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479" r:id="rId3"/>
    <p:sldId id="259" r:id="rId4"/>
    <p:sldId id="501" r:id="rId5"/>
    <p:sldId id="514" r:id="rId6"/>
    <p:sldId id="482" r:id="rId7"/>
    <p:sldId id="507" r:id="rId8"/>
    <p:sldId id="505" r:id="rId9"/>
    <p:sldId id="508" r:id="rId10"/>
    <p:sldId id="515" r:id="rId11"/>
    <p:sldId id="506" r:id="rId12"/>
    <p:sldId id="483" r:id="rId13"/>
    <p:sldId id="485" r:id="rId14"/>
    <p:sldId id="504" r:id="rId15"/>
    <p:sldId id="511" r:id="rId16"/>
    <p:sldId id="513" r:id="rId17"/>
    <p:sldId id="512" r:id="rId18"/>
    <p:sldId id="510" r:id="rId19"/>
    <p:sldId id="488" r:id="rId20"/>
    <p:sldId id="491" r:id="rId21"/>
    <p:sldId id="500" r:id="rId22"/>
    <p:sldId id="499"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orient="horz" pos="2160">
          <p15:clr>
            <a:srgbClr val="A4A3A4"/>
          </p15:clr>
        </p15:guide>
        <p15:guide id="3" pos="4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A6C"/>
    <a:srgbClr val="7B3081"/>
    <a:srgbClr val="AAB1BC"/>
    <a:srgbClr val="898989"/>
    <a:srgbClr val="672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F75A1-9855-4DBF-8E85-773DD683A23A}" v="12" dt="2020-10-20T16:51:08.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snapToObjects="1">
      <p:cViewPr varScale="1">
        <p:scale>
          <a:sx n="114" d="100"/>
          <a:sy n="114" d="100"/>
        </p:scale>
        <p:origin x="528" y="102"/>
      </p:cViewPr>
      <p:guideLst>
        <p:guide orient="horz" pos="2161"/>
        <p:guide orient="horz" pos="2160"/>
        <p:guide pos="49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D5C14853-CCE1-F845-A2F0-F1C90B81CE2A}" type="datetimeFigureOut">
              <a:rPr lang="en-US" smtClean="0"/>
              <a:t>11/8/2020</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B5033062-DEBC-5C41-AFB0-A07F8A4A25A0}" type="slidenum">
              <a:rPr lang="en-US" smtClean="0"/>
              <a:t>‹#›</a:t>
            </a:fld>
            <a:endParaRPr lang="en-US"/>
          </a:p>
        </p:txBody>
      </p:sp>
    </p:spTree>
    <p:extLst>
      <p:ext uri="{BB962C8B-B14F-4D97-AF65-F5344CB8AC3E}">
        <p14:creationId xmlns:p14="http://schemas.microsoft.com/office/powerpoint/2010/main" val="7972677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a:t>
            </a:fld>
            <a:endParaRPr lang="en-US"/>
          </a:p>
        </p:txBody>
      </p:sp>
    </p:spTree>
    <p:extLst>
      <p:ext uri="{BB962C8B-B14F-4D97-AF65-F5344CB8AC3E}">
        <p14:creationId xmlns:p14="http://schemas.microsoft.com/office/powerpoint/2010/main" val="1249438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13</a:t>
            </a:fld>
            <a:endParaRPr lang="en-US"/>
          </a:p>
        </p:txBody>
      </p:sp>
    </p:spTree>
    <p:extLst>
      <p:ext uri="{BB962C8B-B14F-4D97-AF65-F5344CB8AC3E}">
        <p14:creationId xmlns:p14="http://schemas.microsoft.com/office/powerpoint/2010/main" val="30007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14</a:t>
            </a:fld>
            <a:endParaRPr lang="en-US"/>
          </a:p>
        </p:txBody>
      </p:sp>
    </p:spTree>
    <p:extLst>
      <p:ext uri="{BB962C8B-B14F-4D97-AF65-F5344CB8AC3E}">
        <p14:creationId xmlns:p14="http://schemas.microsoft.com/office/powerpoint/2010/main" val="320334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15</a:t>
            </a:fld>
            <a:endParaRPr lang="en-US"/>
          </a:p>
        </p:txBody>
      </p:sp>
    </p:spTree>
    <p:extLst>
      <p:ext uri="{BB962C8B-B14F-4D97-AF65-F5344CB8AC3E}">
        <p14:creationId xmlns:p14="http://schemas.microsoft.com/office/powerpoint/2010/main" val="143242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16</a:t>
            </a:fld>
            <a:endParaRPr lang="en-US"/>
          </a:p>
        </p:txBody>
      </p:sp>
    </p:spTree>
    <p:extLst>
      <p:ext uri="{BB962C8B-B14F-4D97-AF65-F5344CB8AC3E}">
        <p14:creationId xmlns:p14="http://schemas.microsoft.com/office/powerpoint/2010/main" val="409616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17</a:t>
            </a:fld>
            <a:endParaRPr lang="en-US"/>
          </a:p>
        </p:txBody>
      </p:sp>
    </p:spTree>
    <p:extLst>
      <p:ext uri="{BB962C8B-B14F-4D97-AF65-F5344CB8AC3E}">
        <p14:creationId xmlns:p14="http://schemas.microsoft.com/office/powerpoint/2010/main" val="290713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18</a:t>
            </a:fld>
            <a:endParaRPr lang="en-US"/>
          </a:p>
        </p:txBody>
      </p:sp>
    </p:spTree>
    <p:extLst>
      <p:ext uri="{BB962C8B-B14F-4D97-AF65-F5344CB8AC3E}">
        <p14:creationId xmlns:p14="http://schemas.microsoft.com/office/powerpoint/2010/main" val="3089158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19</a:t>
            </a:fld>
            <a:endParaRPr lang="en-US"/>
          </a:p>
        </p:txBody>
      </p:sp>
    </p:spTree>
    <p:extLst>
      <p:ext uri="{BB962C8B-B14F-4D97-AF65-F5344CB8AC3E}">
        <p14:creationId xmlns:p14="http://schemas.microsoft.com/office/powerpoint/2010/main" val="227716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20</a:t>
            </a:fld>
            <a:endParaRPr lang="en-US"/>
          </a:p>
        </p:txBody>
      </p:sp>
    </p:spTree>
    <p:extLst>
      <p:ext uri="{BB962C8B-B14F-4D97-AF65-F5344CB8AC3E}">
        <p14:creationId xmlns:p14="http://schemas.microsoft.com/office/powerpoint/2010/main" val="2728594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21</a:t>
            </a:fld>
            <a:endParaRPr lang="en-US"/>
          </a:p>
        </p:txBody>
      </p:sp>
    </p:spTree>
    <p:extLst>
      <p:ext uri="{BB962C8B-B14F-4D97-AF65-F5344CB8AC3E}">
        <p14:creationId xmlns:p14="http://schemas.microsoft.com/office/powerpoint/2010/main" val="2569076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22</a:t>
            </a:fld>
            <a:endParaRPr lang="en-US"/>
          </a:p>
        </p:txBody>
      </p:sp>
    </p:spTree>
    <p:extLst>
      <p:ext uri="{BB962C8B-B14F-4D97-AF65-F5344CB8AC3E}">
        <p14:creationId xmlns:p14="http://schemas.microsoft.com/office/powerpoint/2010/main" val="331033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5</a:t>
            </a:fld>
            <a:endParaRPr lang="en-US"/>
          </a:p>
        </p:txBody>
      </p:sp>
    </p:spTree>
    <p:extLst>
      <p:ext uri="{BB962C8B-B14F-4D97-AF65-F5344CB8AC3E}">
        <p14:creationId xmlns:p14="http://schemas.microsoft.com/office/powerpoint/2010/main" val="18054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6</a:t>
            </a:fld>
            <a:endParaRPr lang="en-US"/>
          </a:p>
        </p:txBody>
      </p:sp>
    </p:spTree>
    <p:extLst>
      <p:ext uri="{BB962C8B-B14F-4D97-AF65-F5344CB8AC3E}">
        <p14:creationId xmlns:p14="http://schemas.microsoft.com/office/powerpoint/2010/main" val="18054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7</a:t>
            </a:fld>
            <a:endParaRPr lang="en-US"/>
          </a:p>
        </p:txBody>
      </p:sp>
    </p:spTree>
    <p:extLst>
      <p:ext uri="{BB962C8B-B14F-4D97-AF65-F5344CB8AC3E}">
        <p14:creationId xmlns:p14="http://schemas.microsoft.com/office/powerpoint/2010/main" val="57416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8</a:t>
            </a:fld>
            <a:endParaRPr lang="en-US"/>
          </a:p>
        </p:txBody>
      </p:sp>
    </p:spTree>
    <p:extLst>
      <p:ext uri="{BB962C8B-B14F-4D97-AF65-F5344CB8AC3E}">
        <p14:creationId xmlns:p14="http://schemas.microsoft.com/office/powerpoint/2010/main" val="60919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9</a:t>
            </a:fld>
            <a:endParaRPr lang="en-US"/>
          </a:p>
        </p:txBody>
      </p:sp>
    </p:spTree>
    <p:extLst>
      <p:ext uri="{BB962C8B-B14F-4D97-AF65-F5344CB8AC3E}">
        <p14:creationId xmlns:p14="http://schemas.microsoft.com/office/powerpoint/2010/main" val="319947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033062-DEBC-5C41-AFB0-A07F8A4A25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367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11</a:t>
            </a:fld>
            <a:endParaRPr lang="en-US"/>
          </a:p>
        </p:txBody>
      </p:sp>
    </p:spTree>
    <p:extLst>
      <p:ext uri="{BB962C8B-B14F-4D97-AF65-F5344CB8AC3E}">
        <p14:creationId xmlns:p14="http://schemas.microsoft.com/office/powerpoint/2010/main" val="32510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033062-DEBC-5C41-AFB0-A07F8A4A25A0}" type="slidenum">
              <a:rPr lang="en-US" smtClean="0"/>
              <a:t>12</a:t>
            </a:fld>
            <a:endParaRPr lang="en-US"/>
          </a:p>
        </p:txBody>
      </p:sp>
    </p:spTree>
    <p:extLst>
      <p:ext uri="{BB962C8B-B14F-4D97-AF65-F5344CB8AC3E}">
        <p14:creationId xmlns:p14="http://schemas.microsoft.com/office/powerpoint/2010/main" val="99581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CBBFFB-5D3E-2F4D-97D1-8529E34DAA5E}"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BBFFB-5D3E-2F4D-97D1-8529E34DAA5E}"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BBFFB-5D3E-2F4D-97D1-8529E34DAA5E}"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BBFFB-5D3E-2F4D-97D1-8529E34DAA5E}"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BBFFB-5D3E-2F4D-97D1-8529E34DAA5E}"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BBFFB-5D3E-2F4D-97D1-8529E34DAA5E}"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BBFFB-5D3E-2F4D-97D1-8529E34DAA5E}"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CBBFFB-5D3E-2F4D-97D1-8529E34DAA5E}"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BBFFB-5D3E-2F4D-97D1-8529E34DAA5E}"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BBFFB-5D3E-2F4D-97D1-8529E34DAA5E}"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BBFFB-5D3E-2F4D-97D1-8529E34DAA5E}"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A1C06-9155-5248-A989-FF5366DD78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BBFFB-5D3E-2F4D-97D1-8529E34DAA5E}" type="datetimeFigureOut">
              <a:rPr lang="en-US" smtClean="0"/>
              <a:pPr/>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A1C06-9155-5248-A989-FF5366DD78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rgbClr val="67206B"/>
          </a:solidFill>
          <a:latin typeface="+mn-lt"/>
          <a:ea typeface="+mn-ea"/>
          <a:cs typeface="+mn-cs"/>
        </a:defRPr>
      </a:lvl1pPr>
      <a:lvl2pPr marL="742950" indent="-285750" algn="l" defTabSz="457200" rtl="0" eaLnBrk="1" latinLnBrk="0" hangingPunct="1">
        <a:spcBef>
          <a:spcPct val="20000"/>
        </a:spcBef>
        <a:buFont typeface="Arial"/>
        <a:buNone/>
        <a:defRPr sz="2800" kern="1200">
          <a:solidFill>
            <a:srgbClr val="89898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C886788-700E-4D20-9F80-E0E96837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1850674C-4E08-4C62-A3E2-6337FE4F7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BCE4FF05-2B0C-4C97-A9B4-E163085A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2"/>
          <p:cNvSpPr txBox="1">
            <a:spLocks/>
          </p:cNvSpPr>
          <p:nvPr/>
        </p:nvSpPr>
        <p:spPr>
          <a:xfrm>
            <a:off x="356616" y="1124712"/>
            <a:ext cx="3017520" cy="3200400"/>
          </a:xfrm>
          <a:prstGeom prst="rect">
            <a:avLst/>
          </a:prstGeom>
        </p:spPr>
        <p:txBody>
          <a:bodyPr vert="horz" lIns="91440" tIns="45720" rIns="91440" bIns="45720" rtlCol="0" anchor="b">
            <a:normAutofit/>
          </a:bodyPr>
          <a:lstStyle/>
          <a:p>
            <a:pPr marL="342900" lvl="0" indent="-342900" defTabSz="914400">
              <a:lnSpc>
                <a:spcPct val="90000"/>
              </a:lnSpc>
              <a:spcBef>
                <a:spcPct val="0"/>
              </a:spcBef>
              <a:spcAft>
                <a:spcPts val="600"/>
              </a:spcAft>
              <a:defRPr/>
            </a:pPr>
            <a:r>
              <a:rPr lang="en-US" sz="3900">
                <a:latin typeface="+mj-lt"/>
                <a:ea typeface="+mj-ea"/>
                <a:cs typeface="+mj-cs"/>
              </a:rPr>
              <a:t>Addiction Treatment  </a:t>
            </a:r>
          </a:p>
          <a:p>
            <a:pPr marL="342900" lvl="0" indent="-342900" defTabSz="914400">
              <a:lnSpc>
                <a:spcPct val="90000"/>
              </a:lnSpc>
              <a:spcBef>
                <a:spcPct val="0"/>
              </a:spcBef>
              <a:spcAft>
                <a:spcPts val="600"/>
              </a:spcAft>
              <a:defRPr/>
            </a:pPr>
            <a:r>
              <a:rPr lang="en-US" sz="3900">
                <a:latin typeface="+mj-lt"/>
                <a:ea typeface="+mj-ea"/>
                <a:cs typeface="+mj-cs"/>
              </a:rPr>
              <a:t>Response to Emergency and Beyond</a:t>
            </a:r>
          </a:p>
        </p:txBody>
      </p:sp>
      <p:sp>
        <p:nvSpPr>
          <p:cNvPr id="30" name="Rectangle 29">
            <a:extLst>
              <a:ext uri="{FF2B5EF4-FFF2-40B4-BE49-F238E27FC236}">
                <a16:creationId xmlns:a16="http://schemas.microsoft.com/office/drawing/2014/main" id="{529C2A7A-A6B6-4A56-B11C-8E967D88A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177" y="1562285"/>
            <a:ext cx="4491994" cy="1068864"/>
          </a:xfrm>
          <a:prstGeom prst="rect">
            <a:avLst/>
          </a:prstGeom>
        </p:spPr>
      </p:pic>
      <p:sp>
        <p:nvSpPr>
          <p:cNvPr id="32" name="Rectangle 31">
            <a:extLst>
              <a:ext uri="{FF2B5EF4-FFF2-40B4-BE49-F238E27FC236}">
                <a16:creationId xmlns:a16="http://schemas.microsoft.com/office/drawing/2014/main" id="{FDBD7205-E536-4134-8768-AC3E1A3C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4335400" y="3827750"/>
            <a:ext cx="1806641" cy="234086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5A2951-2830-41F0-961F-F4D80F56353A}"/>
              </a:ext>
            </a:extLst>
          </p:cNvPr>
          <p:cNvPicPr>
            <a:picLocks noChangeAspect="1"/>
          </p:cNvPicPr>
          <p:nvPr/>
        </p:nvPicPr>
        <p:blipFill>
          <a:blip r:embed="rId5"/>
          <a:stretch>
            <a:fillRect/>
          </a:stretch>
        </p:blipFill>
        <p:spPr>
          <a:xfrm>
            <a:off x="3882884" y="3609487"/>
            <a:ext cx="4769287" cy="2138108"/>
          </a:xfrm>
          <a:prstGeom prst="rect">
            <a:avLst/>
          </a:prstGeom>
        </p:spPr>
      </p:pic>
      <p:sp>
        <p:nvSpPr>
          <p:cNvPr id="19" name="TextBox 18"/>
          <p:cNvSpPr txBox="1"/>
          <p:nvPr/>
        </p:nvSpPr>
        <p:spPr>
          <a:xfrm>
            <a:off x="171219" y="5036805"/>
            <a:ext cx="7348847" cy="1800493"/>
          </a:xfrm>
          <a:prstGeom prst="rect">
            <a:avLst/>
          </a:prstGeom>
          <a:noFill/>
        </p:spPr>
        <p:txBody>
          <a:bodyPr wrap="square" rtlCol="0">
            <a:spAutoFit/>
          </a:bodyPr>
          <a:lstStyle/>
          <a:p>
            <a:pPr marL="0" lvl="1">
              <a:spcAft>
                <a:spcPts val="600"/>
              </a:spcAft>
            </a:pPr>
            <a:endParaRPr lang="en-US" sz="2400" dirty="0">
              <a:solidFill>
                <a:srgbClr val="5F6A6C"/>
              </a:solidFill>
              <a:latin typeface="Gill Sans"/>
              <a:cs typeface="Gill Sans"/>
            </a:endParaRPr>
          </a:p>
          <a:p>
            <a:pPr marL="0" lvl="1">
              <a:spcAft>
                <a:spcPts val="600"/>
              </a:spcAft>
            </a:pPr>
            <a:r>
              <a:rPr lang="en-US" sz="2400" dirty="0">
                <a:solidFill>
                  <a:srgbClr val="5F6A6C"/>
                </a:solidFill>
                <a:latin typeface="Gill Sans"/>
                <a:cs typeface="Gill Sans"/>
              </a:rPr>
              <a:t>Kristin Nolan, MA, MBA, </a:t>
            </a:r>
          </a:p>
          <a:p>
            <a:pPr marL="0" lvl="1">
              <a:spcAft>
                <a:spcPts val="600"/>
              </a:spcAft>
            </a:pPr>
            <a:r>
              <a:rPr lang="en-US" sz="2400" dirty="0">
                <a:solidFill>
                  <a:srgbClr val="5F6A6C"/>
                </a:solidFill>
                <a:latin typeface="Gill Sans"/>
                <a:cs typeface="Gill Sans"/>
              </a:rPr>
              <a:t>Senior Vice President of Behavioral Health</a:t>
            </a:r>
          </a:p>
          <a:p>
            <a:pPr marL="0" lvl="1">
              <a:spcAft>
                <a:spcPts val="600"/>
              </a:spcAft>
            </a:pPr>
            <a:endParaRPr lang="en-US" sz="2400" dirty="0">
              <a:solidFill>
                <a:srgbClr val="5F6A6C"/>
              </a:solidFill>
              <a:latin typeface="Gill Sans"/>
              <a:cs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0331" y="478232"/>
            <a:ext cx="4356979"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le 9">
            <a:extLst>
              <a:ext uri="{FF2B5EF4-FFF2-40B4-BE49-F238E27FC236}">
                <a16:creationId xmlns:a16="http://schemas.microsoft.com/office/drawing/2014/main" id="{35A7DCB8-8685-43B9-B7AD-2BBCD1AA3D7F}"/>
              </a:ext>
            </a:extLst>
          </p:cNvPr>
          <p:cNvSpPr>
            <a:spLocks noGrp="1"/>
          </p:cNvSpPr>
          <p:nvPr>
            <p:ph type="title"/>
          </p:nvPr>
        </p:nvSpPr>
        <p:spPr>
          <a:xfrm>
            <a:off x="710584" y="1053711"/>
            <a:ext cx="3700118" cy="1424446"/>
          </a:xfrm>
        </p:spPr>
        <p:txBody>
          <a:bodyPr vert="horz" lIns="91440" tIns="45720" rIns="91440" bIns="45720" rtlCol="0" anchor="ctr">
            <a:normAutofit/>
          </a:bodyPr>
          <a:lstStyle/>
          <a:p>
            <a:pPr algn="l" defTabSz="914400">
              <a:lnSpc>
                <a:spcPct val="90000"/>
              </a:lnSpc>
            </a:pPr>
            <a:r>
              <a:rPr lang="en-US" sz="3200" dirty="0">
                <a:solidFill>
                  <a:srgbClr val="FFFFFF"/>
                </a:solidFill>
              </a:rPr>
              <a:t>What to do with a positive case ?</a:t>
            </a:r>
          </a:p>
        </p:txBody>
      </p:sp>
      <p:cxnSp>
        <p:nvCxnSpPr>
          <p:cNvPr id="35" name="Straight Connector 2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836" y="2639023"/>
            <a:ext cx="360045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17B0F5-BDB5-4F69-B8F4-8661FC2E41B3}"/>
              </a:ext>
            </a:extLst>
          </p:cNvPr>
          <p:cNvSpPr txBox="1"/>
          <p:nvPr/>
        </p:nvSpPr>
        <p:spPr>
          <a:xfrm>
            <a:off x="698761" y="2945084"/>
            <a:ext cx="3700117" cy="2987543"/>
          </a:xfrm>
          <a:prstGeom prst="rect">
            <a:avLst/>
          </a:prstGeom>
        </p:spPr>
        <p:txBody>
          <a:bodyPr vert="horz" lIns="91440" tIns="45720" rIns="91440" bIns="45720" rtlCol="0" anchor="t">
            <a:normAutofit fontScale="92500" lnSpcReduction="20000"/>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FFFF"/>
                </a:solidFill>
                <a:effectLst/>
                <a:uLnTx/>
                <a:uFillTx/>
                <a:latin typeface="Calibri"/>
                <a:ea typeface="+mn-ea"/>
                <a:cs typeface="+mn-cs"/>
              </a:rPr>
              <a:t>We made decision early on to be transparent and communicate as much information as possible to staff and </a:t>
            </a:r>
            <a:r>
              <a:rPr lang="en-US" sz="1900" dirty="0">
                <a:solidFill>
                  <a:srgbClr val="FFFFFF"/>
                </a:solidFill>
                <a:latin typeface="Calibri"/>
              </a:rPr>
              <a:t>patient</a:t>
            </a:r>
            <a:r>
              <a:rPr kumimoji="0" lang="en-US" sz="1900" b="0" i="0" u="none" strike="noStrike" kern="1200" cap="none" spc="0" normalizeH="0" baseline="0" noProof="0" dirty="0">
                <a:ln>
                  <a:noFill/>
                </a:ln>
                <a:solidFill>
                  <a:srgbClr val="FFFFFF"/>
                </a:solidFill>
                <a:effectLst/>
                <a:uLnTx/>
                <a:uFillTx/>
                <a:latin typeface="Calibri"/>
                <a:ea typeface="+mn-ea"/>
                <a:cs typeface="+mn-cs"/>
              </a:rPr>
              <a:t>s. </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FFFF"/>
                </a:solidFill>
                <a:effectLst/>
                <a:uLnTx/>
                <a:uFillTx/>
                <a:latin typeface="Calibri"/>
                <a:ea typeface="+mn-ea"/>
                <a:cs typeface="+mn-cs"/>
              </a:rPr>
              <a:t>Create checklist to follow for each case  </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FFFFFF"/>
                </a:solidFill>
                <a:effectLst/>
                <a:uLnTx/>
                <a:uFillTx/>
                <a:latin typeface="Calibri"/>
                <a:ea typeface="+mn-ea"/>
                <a:cs typeface="+mn-cs"/>
              </a:rPr>
              <a:t>Closed down units where there were positive cases for 14 days to new admissions but offered </a:t>
            </a:r>
            <a:r>
              <a:rPr lang="en-US" sz="1900" dirty="0">
                <a:solidFill>
                  <a:srgbClr val="FFFFFF"/>
                </a:solidFill>
                <a:latin typeface="Calibri"/>
              </a:rPr>
              <a:t>patient</a:t>
            </a:r>
            <a:r>
              <a:rPr kumimoji="0" lang="en-US" sz="1900" b="0" i="0" u="none" strike="noStrike" kern="1200" cap="none" spc="0" normalizeH="0" baseline="0" noProof="0" dirty="0">
                <a:ln>
                  <a:noFill/>
                </a:ln>
                <a:solidFill>
                  <a:srgbClr val="FFFFFF"/>
                </a:solidFill>
                <a:effectLst/>
                <a:uLnTx/>
                <a:uFillTx/>
                <a:latin typeface="Calibri"/>
                <a:ea typeface="+mn-ea"/>
                <a:cs typeface="+mn-cs"/>
              </a:rPr>
              <a:t>s ability to stay</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754" y="4618803"/>
            <a:ext cx="3641598" cy="866513"/>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356284" y="1002602"/>
            <a:ext cx="7762030" cy="907941"/>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picture containing holding, person, standing, table&#10;&#10;Description automatically generated">
            <a:extLst>
              <a:ext uri="{FF2B5EF4-FFF2-40B4-BE49-F238E27FC236}">
                <a16:creationId xmlns:a16="http://schemas.microsoft.com/office/drawing/2014/main" id="{9EAF08A7-038E-41D0-8A72-873D9D24A7D1}"/>
              </a:ext>
            </a:extLst>
          </p:cNvPr>
          <p:cNvPicPr>
            <a:picLocks noChangeAspect="1"/>
          </p:cNvPicPr>
          <p:nvPr/>
        </p:nvPicPr>
        <p:blipFill>
          <a:blip r:embed="rId4"/>
          <a:stretch>
            <a:fillRect/>
          </a:stretch>
        </p:blipFill>
        <p:spPr>
          <a:xfrm>
            <a:off x="5318690" y="577763"/>
            <a:ext cx="2854890" cy="3800787"/>
          </a:xfrm>
          <a:prstGeom prst="rect">
            <a:avLst/>
          </a:prstGeom>
        </p:spPr>
      </p:pic>
    </p:spTree>
    <p:extLst>
      <p:ext uri="{BB962C8B-B14F-4D97-AF65-F5344CB8AC3E}">
        <p14:creationId xmlns:p14="http://schemas.microsoft.com/office/powerpoint/2010/main" val="425542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4613470" y="486184"/>
            <a:ext cx="4047928" cy="1325563"/>
          </a:xfrm>
          <a:prstGeom prst="rect">
            <a:avLst/>
          </a:prstGeom>
        </p:spPr>
        <p:txBody>
          <a:bodyPr vert="horz" lIns="91440" tIns="45720" rIns="91440" bIns="45720" rtlCol="0" anchor="ctr">
            <a:normAutofit/>
          </a:bodyPr>
          <a:lstStyle/>
          <a:p>
            <a:pPr marL="342900" marR="0" lvl="0" indent="-342900" defTabSz="914400" fontAlgn="auto">
              <a:lnSpc>
                <a:spcPct val="90000"/>
              </a:lnSpc>
              <a:spcBef>
                <a:spcPct val="0"/>
              </a:spcBef>
              <a:spcAft>
                <a:spcPts val="600"/>
              </a:spcAft>
              <a:buClrTx/>
              <a:buSzTx/>
              <a:tabLst/>
              <a:defRPr/>
            </a:pPr>
            <a:r>
              <a:rPr lang="en-US" sz="4400">
                <a:latin typeface="+mj-lt"/>
                <a:ea typeface="+mj-ea"/>
                <a:cs typeface="+mj-cs"/>
              </a:rPr>
              <a:t>Response To Pandemic</a:t>
            </a:r>
            <a:endParaRPr kumimoji="0" lang="en-US" sz="4400" b="0" i="0" u="none" strike="noStrike" cap="none" spc="0" normalizeH="0" baseline="0" noProof="0">
              <a:ln>
                <a:noFill/>
              </a:ln>
              <a:effectLst/>
              <a:uLnTx/>
              <a:uFillTx/>
              <a:latin typeface="+mj-lt"/>
              <a:ea typeface="+mj-ea"/>
              <a:cs typeface="+mj-cs"/>
            </a:endParaRPr>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64" y="1558815"/>
            <a:ext cx="3416775" cy="81301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9" name="Freeform: Shape 18">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drawing of a cartoon character&#10;&#10;Description automatically generated">
            <a:extLst>
              <a:ext uri="{FF2B5EF4-FFF2-40B4-BE49-F238E27FC236}">
                <a16:creationId xmlns:a16="http://schemas.microsoft.com/office/drawing/2014/main" id="{F18B7360-5B27-4BED-B796-2FEC4CF699DB}"/>
              </a:ext>
            </a:extLst>
          </p:cNvPr>
          <p:cNvPicPr>
            <a:picLocks noChangeAspect="1"/>
          </p:cNvPicPr>
          <p:nvPr/>
        </p:nvPicPr>
        <p:blipFill rotWithShape="1">
          <a:blip r:embed="rId4"/>
          <a:srcRect l="6522" t="17142" r="7037" b="4977"/>
          <a:stretch/>
        </p:blipFill>
        <p:spPr>
          <a:xfrm>
            <a:off x="536418" y="3925500"/>
            <a:ext cx="3416775" cy="1731612"/>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Rectangle 2">
            <a:extLst>
              <a:ext uri="{FF2B5EF4-FFF2-40B4-BE49-F238E27FC236}">
                <a16:creationId xmlns:a16="http://schemas.microsoft.com/office/drawing/2014/main" id="{8F27B813-46B7-41CE-9846-2A6459C52B20}"/>
              </a:ext>
            </a:extLst>
          </p:cNvPr>
          <p:cNvSpPr/>
          <p:nvPr/>
        </p:nvSpPr>
        <p:spPr>
          <a:xfrm>
            <a:off x="4613470" y="1946684"/>
            <a:ext cx="4047928" cy="4351338"/>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dirty="0"/>
              <a:t>Challenges with providing adequate clinical services in congregate care settings were immediately addressed</a:t>
            </a:r>
          </a:p>
          <a:p>
            <a:pPr indent="-228600" defTabSz="914400">
              <a:lnSpc>
                <a:spcPct val="90000"/>
              </a:lnSpc>
              <a:spcAft>
                <a:spcPts val="600"/>
              </a:spcAft>
              <a:buFont typeface="Arial" panose="020B0604020202020204" pitchFamily="34" charset="0"/>
              <a:buChar char="•"/>
            </a:pPr>
            <a:endParaRPr lang="en-US" dirty="0"/>
          </a:p>
          <a:p>
            <a:pPr marL="342900" indent="-228600" defTabSz="914400">
              <a:lnSpc>
                <a:spcPct val="90000"/>
              </a:lnSpc>
              <a:spcAft>
                <a:spcPts val="600"/>
              </a:spcAft>
              <a:buFont typeface="Arial" panose="020B0604020202020204" pitchFamily="34" charset="0"/>
              <a:buChar char="•"/>
            </a:pPr>
            <a:r>
              <a:rPr lang="en-US" dirty="0"/>
              <a:t>Reduced group sizes to allow for social distancing within the program- this was accomplished both by reducing the volume of groups but also offering multiple smaller groups covering the same topic</a:t>
            </a:r>
          </a:p>
          <a:p>
            <a:pPr marL="342900" indent="-228600" defTabSz="914400">
              <a:lnSpc>
                <a:spcPct val="90000"/>
              </a:lnSpc>
              <a:spcAft>
                <a:spcPts val="600"/>
              </a:spcAft>
              <a:buFont typeface="Arial" panose="020B0604020202020204" pitchFamily="34" charset="0"/>
              <a:buChar char="•"/>
            </a:pPr>
            <a:endParaRPr lang="en-US" dirty="0"/>
          </a:p>
          <a:p>
            <a:pPr marL="342900" indent="-228600" defTabSz="914400">
              <a:lnSpc>
                <a:spcPct val="90000"/>
              </a:lnSpc>
              <a:spcAft>
                <a:spcPts val="600"/>
              </a:spcAft>
              <a:buFont typeface="Arial" panose="020B0604020202020204" pitchFamily="34" charset="0"/>
              <a:buChar char="•"/>
            </a:pPr>
            <a:r>
              <a:rPr lang="en-US" dirty="0"/>
              <a:t>Conducted both group and individual sessions outside weather permitting and when possible utilizing outdoor recreation areas</a:t>
            </a:r>
          </a:p>
          <a:p>
            <a:pPr marL="342900"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endParaRPr lang="en-US" dirty="0"/>
          </a:p>
        </p:txBody>
      </p:sp>
      <p:sp>
        <p:nvSpPr>
          <p:cNvPr id="21" name="Arc 20">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5994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64" y="1558815"/>
            <a:ext cx="3416775" cy="81301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32" name="Freeform: Shape 31">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screen shot of a monitor&#10;&#10;Description automatically generated">
            <a:extLst>
              <a:ext uri="{FF2B5EF4-FFF2-40B4-BE49-F238E27FC236}">
                <a16:creationId xmlns:a16="http://schemas.microsoft.com/office/drawing/2014/main" id="{77D786EB-CF20-49A5-9364-0F911C36868C}"/>
              </a:ext>
            </a:extLst>
          </p:cNvPr>
          <p:cNvPicPr>
            <a:picLocks noChangeAspect="1"/>
          </p:cNvPicPr>
          <p:nvPr/>
        </p:nvPicPr>
        <p:blipFill>
          <a:blip r:embed="rId4"/>
          <a:stretch>
            <a:fillRect/>
          </a:stretch>
        </p:blipFill>
        <p:spPr>
          <a:xfrm>
            <a:off x="297907" y="3646661"/>
            <a:ext cx="4187477" cy="2816078"/>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Rectangle 2">
            <a:extLst>
              <a:ext uri="{FF2B5EF4-FFF2-40B4-BE49-F238E27FC236}">
                <a16:creationId xmlns:a16="http://schemas.microsoft.com/office/drawing/2014/main" id="{8F27B813-46B7-41CE-9846-2A6459C52B20}"/>
              </a:ext>
            </a:extLst>
          </p:cNvPr>
          <p:cNvSpPr/>
          <p:nvPr/>
        </p:nvSpPr>
        <p:spPr>
          <a:xfrm>
            <a:off x="4965700" y="1946684"/>
            <a:ext cx="3695698" cy="4351338"/>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dirty="0"/>
              <a:t>Created a telehealth environment within the program for assessments and individual counseling sessions using both video and telephonic means to conduct sessions with the patient in 1 room and the clinician in the other</a:t>
            </a:r>
          </a:p>
          <a:p>
            <a:pPr indent="-228600" defTabSz="914400">
              <a:lnSpc>
                <a:spcPct val="90000"/>
              </a:lnSpc>
              <a:spcAft>
                <a:spcPts val="600"/>
              </a:spcAft>
              <a:buFont typeface="Arial" panose="020B0604020202020204" pitchFamily="34" charset="0"/>
              <a:buChar char="•"/>
            </a:pPr>
            <a:endParaRPr lang="en-US" dirty="0"/>
          </a:p>
          <a:p>
            <a:pPr marL="342900" indent="-228600" defTabSz="914400">
              <a:lnSpc>
                <a:spcPct val="90000"/>
              </a:lnSpc>
              <a:spcAft>
                <a:spcPts val="600"/>
              </a:spcAft>
              <a:buFont typeface="Arial" panose="020B0604020202020204" pitchFamily="34" charset="0"/>
              <a:buChar char="•"/>
            </a:pPr>
            <a:r>
              <a:rPr lang="en-US" dirty="0"/>
              <a:t>Focused clinical content on most relevant topics including overdose prevention and aftercare planning </a:t>
            </a:r>
          </a:p>
          <a:p>
            <a:pPr marL="342900" indent="-228600" defTabSz="914400">
              <a:lnSpc>
                <a:spcPct val="90000"/>
              </a:lnSpc>
              <a:spcAft>
                <a:spcPts val="600"/>
              </a:spcAft>
              <a:buFont typeface="Arial" panose="020B0604020202020204" pitchFamily="34" charset="0"/>
              <a:buChar char="•"/>
            </a:pPr>
            <a:endParaRPr lang="en-US" dirty="0"/>
          </a:p>
          <a:p>
            <a:pPr indent="-228600" defTabSz="914400">
              <a:lnSpc>
                <a:spcPct val="90000"/>
              </a:lnSpc>
              <a:spcAft>
                <a:spcPts val="600"/>
              </a:spcAft>
              <a:buFont typeface="Arial" panose="020B0604020202020204" pitchFamily="34" charset="0"/>
              <a:buChar char="•"/>
            </a:pPr>
            <a:endParaRPr lang="en-US" dirty="0"/>
          </a:p>
        </p:txBody>
      </p:sp>
      <p:sp>
        <p:nvSpPr>
          <p:cNvPr id="34" name="Arc 33">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154762" y="162676"/>
            <a:ext cx="3062575"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 Placeholder 2"/>
          <p:cNvSpPr txBox="1">
            <a:spLocks/>
          </p:cNvSpPr>
          <p:nvPr/>
        </p:nvSpPr>
        <p:spPr>
          <a:xfrm>
            <a:off x="5372099" y="641333"/>
            <a:ext cx="2300965" cy="1490745"/>
          </a:xfrm>
          <a:prstGeom prst="rect">
            <a:avLst/>
          </a:prstGeom>
        </p:spPr>
        <p:txBody>
          <a:bodyPr vert="horz" lIns="91440" tIns="45720" rIns="91440" bIns="45720" rtlCol="0" anchor="ctr">
            <a:normAutofit/>
          </a:bodyPr>
          <a:lstStyle/>
          <a:p>
            <a:pPr marL="342900" marR="0" lvl="0" indent="-342900" algn="r" defTabSz="914400" fontAlgn="auto">
              <a:lnSpc>
                <a:spcPct val="90000"/>
              </a:lnSpc>
              <a:spcBef>
                <a:spcPct val="0"/>
              </a:spcBef>
              <a:spcAft>
                <a:spcPts val="600"/>
              </a:spcAft>
              <a:buClrTx/>
              <a:buSzTx/>
              <a:tabLst/>
              <a:defRPr/>
            </a:pPr>
            <a:r>
              <a:rPr lang="en-US" sz="3100" dirty="0">
                <a:latin typeface="+mj-lt"/>
                <a:ea typeface="+mj-ea"/>
                <a:cs typeface="+mj-cs"/>
              </a:rPr>
              <a:t>Response to Pandemic</a:t>
            </a:r>
            <a:endParaRPr kumimoji="0" lang="en-US" sz="3100" b="0" i="0" u="none" strike="noStrike"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25123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E0DC0F3-E144-463E-88B2-409384AE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13A8998A-DE1B-4FAE-820A-8A8B3A7B2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06002"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39EBA89E-988C-457C-8BDF-3AAB4D9C5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06003" y="633165"/>
            <a:ext cx="361990"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F7F6B76E-48DD-46FC-A900-366468BBE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606" y="638342"/>
            <a:ext cx="4076291" cy="5257799"/>
          </a:xfrm>
          <a:prstGeom prst="rect">
            <a:avLst/>
          </a:prstGeom>
          <a:solidFill>
            <a:srgbClr val="FE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63" y="710663"/>
            <a:ext cx="3847797" cy="915578"/>
          </a:xfrm>
          <a:prstGeom prst="rect">
            <a:avLst/>
          </a:prstGeom>
        </p:spPr>
      </p:pic>
      <p:pic>
        <p:nvPicPr>
          <p:cNvPr id="5" name="Picture 4" descr="A picture containing indoor, building, sitting, bed&#10;&#10;Description automatically generated">
            <a:extLst>
              <a:ext uri="{FF2B5EF4-FFF2-40B4-BE49-F238E27FC236}">
                <a16:creationId xmlns:a16="http://schemas.microsoft.com/office/drawing/2014/main" id="{95B0CEF4-BDB9-4092-B458-20C3198E5208}"/>
              </a:ext>
            </a:extLst>
          </p:cNvPr>
          <p:cNvPicPr>
            <a:picLocks noChangeAspect="1"/>
          </p:cNvPicPr>
          <p:nvPr/>
        </p:nvPicPr>
        <p:blipFill>
          <a:blip r:embed="rId4"/>
          <a:stretch>
            <a:fillRect/>
          </a:stretch>
        </p:blipFill>
        <p:spPr>
          <a:xfrm rot="5400000">
            <a:off x="356334" y="2598853"/>
            <a:ext cx="3850981" cy="2888235"/>
          </a:xfrm>
          <a:prstGeom prst="rect">
            <a:avLst/>
          </a:prstGeom>
        </p:spPr>
      </p:pic>
      <p:sp>
        <p:nvSpPr>
          <p:cNvPr id="25" name="Rectangle 8">
            <a:extLst>
              <a:ext uri="{FF2B5EF4-FFF2-40B4-BE49-F238E27FC236}">
                <a16:creationId xmlns:a16="http://schemas.microsoft.com/office/drawing/2014/main" id="{313DBE6E-A8BE-42BD-A187-65E0DDA0D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75112" y="1357618"/>
            <a:ext cx="3886542"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 Placeholder 2"/>
          <p:cNvSpPr txBox="1">
            <a:spLocks/>
          </p:cNvSpPr>
          <p:nvPr/>
        </p:nvSpPr>
        <p:spPr>
          <a:xfrm>
            <a:off x="5023446" y="1511300"/>
            <a:ext cx="3418643" cy="1723581"/>
          </a:xfrm>
          <a:prstGeom prst="rect">
            <a:avLst/>
          </a:prstGeom>
        </p:spPr>
        <p:txBody>
          <a:bodyPr vert="horz" lIns="91440" tIns="45720" rIns="91440" bIns="45720" rtlCol="0" anchor="ctr">
            <a:normAutofit lnSpcReduction="10000"/>
          </a:bodyPr>
          <a:lstStyle/>
          <a:p>
            <a:pPr marL="342900" marR="0" lvl="0" indent="-342900" defTabSz="914400" fontAlgn="auto">
              <a:lnSpc>
                <a:spcPct val="90000"/>
              </a:lnSpc>
              <a:spcBef>
                <a:spcPct val="0"/>
              </a:spcBef>
              <a:spcAft>
                <a:spcPts val="600"/>
              </a:spcAft>
              <a:buClrTx/>
              <a:buSzTx/>
              <a:tabLst/>
              <a:defRPr/>
            </a:pPr>
            <a:r>
              <a:rPr kumimoji="0" lang="en-US" sz="3100" b="0" i="0" u="none" strike="noStrike" cap="none" spc="0" normalizeH="0" baseline="0" noProof="0" dirty="0">
                <a:ln>
                  <a:noFill/>
                </a:ln>
                <a:solidFill>
                  <a:srgbClr val="FEFFFF"/>
                </a:solidFill>
                <a:effectLst/>
                <a:uLnTx/>
                <a:uFillTx/>
                <a:latin typeface="+mj-lt"/>
                <a:ea typeface="+mj-ea"/>
                <a:cs typeface="+mj-cs"/>
              </a:rPr>
              <a:t>Launch a Specialty Unit to treat addiction &amp; COVID-19</a:t>
            </a:r>
          </a:p>
        </p:txBody>
      </p:sp>
      <p:sp>
        <p:nvSpPr>
          <p:cNvPr id="3" name="Rectangle 2">
            <a:extLst>
              <a:ext uri="{FF2B5EF4-FFF2-40B4-BE49-F238E27FC236}">
                <a16:creationId xmlns:a16="http://schemas.microsoft.com/office/drawing/2014/main" id="{8F27B813-46B7-41CE-9846-2A6459C52B20}"/>
              </a:ext>
            </a:extLst>
          </p:cNvPr>
          <p:cNvSpPr/>
          <p:nvPr/>
        </p:nvSpPr>
        <p:spPr>
          <a:xfrm>
            <a:off x="5009061" y="3619501"/>
            <a:ext cx="3418643" cy="2819365"/>
          </a:xfrm>
          <a:prstGeom prst="rect">
            <a:avLst/>
          </a:prstGeom>
        </p:spPr>
        <p:txBody>
          <a:bodyPr vert="horz" lIns="91440" tIns="45720" rIns="91440" bIns="45720" rtlCol="0" anchor="t">
            <a:normAutofit lnSpcReduction="10000"/>
          </a:bodyPr>
          <a:lstStyle/>
          <a:p>
            <a:pPr marL="342900" indent="-228600" defTabSz="914400">
              <a:lnSpc>
                <a:spcPct val="90000"/>
              </a:lnSpc>
              <a:spcAft>
                <a:spcPts val="600"/>
              </a:spcAft>
              <a:buFont typeface="Arial" panose="020B0604020202020204" pitchFamily="34" charset="0"/>
              <a:buChar char="•"/>
            </a:pPr>
            <a:r>
              <a:rPr lang="en-US" dirty="0">
                <a:solidFill>
                  <a:srgbClr val="FEFFFF"/>
                </a:solidFill>
              </a:rPr>
              <a:t>In response to both the COVID 19 pandemic and the continued need to respond to addiction treatment needs Spectrum, with the support of DPH and BSAS, has created a cohorted, isolated withdrawal management unit and clinical stabilization unit for patients who are COVID-19 positive on our Westborough campus.  </a:t>
            </a:r>
          </a:p>
          <a:p>
            <a:pPr indent="-228600" defTabSz="914400">
              <a:lnSpc>
                <a:spcPct val="90000"/>
              </a:lnSpc>
              <a:spcAft>
                <a:spcPts val="600"/>
              </a:spcAft>
              <a:buFont typeface="Arial" panose="020B0604020202020204" pitchFamily="34" charset="0"/>
              <a:buChar char="•"/>
            </a:pPr>
            <a:endParaRPr lang="en-US" sz="1600" dirty="0">
              <a:solidFill>
                <a:srgbClr val="FEFFFF"/>
              </a:solidFill>
            </a:endParaRPr>
          </a:p>
        </p:txBody>
      </p:sp>
    </p:spTree>
    <p:extLst>
      <p:ext uri="{BB962C8B-B14F-4D97-AF65-F5344CB8AC3E}">
        <p14:creationId xmlns:p14="http://schemas.microsoft.com/office/powerpoint/2010/main" val="1099404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2"/>
          <p:cNvSpPr txBox="1">
            <a:spLocks/>
          </p:cNvSpPr>
          <p:nvPr/>
        </p:nvSpPr>
        <p:spPr>
          <a:xfrm>
            <a:off x="628649" y="365125"/>
            <a:ext cx="4147457" cy="1325563"/>
          </a:xfrm>
          <a:prstGeom prst="rect">
            <a:avLst/>
          </a:prstGeom>
        </p:spPr>
        <p:txBody>
          <a:bodyPr vert="horz" lIns="91440" tIns="45720" rIns="91440" bIns="45720" rtlCol="0" anchor="ctr">
            <a:normAutofit/>
          </a:bodyPr>
          <a:lstStyle/>
          <a:p>
            <a:pPr marL="342900" marR="0" lvl="0" indent="-342900" defTabSz="914400" fontAlgn="auto">
              <a:lnSpc>
                <a:spcPct val="90000"/>
              </a:lnSpc>
              <a:spcBef>
                <a:spcPct val="0"/>
              </a:spcBef>
              <a:spcAft>
                <a:spcPts val="600"/>
              </a:spcAft>
              <a:buClrTx/>
              <a:buSzTx/>
              <a:tabLst/>
              <a:defRPr/>
            </a:pPr>
            <a:r>
              <a:rPr kumimoji="0" lang="en-US" sz="4400" b="0" i="0" u="none" strike="noStrike" cap="none" spc="0" normalizeH="0" baseline="0" noProof="0" dirty="0">
                <a:ln>
                  <a:noFill/>
                </a:ln>
                <a:effectLst/>
                <a:uLnTx/>
                <a:uFillTx/>
                <a:latin typeface="+mj-lt"/>
                <a:ea typeface="+mj-ea"/>
                <a:cs typeface="+mj-cs"/>
              </a:rPr>
              <a:t>Specialized Unit</a:t>
            </a:r>
          </a:p>
        </p:txBody>
      </p:sp>
      <p:sp>
        <p:nvSpPr>
          <p:cNvPr id="3" name="Rectangle 2">
            <a:extLst>
              <a:ext uri="{FF2B5EF4-FFF2-40B4-BE49-F238E27FC236}">
                <a16:creationId xmlns:a16="http://schemas.microsoft.com/office/drawing/2014/main" id="{8F27B813-46B7-41CE-9846-2A6459C52B20}"/>
              </a:ext>
            </a:extLst>
          </p:cNvPr>
          <p:cNvSpPr/>
          <p:nvPr/>
        </p:nvSpPr>
        <p:spPr>
          <a:xfrm>
            <a:off x="190329" y="1825624"/>
            <a:ext cx="3430417" cy="4339093"/>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1600" dirty="0"/>
              <a:t>The goal of this unit to provide treatment to patients who are testing positive and thus prevent those patients from being placed into other community-based programs where they would expose other patients and staff to known active COVID infection</a:t>
            </a:r>
          </a:p>
          <a:p>
            <a:pPr marL="342900" indent="-228600" defTabSz="914400">
              <a:lnSpc>
                <a:spcPct val="90000"/>
              </a:lnSpc>
              <a:spcAft>
                <a:spcPts val="600"/>
              </a:spcAft>
              <a:buFont typeface="Arial" panose="020B0604020202020204" pitchFamily="34" charset="0"/>
              <a:buChar char="•"/>
            </a:pPr>
            <a:r>
              <a:rPr lang="en-US" sz="1600" dirty="0"/>
              <a:t>Clinical services are provided entirely by telehealth via tablets provided to each patient- utilizing doxy.me for clinical assessments and sessions</a:t>
            </a:r>
          </a:p>
          <a:p>
            <a:pPr marL="342900" indent="-228600" defTabSz="914400">
              <a:lnSpc>
                <a:spcPct val="90000"/>
              </a:lnSpc>
              <a:spcAft>
                <a:spcPts val="600"/>
              </a:spcAft>
              <a:buFont typeface="Arial" panose="020B0604020202020204" pitchFamily="34" charset="0"/>
              <a:buChar char="•"/>
            </a:pPr>
            <a:r>
              <a:rPr lang="en-US" sz="1600" dirty="0"/>
              <a:t>The tablets also have preloaded clinical materials as well as links to online self-help meetings and recovery content</a:t>
            </a:r>
          </a:p>
          <a:p>
            <a:pPr indent="-228600" defTabSz="914400">
              <a:lnSpc>
                <a:spcPct val="90000"/>
              </a:lnSpc>
              <a:spcAft>
                <a:spcPts val="600"/>
              </a:spcAft>
              <a:buFont typeface="Arial" panose="020B0604020202020204" pitchFamily="34" charset="0"/>
              <a:buChar char="•"/>
            </a:pPr>
            <a:endParaRPr lang="en-US" sz="1300" dirty="0"/>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355" y="1219795"/>
            <a:ext cx="2952366" cy="702511"/>
          </a:xfrm>
          <a:prstGeom prst="rect">
            <a:avLst/>
          </a:prstGeom>
        </p:spPr>
      </p:pic>
      <p:pic>
        <p:nvPicPr>
          <p:cNvPr id="5" name="Picture 4" descr="Text&#10;&#10;Description automatically generated">
            <a:extLst>
              <a:ext uri="{FF2B5EF4-FFF2-40B4-BE49-F238E27FC236}">
                <a16:creationId xmlns:a16="http://schemas.microsoft.com/office/drawing/2014/main" id="{D5844833-ACB8-4C19-996E-A41C1F5531EF}"/>
              </a:ext>
            </a:extLst>
          </p:cNvPr>
          <p:cNvPicPr>
            <a:picLocks noChangeAspect="1"/>
          </p:cNvPicPr>
          <p:nvPr/>
        </p:nvPicPr>
        <p:blipFill>
          <a:blip r:embed="rId4"/>
          <a:stretch>
            <a:fillRect/>
          </a:stretch>
        </p:blipFill>
        <p:spPr>
          <a:xfrm rot="5400000">
            <a:off x="4779846" y="2961801"/>
            <a:ext cx="4220190" cy="3140407"/>
          </a:xfrm>
          <a:prstGeom prst="rect">
            <a:avLst/>
          </a:prstGeom>
        </p:spPr>
      </p:pic>
    </p:spTree>
    <p:extLst>
      <p:ext uri="{BB962C8B-B14F-4D97-AF65-F5344CB8AC3E}">
        <p14:creationId xmlns:p14="http://schemas.microsoft.com/office/powerpoint/2010/main" val="280655928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ext Placeholder 2"/>
          <p:cNvSpPr txBox="1">
            <a:spLocks/>
          </p:cNvSpPr>
          <p:nvPr/>
        </p:nvSpPr>
        <p:spPr>
          <a:xfrm>
            <a:off x="505311" y="4610244"/>
            <a:ext cx="2737278" cy="1714500"/>
          </a:xfrm>
          <a:prstGeom prst="rect">
            <a:avLst/>
          </a:prstGeom>
        </p:spPr>
        <p:txBody>
          <a:bodyPr vert="horz" lIns="91440" tIns="45720" rIns="91440" bIns="45720" rtlCol="0" anchor="ctr">
            <a:normAutofit/>
          </a:bodyPr>
          <a:lstStyle/>
          <a:p>
            <a:pPr marL="342900" marR="0" lvl="0" indent="-342900" defTabSz="914400" fontAlgn="auto">
              <a:lnSpc>
                <a:spcPct val="90000"/>
              </a:lnSpc>
              <a:spcBef>
                <a:spcPct val="0"/>
              </a:spcBef>
              <a:spcAft>
                <a:spcPts val="600"/>
              </a:spcAft>
              <a:buClrTx/>
              <a:buSzTx/>
              <a:tabLst/>
              <a:defRPr/>
            </a:pPr>
            <a:r>
              <a:rPr lang="en-US" sz="3600" kern="1200" dirty="0">
                <a:solidFill>
                  <a:schemeClr val="tx1"/>
                </a:solidFill>
                <a:latin typeface="+mj-lt"/>
                <a:ea typeface="+mj-ea"/>
                <a:cs typeface="+mj-cs"/>
              </a:rPr>
              <a:t>Think outside the box!</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37" name="Straight Connector 36">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10522"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F27B813-46B7-41CE-9846-2A6459C52B20}"/>
              </a:ext>
            </a:extLst>
          </p:cNvPr>
          <p:cNvSpPr/>
          <p:nvPr/>
        </p:nvSpPr>
        <p:spPr>
          <a:xfrm>
            <a:off x="3594764" y="4610244"/>
            <a:ext cx="5043924" cy="1714500"/>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000" dirty="0"/>
              <a:t>Where to locate the unit?</a:t>
            </a:r>
          </a:p>
          <a:p>
            <a:pPr marL="342900" indent="-228600" defTabSz="914400">
              <a:lnSpc>
                <a:spcPct val="90000"/>
              </a:lnSpc>
              <a:spcAft>
                <a:spcPts val="600"/>
              </a:spcAft>
              <a:buFont typeface="Arial" panose="020B0604020202020204" pitchFamily="34" charset="0"/>
              <a:buChar char="•"/>
            </a:pPr>
            <a:r>
              <a:rPr lang="en-US" sz="2000" dirty="0"/>
              <a:t>A “clean” area to don PPE and a “soiled” area to doff PPE</a:t>
            </a:r>
          </a:p>
          <a:p>
            <a:pPr marL="342900" indent="-228600" defTabSz="914400">
              <a:lnSpc>
                <a:spcPct val="90000"/>
              </a:lnSpc>
              <a:spcAft>
                <a:spcPts val="600"/>
              </a:spcAft>
              <a:buFont typeface="Arial" panose="020B0604020202020204" pitchFamily="34" charset="0"/>
              <a:buChar char="•"/>
            </a:pPr>
            <a:r>
              <a:rPr lang="en-US" sz="2000" dirty="0"/>
              <a:t>We didn’t have a perfect space, but we made it work</a:t>
            </a:r>
          </a:p>
        </p:txBody>
      </p:sp>
      <p:pic>
        <p:nvPicPr>
          <p:cNvPr id="5" name="Picture 4" descr="A sign in front of a house&#10;&#10;Description automatically generated">
            <a:extLst>
              <a:ext uri="{FF2B5EF4-FFF2-40B4-BE49-F238E27FC236}">
                <a16:creationId xmlns:a16="http://schemas.microsoft.com/office/drawing/2014/main" id="{E17D6716-86DB-4C99-ACD8-39E21B5B61D4}"/>
              </a:ext>
            </a:extLst>
          </p:cNvPr>
          <p:cNvPicPr>
            <a:picLocks noChangeAspect="1"/>
          </p:cNvPicPr>
          <p:nvPr/>
        </p:nvPicPr>
        <p:blipFill>
          <a:blip r:embed="rId3"/>
          <a:stretch>
            <a:fillRect/>
          </a:stretch>
        </p:blipFill>
        <p:spPr>
          <a:xfrm>
            <a:off x="1794933" y="381000"/>
            <a:ext cx="5333985" cy="4000489"/>
          </a:xfrm>
          <a:prstGeom prst="rect">
            <a:avLst/>
          </a:prstGeom>
        </p:spPr>
      </p:pic>
    </p:spTree>
    <p:extLst>
      <p:ext uri="{BB962C8B-B14F-4D97-AF65-F5344CB8AC3E}">
        <p14:creationId xmlns:p14="http://schemas.microsoft.com/office/powerpoint/2010/main" val="386003382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Text Placeholder 2"/>
          <p:cNvSpPr txBox="1">
            <a:spLocks/>
          </p:cNvSpPr>
          <p:nvPr/>
        </p:nvSpPr>
        <p:spPr>
          <a:xfrm>
            <a:off x="505311" y="4610244"/>
            <a:ext cx="2737278" cy="1714500"/>
          </a:xfrm>
          <a:prstGeom prst="rect">
            <a:avLst/>
          </a:prstGeom>
        </p:spPr>
        <p:txBody>
          <a:bodyPr vert="horz" lIns="91440" tIns="45720" rIns="91440" bIns="45720" rtlCol="0" anchor="ctr">
            <a:normAutofit/>
          </a:bodyPr>
          <a:lstStyle/>
          <a:p>
            <a:pPr marL="342900" marR="0" lvl="0" indent="-342900" defTabSz="914400" fontAlgn="auto">
              <a:lnSpc>
                <a:spcPct val="90000"/>
              </a:lnSpc>
              <a:spcBef>
                <a:spcPct val="0"/>
              </a:spcBef>
              <a:spcAft>
                <a:spcPts val="600"/>
              </a:spcAft>
              <a:buClrTx/>
              <a:buSzTx/>
              <a:tabLst/>
              <a:defRPr/>
            </a:pPr>
            <a:r>
              <a:rPr lang="en-US" sz="3600" kern="1200" dirty="0">
                <a:solidFill>
                  <a:schemeClr val="tx1"/>
                </a:solidFill>
                <a:latin typeface="+mj-lt"/>
                <a:ea typeface="+mj-ea"/>
                <a:cs typeface="+mj-cs"/>
              </a:rPr>
              <a:t>Think outside the box!</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A picture containing outdoor, street, person, sitting&#10;&#10;Description automatically generated">
            <a:extLst>
              <a:ext uri="{FF2B5EF4-FFF2-40B4-BE49-F238E27FC236}">
                <a16:creationId xmlns:a16="http://schemas.microsoft.com/office/drawing/2014/main" id="{073911E8-36B9-488C-A599-81214EA23583}"/>
              </a:ext>
            </a:extLst>
          </p:cNvPr>
          <p:cNvPicPr>
            <a:picLocks noChangeAspect="1"/>
          </p:cNvPicPr>
          <p:nvPr/>
        </p:nvPicPr>
        <p:blipFill rotWithShape="1">
          <a:blip r:embed="rId3"/>
          <a:srcRect t="8264" r="5" b="5"/>
          <a:stretch/>
        </p:blipFill>
        <p:spPr>
          <a:xfrm rot="5400000">
            <a:off x="-126605" y="1002236"/>
            <a:ext cx="4051011" cy="2787179"/>
          </a:xfrm>
          <a:prstGeom prst="rect">
            <a:avLst/>
          </a:prstGeom>
        </p:spPr>
      </p:pic>
      <p:pic>
        <p:nvPicPr>
          <p:cNvPr id="7" name="Picture 6" descr="A picture containing sitting, person, parked, computer&#10;&#10;Description automatically generated">
            <a:extLst>
              <a:ext uri="{FF2B5EF4-FFF2-40B4-BE49-F238E27FC236}">
                <a16:creationId xmlns:a16="http://schemas.microsoft.com/office/drawing/2014/main" id="{3E250018-5F61-4392-B903-17AFB9F7DF24}"/>
              </a:ext>
            </a:extLst>
          </p:cNvPr>
          <p:cNvPicPr>
            <a:picLocks noChangeAspect="1"/>
          </p:cNvPicPr>
          <p:nvPr/>
        </p:nvPicPr>
        <p:blipFill rotWithShape="1">
          <a:blip r:embed="rId4"/>
          <a:srcRect r="40416" b="-2"/>
          <a:stretch/>
        </p:blipFill>
        <p:spPr>
          <a:xfrm rot="5400000">
            <a:off x="4063591" y="-153763"/>
            <a:ext cx="4051011" cy="5099178"/>
          </a:xfrm>
          <a:prstGeom prst="rect">
            <a:avLst/>
          </a:prstGeom>
        </p:spPr>
      </p:pic>
      <p:cxnSp>
        <p:nvCxnSpPr>
          <p:cNvPr id="37" name="Straight Connector 36">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10522"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F27B813-46B7-41CE-9846-2A6459C52B20}"/>
              </a:ext>
            </a:extLst>
          </p:cNvPr>
          <p:cNvSpPr/>
          <p:nvPr/>
        </p:nvSpPr>
        <p:spPr>
          <a:xfrm>
            <a:off x="3594764" y="4610244"/>
            <a:ext cx="5043924" cy="1714500"/>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000" dirty="0"/>
              <a:t>Where will staff on the specialized unit take their meal breaks?</a:t>
            </a:r>
          </a:p>
          <a:p>
            <a:pPr marL="342900" indent="-228600" defTabSz="914400">
              <a:lnSpc>
                <a:spcPct val="90000"/>
              </a:lnSpc>
              <a:spcAft>
                <a:spcPts val="600"/>
              </a:spcAft>
              <a:buFont typeface="Arial" panose="020B0604020202020204" pitchFamily="34" charset="0"/>
              <a:buChar char="•"/>
            </a:pPr>
            <a:r>
              <a:rPr lang="en-US" sz="2000" dirty="0"/>
              <a:t>Where will staff on the specialized unit use the facilities and change after their shift?</a:t>
            </a:r>
          </a:p>
        </p:txBody>
      </p:sp>
    </p:spTree>
    <p:extLst>
      <p:ext uri="{BB962C8B-B14F-4D97-AF65-F5344CB8AC3E}">
        <p14:creationId xmlns:p14="http://schemas.microsoft.com/office/powerpoint/2010/main" val="120373658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34933"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57" y="2963071"/>
            <a:ext cx="3916219" cy="931859"/>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4900055" y="1755180"/>
            <a:ext cx="3326041" cy="4814953"/>
          </a:xfrm>
          <a:prstGeom prst="rect">
            <a:avLst/>
          </a:prstGeom>
        </p:spPr>
        <p:txBody>
          <a:bodyPr vert="horz" lIns="91440" tIns="45720" rIns="91440" bIns="45720" rtlCol="0" anchor="t">
            <a:normAutofit fontScale="85000" lnSpcReduction="10000"/>
          </a:bodyPr>
          <a:lstStyle/>
          <a:p>
            <a:pPr marL="342900" indent="-228600" defTabSz="914400">
              <a:lnSpc>
                <a:spcPct val="90000"/>
              </a:lnSpc>
              <a:spcAft>
                <a:spcPts val="600"/>
              </a:spcAft>
              <a:buFont typeface="Arial" panose="020B0604020202020204" pitchFamily="34" charset="0"/>
              <a:buChar char="•"/>
            </a:pPr>
            <a:r>
              <a:rPr lang="en-US" sz="1900" dirty="0">
                <a:solidFill>
                  <a:schemeClr val="tx1">
                    <a:alpha val="80000"/>
                  </a:schemeClr>
                </a:solidFill>
              </a:rPr>
              <a:t>Gabe W. is a middle-aged man with an opioid use disorder</a:t>
            </a:r>
          </a:p>
          <a:p>
            <a:pPr marL="342900" indent="-228600" defTabSz="914400">
              <a:lnSpc>
                <a:spcPct val="90000"/>
              </a:lnSpc>
              <a:spcAft>
                <a:spcPts val="600"/>
              </a:spcAft>
              <a:buFont typeface="Arial" panose="020B0604020202020204" pitchFamily="34" charset="0"/>
              <a:buChar char="•"/>
            </a:pPr>
            <a:endParaRPr lang="en-US" sz="1900" dirty="0">
              <a:solidFill>
                <a:schemeClr val="tx1">
                  <a:alpha val="80000"/>
                </a:schemeClr>
              </a:solidFill>
            </a:endParaRPr>
          </a:p>
          <a:p>
            <a:pPr marL="342900" indent="-228600" defTabSz="914400">
              <a:lnSpc>
                <a:spcPct val="90000"/>
              </a:lnSpc>
              <a:spcAft>
                <a:spcPts val="600"/>
              </a:spcAft>
              <a:buFont typeface="Arial" panose="020B0604020202020204" pitchFamily="34" charset="0"/>
              <a:buChar char="•"/>
            </a:pPr>
            <a:r>
              <a:rPr lang="en-US" sz="1900" dirty="0">
                <a:solidFill>
                  <a:schemeClr val="tx1">
                    <a:alpha val="80000"/>
                  </a:schemeClr>
                </a:solidFill>
              </a:rPr>
              <a:t>Gabe admitted to Spectrum CSS program on 8/28/2020</a:t>
            </a:r>
          </a:p>
          <a:p>
            <a:pPr marL="114300" indent="-228600" defTabSz="914400">
              <a:lnSpc>
                <a:spcPct val="90000"/>
              </a:lnSpc>
              <a:spcAft>
                <a:spcPts val="600"/>
              </a:spcAft>
              <a:buFont typeface="Arial" panose="020B0604020202020204" pitchFamily="34" charset="0"/>
              <a:buChar char="•"/>
            </a:pPr>
            <a:endParaRPr lang="en-US" sz="1900" dirty="0">
              <a:solidFill>
                <a:schemeClr val="tx1">
                  <a:alpha val="80000"/>
                </a:schemeClr>
              </a:solidFill>
            </a:endParaRPr>
          </a:p>
          <a:p>
            <a:pPr marL="342900" indent="-228600" defTabSz="914400">
              <a:lnSpc>
                <a:spcPct val="90000"/>
              </a:lnSpc>
              <a:spcAft>
                <a:spcPts val="600"/>
              </a:spcAft>
              <a:buFont typeface="Arial" panose="020B0604020202020204" pitchFamily="34" charset="0"/>
              <a:buChar char="•"/>
            </a:pPr>
            <a:r>
              <a:rPr lang="en-US" sz="1900" dirty="0">
                <a:solidFill>
                  <a:schemeClr val="tx1">
                    <a:alpha val="80000"/>
                  </a:schemeClr>
                </a:solidFill>
              </a:rPr>
              <a:t>Gabe tested positive for COVID-19 on 9/10/2020 and was transferred to our specialty unit</a:t>
            </a:r>
          </a:p>
          <a:p>
            <a:pPr marL="114300" indent="-228600" defTabSz="914400">
              <a:lnSpc>
                <a:spcPct val="90000"/>
              </a:lnSpc>
              <a:spcAft>
                <a:spcPts val="600"/>
              </a:spcAft>
              <a:buFont typeface="Arial" panose="020B0604020202020204" pitchFamily="34" charset="0"/>
              <a:buChar char="•"/>
            </a:pPr>
            <a:endParaRPr lang="en-US" sz="1900" dirty="0">
              <a:solidFill>
                <a:schemeClr val="tx1">
                  <a:alpha val="80000"/>
                </a:schemeClr>
              </a:solidFill>
            </a:endParaRPr>
          </a:p>
          <a:p>
            <a:pPr marL="342900" indent="-228600" defTabSz="914400">
              <a:lnSpc>
                <a:spcPct val="90000"/>
              </a:lnSpc>
              <a:spcAft>
                <a:spcPts val="600"/>
              </a:spcAft>
              <a:buFont typeface="Arial" panose="020B0604020202020204" pitchFamily="34" charset="0"/>
              <a:buChar char="•"/>
            </a:pPr>
            <a:r>
              <a:rPr lang="en-US" sz="1900" dirty="0">
                <a:solidFill>
                  <a:schemeClr val="tx1">
                    <a:alpha val="80000"/>
                  </a:schemeClr>
                </a:solidFill>
              </a:rPr>
              <a:t>Gabe tested negative for COVID-19 and was non-symptomatic. Transferred back to CSS on 9/20/2020</a:t>
            </a:r>
          </a:p>
          <a:p>
            <a:pPr marL="114300" indent="-228600" defTabSz="914400">
              <a:lnSpc>
                <a:spcPct val="90000"/>
              </a:lnSpc>
              <a:spcAft>
                <a:spcPts val="600"/>
              </a:spcAft>
              <a:buFont typeface="Arial" panose="020B0604020202020204" pitchFamily="34" charset="0"/>
              <a:buChar char="•"/>
            </a:pPr>
            <a:endParaRPr lang="en-US" sz="1900" dirty="0">
              <a:solidFill>
                <a:schemeClr val="tx1">
                  <a:alpha val="80000"/>
                </a:schemeClr>
              </a:solidFill>
            </a:endParaRPr>
          </a:p>
          <a:p>
            <a:pPr marL="342900" indent="-228600" defTabSz="914400">
              <a:lnSpc>
                <a:spcPct val="90000"/>
              </a:lnSpc>
              <a:spcAft>
                <a:spcPts val="600"/>
              </a:spcAft>
              <a:buFont typeface="Arial" panose="020B0604020202020204" pitchFamily="34" charset="0"/>
              <a:buChar char="•"/>
            </a:pPr>
            <a:r>
              <a:rPr lang="en-US" sz="1900" dirty="0">
                <a:solidFill>
                  <a:schemeClr val="tx1">
                    <a:alpha val="80000"/>
                  </a:schemeClr>
                </a:solidFill>
              </a:rPr>
              <a:t>Gabe completed CSS and entered long –term residential treatment on 9/22/2020 where he remains today</a:t>
            </a:r>
          </a:p>
          <a:p>
            <a:pPr marL="342900" indent="-228600" defTabSz="914400">
              <a:lnSpc>
                <a:spcPct val="90000"/>
              </a:lnSpc>
              <a:spcAft>
                <a:spcPts val="600"/>
              </a:spcAft>
              <a:buFont typeface="Arial" panose="020B0604020202020204" pitchFamily="34" charset="0"/>
              <a:buChar char="•"/>
            </a:pPr>
            <a:endParaRPr lang="en-US" sz="1200" dirty="0">
              <a:solidFill>
                <a:schemeClr val="tx1">
                  <a:alpha val="80000"/>
                </a:schemeClr>
              </a:solidFill>
            </a:endParaRPr>
          </a:p>
        </p:txBody>
      </p:sp>
      <p:cxnSp>
        <p:nvCxnSpPr>
          <p:cNvPr id="41" name="Straight Connector 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5030145" y="410635"/>
            <a:ext cx="3418643" cy="1219200"/>
          </a:xfrm>
          <a:prstGeom prst="rect">
            <a:avLst/>
          </a:prstGeom>
        </p:spPr>
        <p:txBody>
          <a:bodyPr vert="horz" lIns="91440" tIns="45720" rIns="91440" bIns="45720" rtlCol="0" anchor="ctr">
            <a:normAutofit/>
          </a:bodyPr>
          <a:lstStyle/>
          <a:p>
            <a:pPr marL="342900" marR="0" lvl="0" indent="-342900" algn="ctr" defTabSz="914400" fontAlgn="auto">
              <a:lnSpc>
                <a:spcPct val="90000"/>
              </a:lnSpc>
              <a:spcBef>
                <a:spcPct val="0"/>
              </a:spcBef>
              <a:spcAft>
                <a:spcPts val="600"/>
              </a:spcAft>
              <a:buClrTx/>
              <a:buSzTx/>
              <a:tabLst/>
              <a:defRPr/>
            </a:pPr>
            <a:r>
              <a:rPr kumimoji="0" lang="en-US" sz="3100" b="0" i="0" u="none" strike="noStrike" cap="none" spc="0" normalizeH="0" baseline="0" noProof="0" dirty="0">
                <a:ln>
                  <a:noFill/>
                </a:ln>
                <a:effectLst/>
                <a:uLnTx/>
                <a:uFillTx/>
                <a:latin typeface="Georgia" panose="02040502050405020303" pitchFamily="18" charset="0"/>
                <a:ea typeface="+mj-ea"/>
                <a:cs typeface="+mj-cs"/>
              </a:rPr>
              <a:t>CASE STUDY</a:t>
            </a:r>
          </a:p>
        </p:txBody>
      </p:sp>
    </p:spTree>
    <p:extLst>
      <p:ext uri="{BB962C8B-B14F-4D97-AF65-F5344CB8AC3E}">
        <p14:creationId xmlns:p14="http://schemas.microsoft.com/office/powerpoint/2010/main" val="322855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654922"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19738"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2"/>
          <p:cNvSpPr txBox="1">
            <a:spLocks/>
          </p:cNvSpPr>
          <p:nvPr/>
        </p:nvSpPr>
        <p:spPr>
          <a:xfrm>
            <a:off x="628649" y="365125"/>
            <a:ext cx="4147457" cy="1325563"/>
          </a:xfrm>
          <a:prstGeom prst="rect">
            <a:avLst/>
          </a:prstGeom>
        </p:spPr>
        <p:txBody>
          <a:bodyPr vert="horz" lIns="91440" tIns="45720" rIns="91440" bIns="45720" rtlCol="0" anchor="ctr">
            <a:normAutofit/>
          </a:bodyPr>
          <a:lstStyle/>
          <a:p>
            <a:pPr marL="342900" marR="0" lvl="0" indent="-342900" defTabSz="914400" fontAlgn="auto">
              <a:lnSpc>
                <a:spcPct val="90000"/>
              </a:lnSpc>
              <a:spcBef>
                <a:spcPct val="0"/>
              </a:spcBef>
              <a:spcAft>
                <a:spcPts val="600"/>
              </a:spcAft>
              <a:buClrTx/>
              <a:buSzTx/>
              <a:tabLst/>
              <a:defRPr/>
            </a:pPr>
            <a:r>
              <a:rPr lang="en-US" sz="4400" dirty="0">
                <a:latin typeface="+mj-lt"/>
                <a:ea typeface="+mj-ea"/>
                <a:cs typeface="+mj-cs"/>
              </a:rPr>
              <a:t>How to recognize staff’s work?</a:t>
            </a:r>
            <a:endParaRPr kumimoji="0" lang="en-US" sz="4400" b="0" i="0" u="none" strike="noStrike" cap="none" spc="0" normalizeH="0" baseline="0" noProof="0" dirty="0">
              <a:ln>
                <a:noFill/>
              </a:ln>
              <a:effectLst/>
              <a:uLnTx/>
              <a:uFillTx/>
              <a:latin typeface="+mj-lt"/>
              <a:ea typeface="+mj-ea"/>
              <a:cs typeface="+mj-cs"/>
            </a:endParaRPr>
          </a:p>
        </p:txBody>
      </p:sp>
      <p:sp>
        <p:nvSpPr>
          <p:cNvPr id="3" name="Rectangle 2">
            <a:extLst>
              <a:ext uri="{FF2B5EF4-FFF2-40B4-BE49-F238E27FC236}">
                <a16:creationId xmlns:a16="http://schemas.microsoft.com/office/drawing/2014/main" id="{8F27B813-46B7-41CE-9846-2A6459C52B20}"/>
              </a:ext>
            </a:extLst>
          </p:cNvPr>
          <p:cNvSpPr/>
          <p:nvPr/>
        </p:nvSpPr>
        <p:spPr>
          <a:xfrm>
            <a:off x="184149" y="1922306"/>
            <a:ext cx="3106568" cy="4110194"/>
          </a:xfrm>
          <a:prstGeom prst="rect">
            <a:avLst/>
          </a:prstGeom>
        </p:spPr>
        <p:txBody>
          <a:bodyPr vert="horz" lIns="91440" tIns="45720" rIns="91440" bIns="45720" rtlCol="0">
            <a:normAutofit lnSpcReduction="10000"/>
          </a:bodyPr>
          <a:lstStyle/>
          <a:p>
            <a:pPr marL="342900" indent="-228600" defTabSz="914400">
              <a:lnSpc>
                <a:spcPct val="90000"/>
              </a:lnSpc>
              <a:spcAft>
                <a:spcPts val="600"/>
              </a:spcAft>
              <a:buFont typeface="Arial" panose="020B0604020202020204" pitchFamily="34" charset="0"/>
              <a:buChar char="•"/>
            </a:pPr>
            <a:r>
              <a:rPr lang="en-US" sz="2400" dirty="0"/>
              <a:t>Provided staff with an hourly “hazard pay” increase for hours worked on site</a:t>
            </a:r>
          </a:p>
          <a:p>
            <a:pPr marL="114300" defTabSz="914400">
              <a:lnSpc>
                <a:spcPct val="90000"/>
              </a:lnSpc>
              <a:spcAft>
                <a:spcPts val="600"/>
              </a:spcAft>
            </a:pPr>
            <a:endParaRPr lang="en-US" sz="2400" dirty="0"/>
          </a:p>
          <a:p>
            <a:pPr marL="342900" indent="-228600" defTabSz="914400">
              <a:lnSpc>
                <a:spcPct val="90000"/>
              </a:lnSpc>
              <a:spcAft>
                <a:spcPts val="600"/>
              </a:spcAft>
              <a:buFont typeface="Arial" panose="020B0604020202020204" pitchFamily="34" charset="0"/>
              <a:buChar char="•"/>
            </a:pPr>
            <a:r>
              <a:rPr lang="en-US" sz="2400" dirty="0"/>
              <a:t>Offered staff weekly lunches</a:t>
            </a:r>
          </a:p>
          <a:p>
            <a:pPr marL="114300" defTabSz="914400">
              <a:lnSpc>
                <a:spcPct val="90000"/>
              </a:lnSpc>
              <a:spcAft>
                <a:spcPts val="600"/>
              </a:spcAft>
            </a:pPr>
            <a:endParaRPr lang="en-US" sz="2400" dirty="0"/>
          </a:p>
          <a:p>
            <a:pPr marL="342900" indent="-228600" defTabSz="914400">
              <a:lnSpc>
                <a:spcPct val="90000"/>
              </a:lnSpc>
              <a:spcAft>
                <a:spcPts val="600"/>
              </a:spcAft>
              <a:buFont typeface="Arial" panose="020B0604020202020204" pitchFamily="34" charset="0"/>
              <a:buChar char="•"/>
            </a:pPr>
            <a:r>
              <a:rPr lang="en-US" sz="2400" dirty="0"/>
              <a:t>Purchased small gifts for staff to recognize efforts</a:t>
            </a:r>
          </a:p>
          <a:p>
            <a:pPr marL="342900" indent="-228600" defTabSz="914400">
              <a:lnSpc>
                <a:spcPct val="90000"/>
              </a:lnSpc>
              <a:spcAft>
                <a:spcPts val="600"/>
              </a:spcAft>
              <a:buFont typeface="Arial" panose="020B0604020202020204" pitchFamily="34" charset="0"/>
              <a:buChar char="•"/>
            </a:pPr>
            <a:endParaRPr lang="en-US" sz="1700" dirty="0"/>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355" y="1219795"/>
            <a:ext cx="2952366" cy="702511"/>
          </a:xfrm>
          <a:prstGeom prst="rect">
            <a:avLst/>
          </a:prstGeom>
        </p:spPr>
      </p:pic>
      <p:pic>
        <p:nvPicPr>
          <p:cNvPr id="4" name="Picture 3" descr="A person standing in a room&#10;&#10;Description automatically generated">
            <a:extLst>
              <a:ext uri="{FF2B5EF4-FFF2-40B4-BE49-F238E27FC236}">
                <a16:creationId xmlns:a16="http://schemas.microsoft.com/office/drawing/2014/main" id="{348FA2A4-74F0-4849-AA26-2CC78CF5D03B}"/>
              </a:ext>
            </a:extLst>
          </p:cNvPr>
          <p:cNvPicPr>
            <a:picLocks noChangeAspect="1"/>
          </p:cNvPicPr>
          <p:nvPr/>
        </p:nvPicPr>
        <p:blipFill>
          <a:blip r:embed="rId4"/>
          <a:stretch>
            <a:fillRect/>
          </a:stretch>
        </p:blipFill>
        <p:spPr>
          <a:xfrm>
            <a:off x="5128110" y="2468406"/>
            <a:ext cx="3082646" cy="4110194"/>
          </a:xfrm>
          <a:prstGeom prst="rect">
            <a:avLst/>
          </a:prstGeom>
        </p:spPr>
      </p:pic>
    </p:spTree>
    <p:extLst>
      <p:ext uri="{BB962C8B-B14F-4D97-AF65-F5344CB8AC3E}">
        <p14:creationId xmlns:p14="http://schemas.microsoft.com/office/powerpoint/2010/main" val="358453794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020988" y="408483"/>
            <a:ext cx="8229600" cy="65154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3200" dirty="0">
                <a:solidFill>
                  <a:srgbClr val="67206B"/>
                </a:solidFill>
                <a:latin typeface="Gill Sans"/>
                <a:cs typeface="Gill Sans"/>
              </a:rPr>
              <a:t>Telehealth Implementation in Inpatient Setting</a:t>
            </a:r>
            <a:endParaRPr kumimoji="0" lang="en-US" sz="3200" b="0" i="0" u="none" strike="noStrike" kern="1200" cap="none" spc="0" normalizeH="0" baseline="0" noProof="0" dirty="0">
              <a:ln>
                <a:noFill/>
              </a:ln>
              <a:solidFill>
                <a:srgbClr val="67206B"/>
              </a:solidFill>
              <a:effectLst/>
              <a:uLnTx/>
              <a:uFillTx/>
              <a:latin typeface="Gill Sans"/>
              <a:cs typeface="Gill Sans"/>
            </a:endParaRPr>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682" y="5979364"/>
            <a:ext cx="2611971" cy="621367"/>
          </a:xfrm>
          <a:prstGeom prst="rect">
            <a:avLst/>
          </a:prstGeom>
        </p:spPr>
      </p:pic>
      <p:pic>
        <p:nvPicPr>
          <p:cNvPr id="2" name="Picture 1" descr="SHS_logo_icon_hal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84" y="458415"/>
            <a:ext cx="457650" cy="457650"/>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273838" y="1166459"/>
            <a:ext cx="4475962" cy="5386090"/>
          </a:xfrm>
          <a:prstGeom prst="rect">
            <a:avLst/>
          </a:prstGeom>
        </p:spPr>
        <p:txBody>
          <a:bodyPr wrap="square">
            <a:spAutoFit/>
          </a:bodyPr>
          <a:lstStyle/>
          <a:p>
            <a:r>
              <a:rPr lang="en-US" sz="2400" b="1" dirty="0"/>
              <a:t>Lessons Learned </a:t>
            </a:r>
          </a:p>
          <a:p>
            <a:pPr marL="342900" indent="-342900">
              <a:buFont typeface="Arial" panose="020B0604020202020204" pitchFamily="34" charset="0"/>
              <a:buChar char="•"/>
            </a:pPr>
            <a:r>
              <a:rPr lang="en-US" sz="2000" dirty="0"/>
              <a:t>When conducting assessments, clinicians found it helpful to have printed versions and “cheat sheets” available to patients to pre-complete some of the questions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“It’s super easy and helpful with social distancing in inpatient” and “the patients seemed to appreciate being able see who they are talking to.”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Although telephonic sessions are easy to implement and don’t require a lot of technology- conducting sessions via the phone requires a great deal more work for the clinician</a:t>
            </a:r>
          </a:p>
        </p:txBody>
      </p:sp>
      <p:pic>
        <p:nvPicPr>
          <p:cNvPr id="5" name="Picture 4" descr="A picture containing indoor, table, office, person&#10;&#10;Description automatically generated">
            <a:extLst>
              <a:ext uri="{FF2B5EF4-FFF2-40B4-BE49-F238E27FC236}">
                <a16:creationId xmlns:a16="http://schemas.microsoft.com/office/drawing/2014/main" id="{D78C4653-6644-4F36-A2A7-60D182FAAFE4}"/>
              </a:ext>
            </a:extLst>
          </p:cNvPr>
          <p:cNvPicPr>
            <a:picLocks noChangeAspect="1"/>
          </p:cNvPicPr>
          <p:nvPr/>
        </p:nvPicPr>
        <p:blipFill>
          <a:blip r:embed="rId5"/>
          <a:stretch>
            <a:fillRect/>
          </a:stretch>
        </p:blipFill>
        <p:spPr>
          <a:xfrm rot="5400000">
            <a:off x="4582052" y="1849135"/>
            <a:ext cx="4429883" cy="3322412"/>
          </a:xfrm>
          <a:prstGeom prst="rect">
            <a:avLst/>
          </a:prstGeom>
        </p:spPr>
      </p:pic>
    </p:spTree>
    <p:extLst>
      <p:ext uri="{BB962C8B-B14F-4D97-AF65-F5344CB8AC3E}">
        <p14:creationId xmlns:p14="http://schemas.microsoft.com/office/powerpoint/2010/main" val="292653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951" y="313675"/>
            <a:ext cx="8139391" cy="776894"/>
          </a:xfrm>
        </p:spPr>
        <p:txBody>
          <a:bodyPr>
            <a:normAutofit fontScale="90000"/>
          </a:bodyPr>
          <a:lstStyle/>
          <a:p>
            <a:pPr algn="l"/>
            <a:br>
              <a:rPr lang="en-US" sz="4000" dirty="0">
                <a:solidFill>
                  <a:srgbClr val="4A545E"/>
                </a:solidFill>
                <a:latin typeface="Gill Sans Light"/>
                <a:cs typeface="Gill Sans Light"/>
              </a:rPr>
            </a:br>
            <a:r>
              <a:rPr lang="en-US" sz="3600" dirty="0">
                <a:solidFill>
                  <a:srgbClr val="4A545E"/>
                </a:solidFill>
                <a:latin typeface="Georgia" panose="02040502050405020303" pitchFamily="18" charset="0"/>
                <a:cs typeface="Gill Sans Light"/>
              </a:rPr>
              <a:t>Spectrum Health Systems – What we do</a:t>
            </a:r>
            <a:br>
              <a:rPr lang="en-US" dirty="0">
                <a:latin typeface="GillSans Light"/>
                <a:cs typeface="GillSans Light"/>
              </a:rPr>
            </a:br>
            <a:endParaRPr lang="en-US" dirty="0">
              <a:solidFill>
                <a:srgbClr val="4A545E"/>
              </a:solidFill>
              <a:latin typeface="GillSans Light"/>
              <a:cs typeface="GillSans Light"/>
            </a:endParaRPr>
          </a:p>
        </p:txBody>
      </p:sp>
      <p:sp>
        <p:nvSpPr>
          <p:cNvPr id="4" name="Rectangle 3"/>
          <p:cNvSpPr/>
          <p:nvPr/>
        </p:nvSpPr>
        <p:spPr>
          <a:xfrm>
            <a:off x="0" y="1"/>
            <a:ext cx="9144000" cy="15205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5518599"/>
            <a:ext cx="9144000" cy="1339401"/>
          </a:xfrm>
          <a:prstGeom prst="rect">
            <a:avLst/>
          </a:prstGeom>
          <a:solidFill>
            <a:srgbClr val="5D176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8" descr="steps.png"/>
          <p:cNvPicPr>
            <a:picLocks noGrp="1" noChangeAspect="1"/>
          </p:cNvPicPr>
          <p:nvPr>
            <p:ph idx="1"/>
          </p:nvPr>
        </p:nvPicPr>
        <p:blipFill rotWithShape="1">
          <a:blip r:embed="rId2">
            <a:alphaModFix amt="30000"/>
            <a:extLst>
              <a:ext uri="{28A0092B-C50C-407E-A947-70E740481C1C}">
                <a14:useLocalDpi xmlns:a14="http://schemas.microsoft.com/office/drawing/2010/main" val="0"/>
              </a:ext>
            </a:extLst>
          </a:blip>
          <a:srcRect l="-40077" t="-48480" r="-40077" b="-43462"/>
          <a:stretch/>
        </p:blipFill>
        <p:spPr>
          <a:xfrm>
            <a:off x="7382548" y="5107164"/>
            <a:ext cx="1981200" cy="2110842"/>
          </a:xfrm>
        </p:spPr>
      </p:pic>
      <p:sp>
        <p:nvSpPr>
          <p:cNvPr id="8" name="Rectangle 7"/>
          <p:cNvSpPr/>
          <p:nvPr/>
        </p:nvSpPr>
        <p:spPr>
          <a:xfrm>
            <a:off x="3391609" y="6360492"/>
            <a:ext cx="4572000" cy="400110"/>
          </a:xfrm>
          <a:prstGeom prst="rect">
            <a:avLst/>
          </a:prstGeom>
        </p:spPr>
        <p:txBody>
          <a:bodyPr>
            <a:spAutoFit/>
          </a:bodyPr>
          <a:lstStyle/>
          <a:p>
            <a:pPr algn="ctr"/>
            <a:r>
              <a:rPr lang="en-US" sz="2000">
                <a:solidFill>
                  <a:schemeClr val="bg1"/>
                </a:solidFill>
                <a:latin typeface="Gill Sans Light"/>
                <a:cs typeface="Gill Sans Light"/>
              </a:rPr>
              <a:t>Overview of Programs &amp; Services</a:t>
            </a:r>
            <a:endParaRPr lang="en-US" sz="2000" dirty="0">
              <a:solidFill>
                <a:schemeClr val="bg1"/>
              </a:solidFill>
              <a:latin typeface="Gill Sans Light"/>
              <a:cs typeface="Gill Sans Light"/>
            </a:endParaRPr>
          </a:p>
        </p:txBody>
      </p:sp>
      <p:sp>
        <p:nvSpPr>
          <p:cNvPr id="12" name="TextBox 11"/>
          <p:cNvSpPr txBox="1"/>
          <p:nvPr/>
        </p:nvSpPr>
        <p:spPr>
          <a:xfrm>
            <a:off x="555744" y="1103792"/>
            <a:ext cx="3573078" cy="4196855"/>
          </a:xfrm>
          <a:prstGeom prst="rect">
            <a:avLst/>
          </a:prstGeom>
          <a:noFill/>
        </p:spPr>
        <p:txBody>
          <a:bodyPr wrap="square" rtlCol="0">
            <a:spAutoFit/>
          </a:bodyPr>
          <a:lstStyle/>
          <a:p>
            <a:pPr marL="285750" indent="-285750">
              <a:lnSpc>
                <a:spcPct val="150000"/>
              </a:lnSpc>
              <a:buClr>
                <a:srgbClr val="5D1765"/>
              </a:buClr>
              <a:buFont typeface="Wingdings" charset="2"/>
              <a:buChar char="q"/>
            </a:pPr>
            <a:r>
              <a:rPr lang="en-US" dirty="0">
                <a:latin typeface="Georgia" panose="02040502050405020303" pitchFamily="18" charset="0"/>
                <a:cs typeface="Gill Sans Light"/>
              </a:rPr>
              <a:t>Not-for profit organization</a:t>
            </a:r>
          </a:p>
          <a:p>
            <a:pPr marL="285750" indent="-285750">
              <a:lnSpc>
                <a:spcPct val="150000"/>
              </a:lnSpc>
              <a:buClr>
                <a:srgbClr val="5D1765"/>
              </a:buClr>
              <a:buFont typeface="Wingdings" charset="2"/>
              <a:buChar char="q"/>
            </a:pPr>
            <a:r>
              <a:rPr lang="en-US" dirty="0">
                <a:latin typeface="Georgia" panose="02040502050405020303" pitchFamily="18" charset="0"/>
                <a:cs typeface="Gill Sans Light"/>
              </a:rPr>
              <a:t>Founded in 1969 in Massachusetts</a:t>
            </a:r>
          </a:p>
          <a:p>
            <a:pPr marL="285750" indent="-285750">
              <a:lnSpc>
                <a:spcPct val="150000"/>
              </a:lnSpc>
              <a:buClr>
                <a:srgbClr val="5D1765"/>
              </a:buClr>
              <a:buFont typeface="Wingdings" charset="2"/>
              <a:buChar char="q"/>
            </a:pPr>
            <a:r>
              <a:rPr lang="en-US" dirty="0">
                <a:latin typeface="Georgia" panose="02040502050405020303" pitchFamily="18" charset="0"/>
                <a:cs typeface="Gill Sans Light"/>
              </a:rPr>
              <a:t>1,500 employees</a:t>
            </a:r>
          </a:p>
          <a:p>
            <a:pPr marL="285750" indent="-285750">
              <a:lnSpc>
                <a:spcPct val="150000"/>
              </a:lnSpc>
              <a:buClr>
                <a:srgbClr val="5D1765"/>
              </a:buClr>
              <a:buFont typeface="Wingdings" charset="2"/>
              <a:buChar char="q"/>
            </a:pPr>
            <a:r>
              <a:rPr lang="en-US" dirty="0">
                <a:latin typeface="Georgia" panose="02040502050405020303" pitchFamily="18" charset="0"/>
                <a:cs typeface="Gill Sans Light"/>
              </a:rPr>
              <a:t>5 states</a:t>
            </a:r>
          </a:p>
          <a:p>
            <a:pPr marL="285750" indent="-285750">
              <a:lnSpc>
                <a:spcPct val="150000"/>
              </a:lnSpc>
              <a:buClr>
                <a:srgbClr val="5D1765"/>
              </a:buClr>
              <a:buFont typeface="Wingdings" charset="2"/>
              <a:buChar char="q"/>
            </a:pPr>
            <a:r>
              <a:rPr lang="en-US" dirty="0">
                <a:latin typeface="Georgia" panose="02040502050405020303" pitchFamily="18" charset="0"/>
                <a:cs typeface="Gill Sans Light"/>
              </a:rPr>
              <a:t>This presentation will focus on our model of care in Massachusetts providing community-based addiction treatment services</a:t>
            </a:r>
          </a:p>
        </p:txBody>
      </p:sp>
      <p:sp>
        <p:nvSpPr>
          <p:cNvPr id="13" name="Rectangle 12"/>
          <p:cNvSpPr/>
          <p:nvPr/>
        </p:nvSpPr>
        <p:spPr>
          <a:xfrm>
            <a:off x="0" y="5411268"/>
            <a:ext cx="9144000" cy="107331"/>
          </a:xfrm>
          <a:prstGeom prst="rect">
            <a:avLst/>
          </a:prstGeom>
          <a:solidFill>
            <a:srgbClr val="4A54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group of people standing in front of a crowd posing for the camera&#10;&#10;Description automatically generated">
            <a:extLst>
              <a:ext uri="{FF2B5EF4-FFF2-40B4-BE49-F238E27FC236}">
                <a16:creationId xmlns:a16="http://schemas.microsoft.com/office/drawing/2014/main" id="{552DFFE6-2A4A-436A-93F2-8D6995A4C365}"/>
              </a:ext>
            </a:extLst>
          </p:cNvPr>
          <p:cNvPicPr>
            <a:picLocks noChangeAspect="1"/>
          </p:cNvPicPr>
          <p:nvPr/>
        </p:nvPicPr>
        <p:blipFill>
          <a:blip r:embed="rId3"/>
          <a:stretch>
            <a:fillRect/>
          </a:stretch>
        </p:blipFill>
        <p:spPr>
          <a:xfrm>
            <a:off x="4715646" y="961896"/>
            <a:ext cx="3573078" cy="4241800"/>
          </a:xfrm>
          <a:prstGeom prst="rect">
            <a:avLst/>
          </a:prstGeom>
        </p:spPr>
      </p:pic>
    </p:spTree>
    <p:extLst>
      <p:ext uri="{BB962C8B-B14F-4D97-AF65-F5344CB8AC3E}">
        <p14:creationId xmlns:p14="http://schemas.microsoft.com/office/powerpoint/2010/main" val="267902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020988" y="408483"/>
            <a:ext cx="8229600" cy="651543"/>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3200" dirty="0">
                <a:solidFill>
                  <a:srgbClr val="67206B"/>
                </a:solidFill>
                <a:latin typeface="Gill Sans"/>
                <a:cs typeface="Gill Sans"/>
              </a:rPr>
              <a:t>Substance Use Treatment Considerations during COVID-19</a:t>
            </a:r>
            <a:endParaRPr kumimoji="0" lang="en-US" sz="3200" b="0" i="0" u="none" strike="noStrike" kern="1200" cap="none" spc="0" normalizeH="0" baseline="0" noProof="0" dirty="0">
              <a:ln>
                <a:noFill/>
              </a:ln>
              <a:solidFill>
                <a:srgbClr val="67206B"/>
              </a:solidFill>
              <a:effectLst/>
              <a:uLnTx/>
              <a:uFillTx/>
              <a:latin typeface="Gill Sans"/>
              <a:cs typeface="Gill Sans"/>
            </a:endParaRPr>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682" y="5979364"/>
            <a:ext cx="2611971" cy="621367"/>
          </a:xfrm>
          <a:prstGeom prst="rect">
            <a:avLst/>
          </a:prstGeom>
        </p:spPr>
      </p:pic>
      <p:pic>
        <p:nvPicPr>
          <p:cNvPr id="2" name="Picture 1" descr="SHS_logo_icon_hal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84" y="458415"/>
            <a:ext cx="457650" cy="457650"/>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273838" y="1166459"/>
            <a:ext cx="5955844" cy="5078313"/>
          </a:xfrm>
          <a:prstGeom prst="rect">
            <a:avLst/>
          </a:prstGeom>
        </p:spPr>
        <p:txBody>
          <a:bodyPr wrap="square">
            <a:spAutoFit/>
          </a:bodyPr>
          <a:lstStyle/>
          <a:p>
            <a:endParaRPr lang="en-US" sz="2400" b="1"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Social isolation is challenging to all but particularly for those either striving for or in recovery- ensuring connectedness is important to support recovery</a:t>
            </a:r>
          </a:p>
          <a:p>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Isolation is also dangerous- the increased likelihood of substance use alone or hidden from household member increases the risk of overdose</a:t>
            </a:r>
          </a:p>
          <a:p>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Immediate access to care has never been more important</a:t>
            </a:r>
          </a:p>
          <a:p>
            <a:r>
              <a:rPr lang="en-US" sz="2000" dirty="0">
                <a:latin typeface="Georgia" panose="02040502050405020303" pitchFamily="18" charset="0"/>
              </a:rPr>
              <a:t> </a:t>
            </a:r>
          </a:p>
          <a:p>
            <a:pPr marL="342900" indent="-342900">
              <a:buFont typeface="Arial" panose="020B0604020202020204" pitchFamily="34" charset="0"/>
              <a:buChar char="•"/>
            </a:pPr>
            <a:r>
              <a:rPr lang="en-US" sz="2000" dirty="0">
                <a:latin typeface="Georgia" panose="02040502050405020303" pitchFamily="18" charset="0"/>
              </a:rPr>
              <a:t>Education about overdose prevention is crucial at all points in the recovery process</a:t>
            </a:r>
          </a:p>
        </p:txBody>
      </p:sp>
      <p:pic>
        <p:nvPicPr>
          <p:cNvPr id="5" name="Picture 4" descr="A picture containing drawing&#10;&#10;Description automatically generated">
            <a:extLst>
              <a:ext uri="{FF2B5EF4-FFF2-40B4-BE49-F238E27FC236}">
                <a16:creationId xmlns:a16="http://schemas.microsoft.com/office/drawing/2014/main" id="{263B8703-6325-4D88-B16B-22E3A0F67C7B}"/>
              </a:ext>
            </a:extLst>
          </p:cNvPr>
          <p:cNvPicPr>
            <a:picLocks noChangeAspect="1"/>
          </p:cNvPicPr>
          <p:nvPr/>
        </p:nvPicPr>
        <p:blipFill>
          <a:blip r:embed="rId5"/>
          <a:stretch>
            <a:fillRect/>
          </a:stretch>
        </p:blipFill>
        <p:spPr>
          <a:xfrm>
            <a:off x="6733387" y="1527664"/>
            <a:ext cx="1857375" cy="4048125"/>
          </a:xfrm>
          <a:prstGeom prst="rect">
            <a:avLst/>
          </a:prstGeom>
        </p:spPr>
      </p:pic>
    </p:spTree>
    <p:extLst>
      <p:ext uri="{BB962C8B-B14F-4D97-AF65-F5344CB8AC3E}">
        <p14:creationId xmlns:p14="http://schemas.microsoft.com/office/powerpoint/2010/main" val="412606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020988" y="408483"/>
            <a:ext cx="8229600" cy="65154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3200" dirty="0">
                <a:solidFill>
                  <a:srgbClr val="67206B"/>
                </a:solidFill>
                <a:latin typeface="Gill Sans"/>
                <a:cs typeface="Gill Sans"/>
              </a:rPr>
              <a:t>Future of Addiction Treatment - Reimbursement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rgbClr val="67206B"/>
              </a:solidFill>
              <a:effectLst/>
              <a:uLnTx/>
              <a:uFillTx/>
              <a:latin typeface="Gill Sans"/>
              <a:cs typeface="Gill Sans"/>
            </a:endParaRPr>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682" y="5979364"/>
            <a:ext cx="2611971" cy="621367"/>
          </a:xfrm>
          <a:prstGeom prst="rect">
            <a:avLst/>
          </a:prstGeom>
        </p:spPr>
      </p:pic>
      <p:pic>
        <p:nvPicPr>
          <p:cNvPr id="2" name="Picture 1" descr="SHS_logo_icon_hal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84" y="458415"/>
            <a:ext cx="457650" cy="457650"/>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198958" y="916065"/>
            <a:ext cx="8475879" cy="7386638"/>
          </a:xfrm>
          <a:prstGeom prst="rect">
            <a:avLst/>
          </a:prstGeom>
        </p:spPr>
        <p:txBody>
          <a:bodyPr wrap="square">
            <a:spAutoFit/>
          </a:bodyPr>
          <a:lstStyle/>
          <a:p>
            <a:endParaRPr lang="en-US" sz="2000" dirty="0"/>
          </a:p>
          <a:p>
            <a:pPr marL="342900" indent="-342900">
              <a:buFont typeface="Arial" panose="020B0604020202020204" pitchFamily="34" charset="0"/>
              <a:buChar char="•"/>
            </a:pPr>
            <a:r>
              <a:rPr lang="en-US" sz="2000" dirty="0"/>
              <a:t>We know that this population has difficulty keeping up with the requirements of their insurance and therefore it becomes inactive, this has become more complicated with the pandemic because people are moving around more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It’s imperative that insurance verification take place </a:t>
            </a:r>
            <a:r>
              <a:rPr lang="en-US" sz="2000" u="sng" dirty="0"/>
              <a:t>daily</a:t>
            </a:r>
            <a:r>
              <a:rPr lang="en-US" sz="2000" dirty="0"/>
              <a:t> and that we immediately work with a patient if his/her insurance become inactive to ensure reinstatement in a timely manner</a:t>
            </a:r>
          </a:p>
          <a:p>
            <a:endParaRPr lang="en-US" sz="2000" dirty="0"/>
          </a:p>
          <a:p>
            <a:pPr marL="342900" indent="-342900">
              <a:buFont typeface="Arial" panose="020B0604020202020204" pitchFamily="34" charset="0"/>
              <a:buChar char="•"/>
            </a:pPr>
            <a:r>
              <a:rPr lang="en-US" sz="2000" dirty="0"/>
              <a:t>Providers much be diligent in following the ever-changing reimbursement landscape; it’s important to make sure you are contracted to provide telehealth services and these codes are “unlocked” </a:t>
            </a:r>
          </a:p>
          <a:p>
            <a:r>
              <a:rPr lang="en-US" sz="2000" dirty="0"/>
              <a:t>      for your agency</a:t>
            </a:r>
          </a:p>
          <a:p>
            <a:endParaRPr lang="en-US" sz="2000" dirty="0"/>
          </a:p>
          <a:p>
            <a:pPr marL="342900" indent="-342900">
              <a:buFont typeface="Arial" panose="020B0604020202020204" pitchFamily="34" charset="0"/>
              <a:buChar char="•"/>
            </a:pPr>
            <a:r>
              <a:rPr lang="en-US" sz="2000" dirty="0"/>
              <a:t>It’s important to attend informational sessions hosted by payors and read all guidance carefully to ensure the revenue cycle is not</a:t>
            </a:r>
          </a:p>
          <a:p>
            <a:r>
              <a:rPr lang="en-US" sz="2000" dirty="0"/>
              <a:t>      interrupted</a:t>
            </a:r>
          </a:p>
          <a:p>
            <a:pPr marL="342900" indent="-342900">
              <a:buFont typeface="Arial" panose="020B0604020202020204" pitchFamily="34" charset="0"/>
              <a:buChar char="•"/>
            </a:pPr>
            <a:endParaRPr lang="en-US" sz="2000" dirty="0"/>
          </a:p>
          <a:p>
            <a:endParaRPr lang="en-US" sz="2000" dirty="0"/>
          </a:p>
          <a:p>
            <a:endParaRPr lang="en-US" dirty="0"/>
          </a:p>
          <a:p>
            <a:r>
              <a:rPr lang="en-US" dirty="0"/>
              <a:t> </a:t>
            </a:r>
          </a:p>
          <a:p>
            <a:endParaRPr lang="en-US"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548135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020988" y="408483"/>
            <a:ext cx="8229600" cy="651543"/>
          </a:xfrm>
          <a:prstGeom prst="rect">
            <a:avLst/>
          </a:prstGeom>
        </p:spPr>
        <p:txBody>
          <a:bodyPr vert="horz" lIns="91440" tIns="45720" rIns="91440" bIns="45720" rtlCol="0">
            <a:normAutofit fontScale="850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3200" dirty="0">
                <a:solidFill>
                  <a:srgbClr val="67206B"/>
                </a:solidFill>
                <a:latin typeface="Gill Sans"/>
                <a:cs typeface="Gill Sans"/>
              </a:rPr>
              <a:t>Future of Addiction Treatment beyond the pandemic</a:t>
            </a:r>
            <a:endParaRPr kumimoji="0" lang="en-US" sz="3200" b="0" i="0" u="none" strike="noStrike" kern="1200" cap="none" spc="0" normalizeH="0" baseline="0" noProof="0" dirty="0">
              <a:ln>
                <a:noFill/>
              </a:ln>
              <a:solidFill>
                <a:srgbClr val="67206B"/>
              </a:solidFill>
              <a:effectLst/>
              <a:uLnTx/>
              <a:uFillTx/>
              <a:latin typeface="Gill Sans"/>
              <a:cs typeface="Gill Sans"/>
            </a:endParaRPr>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682" y="5979364"/>
            <a:ext cx="2611971" cy="621367"/>
          </a:xfrm>
          <a:prstGeom prst="rect">
            <a:avLst/>
          </a:prstGeom>
        </p:spPr>
      </p:pic>
      <p:pic>
        <p:nvPicPr>
          <p:cNvPr id="2" name="Picture 1" descr="SHS_logo_icon_hal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84" y="458415"/>
            <a:ext cx="457650" cy="457650"/>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273838" y="1208827"/>
            <a:ext cx="7762030" cy="5416868"/>
          </a:xfrm>
          <a:prstGeom prst="rect">
            <a:avLst/>
          </a:prstGeom>
        </p:spPr>
        <p:txBody>
          <a:bodyPr wrap="square">
            <a:spAutoFit/>
          </a:bodyPr>
          <a:lstStyle/>
          <a:p>
            <a:pPr marL="285750" indent="-285750">
              <a:buFont typeface="Arial" panose="020B0604020202020204" pitchFamily="34" charset="0"/>
              <a:buChar char="•"/>
            </a:pPr>
            <a:r>
              <a:rPr lang="en-US" dirty="0">
                <a:latin typeface="Georgia" panose="02040502050405020303" pitchFamily="18" charset="0"/>
              </a:rPr>
              <a:t>The ability for SUD treatment providers to adjust practices to respond to rapidly changing needs will continue to be necessary</a:t>
            </a:r>
          </a:p>
          <a:p>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Flexibility in how screening is conducted, how care is provided, and what aftercare planning looks like will continue to evolve as the pandemic evolves </a:t>
            </a:r>
          </a:p>
          <a:p>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We need to continue to find new ways to reach individuals in need, their families and loved ones to support the increased likelihood and risk of substance use over time </a:t>
            </a:r>
          </a:p>
          <a:p>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Telehealth is likely here to stay – its time to look at ways we can adapt this practice to provide seamless care across an individual’s recovery and across the broader healthcare system</a:t>
            </a:r>
          </a:p>
          <a:p>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Virtual platforms allow providers to provide care, communicate with providers across the care continuum</a:t>
            </a:r>
          </a:p>
          <a:p>
            <a:pPr marL="285750" indent="-28575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107682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Spectrum’s Continuum of Care</a:t>
            </a:r>
            <a:br>
              <a:rPr lang="en-US" dirty="0"/>
            </a:br>
            <a:endParaRPr lang="en-US" dirty="0"/>
          </a:p>
        </p:txBody>
      </p:sp>
      <p:pic>
        <p:nvPicPr>
          <p:cNvPr id="9" name="Content Placeholder 8" descr="steps.png"/>
          <p:cNvPicPr>
            <a:picLocks noGrp="1" noChangeAspect="1"/>
          </p:cNvPicPr>
          <p:nvPr>
            <p:ph idx="1"/>
          </p:nvPr>
        </p:nvPicPr>
        <p:blipFill rotWithShape="1">
          <a:blip r:embed="rId2">
            <a:alphaModFix amt="30000"/>
            <a:extLst>
              <a:ext uri="{28A0092B-C50C-407E-A947-70E740481C1C}">
                <a14:useLocalDpi xmlns:a14="http://schemas.microsoft.com/office/drawing/2010/main" val="0"/>
              </a:ext>
            </a:extLst>
          </a:blip>
          <a:srcRect l="-40077" t="-48480" r="-40077" b="-43462"/>
          <a:stretch/>
        </p:blipFill>
        <p:spPr>
          <a:xfrm>
            <a:off x="2447998" y="1600200"/>
            <a:ext cx="4248004" cy="4525963"/>
          </a:xfrm>
        </p:spPr>
      </p:pic>
      <p:sp>
        <p:nvSpPr>
          <p:cNvPr id="4" name="Rectangle 3"/>
          <p:cNvSpPr/>
          <p:nvPr/>
        </p:nvSpPr>
        <p:spPr>
          <a:xfrm>
            <a:off x="0" y="1"/>
            <a:ext cx="9144000" cy="15205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5518599"/>
            <a:ext cx="9144000" cy="1339401"/>
          </a:xfrm>
          <a:prstGeom prst="rect">
            <a:avLst/>
          </a:prstGeom>
          <a:solidFill>
            <a:srgbClr val="5D176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91609" y="6360492"/>
            <a:ext cx="4572000" cy="400110"/>
          </a:xfrm>
          <a:prstGeom prst="rect">
            <a:avLst/>
          </a:prstGeom>
        </p:spPr>
        <p:txBody>
          <a:bodyPr>
            <a:spAutoFit/>
          </a:bodyPr>
          <a:lstStyle/>
          <a:p>
            <a:pPr algn="ctr"/>
            <a:r>
              <a:rPr lang="en-US" sz="2000" dirty="0">
                <a:solidFill>
                  <a:schemeClr val="bg1"/>
                </a:solidFill>
                <a:latin typeface="Gill Sans Light"/>
                <a:cs typeface="Gill Sans Light"/>
              </a:rPr>
              <a:t>Overview of Programs &amp; Services</a:t>
            </a:r>
          </a:p>
        </p:txBody>
      </p:sp>
      <p:sp>
        <p:nvSpPr>
          <p:cNvPr id="12" name="TextBox 11"/>
          <p:cNvSpPr txBox="1"/>
          <p:nvPr/>
        </p:nvSpPr>
        <p:spPr>
          <a:xfrm>
            <a:off x="199400" y="621450"/>
            <a:ext cx="4372600" cy="4254242"/>
          </a:xfrm>
          <a:prstGeom prst="rect">
            <a:avLst/>
          </a:prstGeom>
          <a:noFill/>
        </p:spPr>
        <p:txBody>
          <a:bodyPr wrap="square" rtlCol="0">
            <a:spAutoFit/>
          </a:bodyPr>
          <a:lstStyle/>
          <a:p>
            <a:pPr marL="285750" indent="-285750">
              <a:lnSpc>
                <a:spcPct val="150000"/>
              </a:lnSpc>
              <a:buClr>
                <a:srgbClr val="5D1765"/>
              </a:buClr>
              <a:buFont typeface="Wingdings" charset="2"/>
              <a:buChar char="q"/>
            </a:pPr>
            <a:endParaRPr lang="en-US" sz="1400" dirty="0">
              <a:latin typeface="Georgia" panose="02040502050405020303" pitchFamily="18" charset="0"/>
              <a:cs typeface="Gill Sans Light"/>
            </a:endParaRPr>
          </a:p>
          <a:p>
            <a:pPr marL="285750" indent="-285750">
              <a:lnSpc>
                <a:spcPct val="150000"/>
              </a:lnSpc>
              <a:buClr>
                <a:srgbClr val="5D1765"/>
              </a:buClr>
              <a:buFont typeface="Wingdings" charset="2"/>
              <a:buChar char="q"/>
            </a:pPr>
            <a:r>
              <a:rPr lang="en-US" sz="1400" dirty="0">
                <a:latin typeface="Georgia" panose="02040502050405020303" pitchFamily="18" charset="0"/>
                <a:cs typeface="Gill Sans Light"/>
              </a:rPr>
              <a:t>Inpatient Services Westboro &amp; Weymouth </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Acute Detoxification and Clinical Stabilization</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Longer-term Residential Treatment</a:t>
            </a:r>
          </a:p>
          <a:p>
            <a:pPr marL="285750" indent="-285750">
              <a:lnSpc>
                <a:spcPct val="150000"/>
              </a:lnSpc>
              <a:buClr>
                <a:srgbClr val="5D1765"/>
              </a:buClr>
              <a:buFont typeface="Courier New" panose="02070309020205020404" pitchFamily="49" charset="0"/>
              <a:buChar char="o"/>
            </a:pPr>
            <a:endParaRPr lang="en-US" sz="1400" dirty="0">
              <a:latin typeface="Georgia" panose="02040502050405020303" pitchFamily="18" charset="0"/>
              <a:cs typeface="Gill Sans Light"/>
            </a:endParaRPr>
          </a:p>
          <a:p>
            <a:pPr>
              <a:lnSpc>
                <a:spcPct val="150000"/>
              </a:lnSpc>
              <a:buClr>
                <a:srgbClr val="5D1765"/>
              </a:buClr>
            </a:pPr>
            <a:endParaRPr lang="en-US" sz="1400" dirty="0">
              <a:latin typeface="Georgia" panose="02040502050405020303" pitchFamily="18" charset="0"/>
              <a:cs typeface="Gill Sans Light"/>
            </a:endParaRPr>
          </a:p>
          <a:p>
            <a:pPr marL="285750" indent="-285750">
              <a:lnSpc>
                <a:spcPct val="150000"/>
              </a:lnSpc>
              <a:buClr>
                <a:srgbClr val="5D1765"/>
              </a:buClr>
              <a:buFont typeface="Wingdings" charset="2"/>
              <a:buChar char="q"/>
            </a:pPr>
            <a:r>
              <a:rPr lang="en-US" sz="1400" dirty="0">
                <a:latin typeface="Georgia" panose="02040502050405020303" pitchFamily="18" charset="0"/>
                <a:cs typeface="Gill Sans Light"/>
              </a:rPr>
              <a:t>Outpatient Services</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MOUD (methadone, buprenorphine, naltrexone)</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Rapid-access HUB for Buprenorphine/naltrexone </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Intensive Outpatient Treatment Outpatient Counseling </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Peer Recovery Support Centers</a:t>
            </a:r>
          </a:p>
          <a:p>
            <a:pPr>
              <a:lnSpc>
                <a:spcPct val="150000"/>
              </a:lnSpc>
              <a:buClr>
                <a:srgbClr val="5D1765"/>
              </a:buClr>
            </a:pPr>
            <a:endParaRPr lang="en-US" sz="1400" dirty="0">
              <a:latin typeface="Georgia" panose="02040502050405020303" pitchFamily="18" charset="0"/>
              <a:cs typeface="Gill Sans Light"/>
            </a:endParaRPr>
          </a:p>
        </p:txBody>
      </p:sp>
      <p:sp>
        <p:nvSpPr>
          <p:cNvPr id="13" name="Rectangle 12"/>
          <p:cNvSpPr/>
          <p:nvPr/>
        </p:nvSpPr>
        <p:spPr>
          <a:xfrm>
            <a:off x="0" y="5411268"/>
            <a:ext cx="9144000" cy="107331"/>
          </a:xfrm>
          <a:prstGeom prst="rect">
            <a:avLst/>
          </a:prstGeom>
          <a:solidFill>
            <a:srgbClr val="4A54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C0662C-A443-4C83-9DE7-A5F59CBAEB3E}"/>
              </a:ext>
            </a:extLst>
          </p:cNvPr>
          <p:cNvSpPr txBox="1"/>
          <p:nvPr/>
        </p:nvSpPr>
        <p:spPr>
          <a:xfrm>
            <a:off x="4706224" y="1139247"/>
            <a:ext cx="4263887" cy="3607911"/>
          </a:xfrm>
          <a:prstGeom prst="rect">
            <a:avLst/>
          </a:prstGeom>
          <a:noFill/>
        </p:spPr>
        <p:txBody>
          <a:bodyPr wrap="square" numCol="2" rtlCol="0">
            <a:spAutoFit/>
          </a:bodyPr>
          <a:lstStyle/>
          <a:p>
            <a:pPr algn="r">
              <a:lnSpc>
                <a:spcPct val="150000"/>
              </a:lnSpc>
              <a:buClr>
                <a:srgbClr val="5D1765"/>
              </a:buClr>
            </a:pPr>
            <a:r>
              <a:rPr lang="en-US" sz="1400" u="sng" dirty="0">
                <a:latin typeface="Georgia" panose="02040502050405020303" pitchFamily="18" charset="0"/>
                <a:cs typeface="Gill Sans Light"/>
              </a:rPr>
              <a:t>Outpatient Locations</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Framingham</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Haverhill</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Leominster</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Milford</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Millbury</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North Adams</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Pittsfield</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Saugus</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Southbridge</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Waltham</a:t>
            </a:r>
          </a:p>
          <a:p>
            <a:pPr marL="285750" indent="-285750">
              <a:lnSpc>
                <a:spcPct val="150000"/>
              </a:lnSpc>
              <a:buClr>
                <a:srgbClr val="5D1765"/>
              </a:buClr>
              <a:buFont typeface="Courier New" panose="02070309020205020404" pitchFamily="49" charset="0"/>
              <a:buChar char="o"/>
            </a:pPr>
            <a:endParaRPr lang="en-US" sz="1400" dirty="0">
              <a:latin typeface="Georgia" panose="02040502050405020303" pitchFamily="18" charset="0"/>
              <a:cs typeface="Gill Sans Light"/>
            </a:endParaRP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Weymouth</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Worcester Lincoln St.</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Worcester Merrick St.</a:t>
            </a:r>
          </a:p>
          <a:p>
            <a:pPr marL="285750" indent="-285750">
              <a:lnSpc>
                <a:spcPct val="150000"/>
              </a:lnSpc>
              <a:buClr>
                <a:srgbClr val="5D1765"/>
              </a:buClr>
              <a:buFont typeface="Courier New" panose="02070309020205020404" pitchFamily="49" charset="0"/>
              <a:buChar char="o"/>
            </a:pPr>
            <a:r>
              <a:rPr lang="en-US" sz="1400" dirty="0">
                <a:latin typeface="Georgia" panose="02040502050405020303" pitchFamily="18" charset="0"/>
                <a:cs typeface="Gill Sans Light"/>
              </a:rPr>
              <a:t>Worcester Pleasant St</a:t>
            </a:r>
            <a:r>
              <a:rPr lang="en-US" sz="1400" dirty="0">
                <a:latin typeface="Gill Sans Light"/>
                <a:cs typeface="Gill Sans Light"/>
              </a:rPr>
              <a:t>.</a:t>
            </a:r>
          </a:p>
          <a:p>
            <a:pPr marL="285750" indent="-285750">
              <a:lnSpc>
                <a:spcPct val="150000"/>
              </a:lnSpc>
              <a:buClr>
                <a:srgbClr val="5D1765"/>
              </a:buClr>
              <a:buFont typeface="Wingdings" charset="2"/>
              <a:buChar char="q"/>
            </a:pPr>
            <a:endParaRPr lang="en-US" dirty="0">
              <a:latin typeface="Gill Sans Light"/>
              <a:cs typeface="Gill Sans Light"/>
            </a:endParaRPr>
          </a:p>
        </p:txBody>
      </p:sp>
    </p:spTree>
    <p:extLst>
      <p:ext uri="{BB962C8B-B14F-4D97-AF65-F5344CB8AC3E}">
        <p14:creationId xmlns:p14="http://schemas.microsoft.com/office/powerpoint/2010/main" val="28781117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252"/>
            <a:ext cx="8229600" cy="743693"/>
          </a:xfrm>
        </p:spPr>
        <p:txBody>
          <a:bodyPr>
            <a:normAutofit/>
          </a:bodyPr>
          <a:lstStyle/>
          <a:p>
            <a:pPr algn="l"/>
            <a:r>
              <a:rPr lang="en-US" sz="3200" b="1" dirty="0">
                <a:solidFill>
                  <a:srgbClr val="4A545E"/>
                </a:solidFill>
                <a:latin typeface="Georgia" panose="02040502050405020303" pitchFamily="18" charset="0"/>
                <a:cs typeface="Gill Sans Light"/>
              </a:rPr>
              <a:t>Inpatient/Residential Levels of Care</a:t>
            </a:r>
            <a:endParaRPr lang="en-US" sz="3600" b="1" i="1" dirty="0">
              <a:solidFill>
                <a:srgbClr val="4A545E"/>
              </a:solidFill>
              <a:latin typeface="Georgia" panose="02040502050405020303" pitchFamily="18" charset="0"/>
              <a:cs typeface="GillSans Light"/>
            </a:endParaRPr>
          </a:p>
        </p:txBody>
      </p:sp>
      <p:sp>
        <p:nvSpPr>
          <p:cNvPr id="4" name="Rectangle 3"/>
          <p:cNvSpPr/>
          <p:nvPr/>
        </p:nvSpPr>
        <p:spPr>
          <a:xfrm>
            <a:off x="0" y="1"/>
            <a:ext cx="9144000" cy="15205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5518599"/>
            <a:ext cx="9144000" cy="1339401"/>
          </a:xfrm>
          <a:prstGeom prst="rect">
            <a:avLst/>
          </a:prstGeom>
          <a:solidFill>
            <a:srgbClr val="5D176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8" descr="steps.png"/>
          <p:cNvPicPr>
            <a:picLocks noGrp="1" noChangeAspect="1"/>
          </p:cNvPicPr>
          <p:nvPr>
            <p:ph idx="1"/>
          </p:nvPr>
        </p:nvPicPr>
        <p:blipFill rotWithShape="1">
          <a:blip r:embed="rId2">
            <a:alphaModFix amt="30000"/>
            <a:extLst>
              <a:ext uri="{28A0092B-C50C-407E-A947-70E740481C1C}">
                <a14:useLocalDpi xmlns:a14="http://schemas.microsoft.com/office/drawing/2010/main" val="0"/>
              </a:ext>
            </a:extLst>
          </a:blip>
          <a:srcRect l="-40077" t="-48480" r="-40077" b="-43462"/>
          <a:stretch/>
        </p:blipFill>
        <p:spPr>
          <a:xfrm>
            <a:off x="7382548" y="5107164"/>
            <a:ext cx="1981200" cy="2110842"/>
          </a:xfrm>
        </p:spPr>
      </p:pic>
      <p:sp>
        <p:nvSpPr>
          <p:cNvPr id="13" name="Rectangle 12"/>
          <p:cNvSpPr/>
          <p:nvPr/>
        </p:nvSpPr>
        <p:spPr>
          <a:xfrm>
            <a:off x="0" y="5411268"/>
            <a:ext cx="9144000" cy="107331"/>
          </a:xfrm>
          <a:prstGeom prst="rect">
            <a:avLst/>
          </a:prstGeom>
          <a:solidFill>
            <a:srgbClr val="4A54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0E2FCE58-8D42-4DF4-BF26-C12E7AC7D940}"/>
              </a:ext>
            </a:extLst>
          </p:cNvPr>
          <p:cNvSpPr txBox="1">
            <a:spLocks/>
          </p:cNvSpPr>
          <p:nvPr/>
        </p:nvSpPr>
        <p:spPr>
          <a:xfrm>
            <a:off x="306197" y="1127520"/>
            <a:ext cx="8531605" cy="403107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defRPr/>
            </a:pPr>
            <a:r>
              <a:rPr lang="en-US" sz="2600" b="1" dirty="0">
                <a:latin typeface="Georgia" panose="02040502050405020303" pitchFamily="18" charset="0"/>
              </a:rPr>
              <a:t>Acute Treatment Services- ATS</a:t>
            </a:r>
          </a:p>
          <a:p>
            <a:pPr>
              <a:spcBef>
                <a:spcPct val="0"/>
              </a:spcBef>
              <a:buFont typeface="Arial" charset="0"/>
              <a:buChar char="•"/>
              <a:defRPr/>
            </a:pPr>
            <a:r>
              <a:rPr lang="en-US" sz="2600" dirty="0">
                <a:latin typeface="Georgia" panose="02040502050405020303" pitchFamily="18" charset="0"/>
              </a:rPr>
              <a:t>Inpatient “detox”-requires medical monitoring of withdrawal symptoms</a:t>
            </a:r>
          </a:p>
          <a:p>
            <a:pPr>
              <a:spcBef>
                <a:spcPct val="0"/>
              </a:spcBef>
              <a:buFont typeface="Arial" charset="0"/>
              <a:buChar char="•"/>
              <a:defRPr/>
            </a:pPr>
            <a:r>
              <a:rPr lang="en-US" sz="2600" dirty="0">
                <a:latin typeface="Georgia" panose="02040502050405020303" pitchFamily="18" charset="0"/>
              </a:rPr>
              <a:t>Active 5-7 days typical length of stay</a:t>
            </a:r>
          </a:p>
          <a:p>
            <a:pPr marL="0" indent="0">
              <a:spcBef>
                <a:spcPct val="0"/>
              </a:spcBef>
              <a:buNone/>
              <a:defRPr/>
            </a:pPr>
            <a:endParaRPr lang="en-US" sz="2600" b="1" dirty="0">
              <a:latin typeface="Georgia" panose="02040502050405020303" pitchFamily="18" charset="0"/>
            </a:endParaRPr>
          </a:p>
          <a:p>
            <a:pPr marL="0" indent="0">
              <a:spcBef>
                <a:spcPct val="0"/>
              </a:spcBef>
              <a:buNone/>
              <a:defRPr/>
            </a:pPr>
            <a:r>
              <a:rPr lang="en-US" sz="2600" b="1" dirty="0">
                <a:latin typeface="Georgia" panose="02040502050405020303" pitchFamily="18" charset="0"/>
              </a:rPr>
              <a:t>Clinical Stabilization Services- CSS</a:t>
            </a:r>
          </a:p>
          <a:p>
            <a:pPr>
              <a:spcBef>
                <a:spcPct val="0"/>
              </a:spcBef>
              <a:defRPr/>
            </a:pPr>
            <a:r>
              <a:rPr lang="en-US" sz="2600" dirty="0">
                <a:latin typeface="Georgia" panose="02040502050405020303" pitchFamily="18" charset="0"/>
              </a:rPr>
              <a:t>Individuals may have post acute withdrawal symptoms </a:t>
            </a:r>
          </a:p>
          <a:p>
            <a:pPr>
              <a:spcBef>
                <a:spcPct val="0"/>
              </a:spcBef>
              <a:defRPr/>
            </a:pPr>
            <a:r>
              <a:rPr lang="en-US" sz="2600" dirty="0">
                <a:latin typeface="Georgia" panose="02040502050405020303" pitchFamily="18" charset="0"/>
              </a:rPr>
              <a:t>May admit without need for detox first (non daily use, on MAT, stimulant use)</a:t>
            </a:r>
          </a:p>
          <a:p>
            <a:pPr>
              <a:spcBef>
                <a:spcPct val="0"/>
              </a:spcBef>
              <a:defRPr/>
            </a:pPr>
            <a:r>
              <a:rPr lang="en-US" sz="2600" dirty="0">
                <a:latin typeface="Georgia" panose="02040502050405020303" pitchFamily="18" charset="0"/>
              </a:rPr>
              <a:t>Requires intensive clinical monitoring; 2-4 weeks average length of stay</a:t>
            </a:r>
          </a:p>
          <a:p>
            <a:pPr marL="0" indent="0">
              <a:spcBef>
                <a:spcPct val="0"/>
              </a:spcBef>
              <a:buNone/>
              <a:defRPr/>
            </a:pPr>
            <a:endParaRPr lang="en-US" sz="2600" dirty="0">
              <a:latin typeface="Georgia" panose="02040502050405020303" pitchFamily="18" charset="0"/>
            </a:endParaRPr>
          </a:p>
          <a:p>
            <a:pPr marL="0" indent="0">
              <a:spcBef>
                <a:spcPct val="0"/>
              </a:spcBef>
              <a:buNone/>
              <a:defRPr/>
            </a:pPr>
            <a:r>
              <a:rPr lang="en-US" sz="2600" b="1" dirty="0">
                <a:latin typeface="Georgia" panose="02040502050405020303" pitchFamily="18" charset="0"/>
              </a:rPr>
              <a:t>Residential</a:t>
            </a:r>
          </a:p>
          <a:p>
            <a:pPr>
              <a:spcBef>
                <a:spcPct val="0"/>
              </a:spcBef>
              <a:buFont typeface="Arial" charset="0"/>
              <a:buChar char="•"/>
              <a:defRPr/>
            </a:pPr>
            <a:r>
              <a:rPr lang="en-US" sz="2600" dirty="0">
                <a:latin typeface="Georgia" panose="02040502050405020303" pitchFamily="18" charset="0"/>
              </a:rPr>
              <a:t>Often structured but level of structure depends on program </a:t>
            </a:r>
          </a:p>
          <a:p>
            <a:pPr>
              <a:spcBef>
                <a:spcPct val="0"/>
              </a:spcBef>
              <a:buFont typeface="Arial" charset="0"/>
              <a:buChar char="•"/>
              <a:defRPr/>
            </a:pPr>
            <a:r>
              <a:rPr lang="en-US" sz="2600" dirty="0">
                <a:latin typeface="Georgia" panose="02040502050405020303" pitchFamily="18" charset="0"/>
              </a:rPr>
              <a:t>Varied length of stay by program type/patient need (1-3 </a:t>
            </a:r>
            <a:r>
              <a:rPr lang="en-US" sz="2600" dirty="0" err="1">
                <a:latin typeface="Georgia" panose="02040502050405020303" pitchFamily="18" charset="0"/>
              </a:rPr>
              <a:t>mos</a:t>
            </a:r>
            <a:r>
              <a:rPr lang="en-US" sz="2600" dirty="0">
                <a:latin typeface="Georgia" panose="02040502050405020303" pitchFamily="18" charset="0"/>
              </a:rPr>
              <a:t>, 6-9 </a:t>
            </a:r>
            <a:r>
              <a:rPr lang="en-US" sz="2600" dirty="0" err="1">
                <a:latin typeface="Georgia" panose="02040502050405020303" pitchFamily="18" charset="0"/>
              </a:rPr>
              <a:t>mos</a:t>
            </a:r>
            <a:r>
              <a:rPr lang="en-US" sz="2600" dirty="0">
                <a:latin typeface="Georgia" panose="02040502050405020303" pitchFamily="18" charset="0"/>
              </a:rPr>
              <a:t>, 1 year)</a:t>
            </a:r>
          </a:p>
          <a:p>
            <a:pPr marL="0" indent="0">
              <a:spcBef>
                <a:spcPct val="0"/>
              </a:spcBef>
              <a:buNone/>
              <a:defRPr/>
            </a:pPr>
            <a:endParaRPr lang="en-US" dirty="0">
              <a:latin typeface="Arial" charset="0"/>
            </a:endParaRPr>
          </a:p>
        </p:txBody>
      </p:sp>
    </p:spTree>
    <p:extLst>
      <p:ext uri="{BB962C8B-B14F-4D97-AF65-F5344CB8AC3E}">
        <p14:creationId xmlns:p14="http://schemas.microsoft.com/office/powerpoint/2010/main" val="312333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35A7DCB8-8685-43B9-B7AD-2BBCD1AA3D7F}"/>
              </a:ext>
            </a:extLst>
          </p:cNvPr>
          <p:cNvSpPr>
            <a:spLocks noGrp="1"/>
          </p:cNvSpPr>
          <p:nvPr>
            <p:ph type="title"/>
          </p:nvPr>
        </p:nvSpPr>
        <p:spPr>
          <a:xfrm>
            <a:off x="603504" y="338328"/>
            <a:ext cx="2907792" cy="2249424"/>
          </a:xfrm>
        </p:spPr>
        <p:txBody>
          <a:bodyPr vert="horz" lIns="91440" tIns="45720" rIns="91440" bIns="45720" rtlCol="0" anchor="b">
            <a:normAutofit/>
          </a:bodyPr>
          <a:lstStyle/>
          <a:p>
            <a:pPr algn="l" defTabSz="914400">
              <a:lnSpc>
                <a:spcPct val="90000"/>
              </a:lnSpc>
            </a:pPr>
            <a:r>
              <a:rPr lang="en-US" sz="4700"/>
              <a:t>MARCH 2020</a:t>
            </a:r>
          </a:p>
        </p:txBody>
      </p:sp>
      <p:pic>
        <p:nvPicPr>
          <p:cNvPr id="1026" name="Picture 2" descr="See the source image">
            <a:extLst>
              <a:ext uri="{FF2B5EF4-FFF2-40B4-BE49-F238E27FC236}">
                <a16:creationId xmlns:a16="http://schemas.microsoft.com/office/drawing/2014/main" id="{2483421F-EE35-4173-86DD-AA9C0F6394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704" y="1571466"/>
            <a:ext cx="4329031" cy="28896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HS_4C_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600" y="5254804"/>
            <a:ext cx="3306320" cy="786734"/>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356284" y="1002602"/>
            <a:ext cx="7762030" cy="907941"/>
          </a:xfrm>
          <a:prstGeom prst="rect">
            <a:avLst/>
          </a:prstGeom>
        </p:spPr>
        <p:txBody>
          <a:bodyPr wrap="square">
            <a:spAutoFit/>
          </a:bodyPr>
          <a:lstStyle/>
          <a:p>
            <a:pPr marL="342900" indent="-342900">
              <a:spcAft>
                <a:spcPts val="600"/>
              </a:spcAft>
              <a:buFont typeface="Arial" panose="020B0604020202020204" pitchFamily="34" charset="0"/>
              <a:buChar char="•"/>
            </a:pPr>
            <a:endParaRPr lang="en-US" sz="2400"/>
          </a:p>
          <a:p>
            <a:pPr>
              <a:spcAft>
                <a:spcPts val="600"/>
              </a:spcAft>
            </a:pPr>
            <a:endParaRPr lang="en-US" sz="2400"/>
          </a:p>
        </p:txBody>
      </p:sp>
      <p:sp>
        <p:nvSpPr>
          <p:cNvPr id="11" name="TextBox 10">
            <a:extLst>
              <a:ext uri="{FF2B5EF4-FFF2-40B4-BE49-F238E27FC236}">
                <a16:creationId xmlns:a16="http://schemas.microsoft.com/office/drawing/2014/main" id="{7B17B0F5-BDB5-4F69-B8F4-8661FC2E41B3}"/>
              </a:ext>
            </a:extLst>
          </p:cNvPr>
          <p:cNvSpPr txBox="1"/>
          <p:nvPr/>
        </p:nvSpPr>
        <p:spPr>
          <a:xfrm>
            <a:off x="183369" y="3821086"/>
            <a:ext cx="2349500"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125539575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35A7DCB8-8685-43B9-B7AD-2BBCD1AA3D7F}"/>
              </a:ext>
            </a:extLst>
          </p:cNvPr>
          <p:cNvSpPr>
            <a:spLocks noGrp="1"/>
          </p:cNvSpPr>
          <p:nvPr>
            <p:ph type="title"/>
          </p:nvPr>
        </p:nvSpPr>
        <p:spPr>
          <a:xfrm>
            <a:off x="603504" y="1002602"/>
            <a:ext cx="2907792" cy="2249424"/>
          </a:xfrm>
        </p:spPr>
        <p:txBody>
          <a:bodyPr vert="horz" lIns="91440" tIns="45720" rIns="91440" bIns="45720" rtlCol="0" anchor="b">
            <a:noAutofit/>
          </a:bodyPr>
          <a:lstStyle/>
          <a:p>
            <a:pPr algn="l" defTabSz="914400">
              <a:lnSpc>
                <a:spcPct val="90000"/>
              </a:lnSpc>
            </a:pPr>
            <a:r>
              <a:rPr lang="en-US" sz="3600" dirty="0">
                <a:latin typeface="Georgia" panose="02040502050405020303" pitchFamily="18" charset="0"/>
              </a:rPr>
              <a:t>Implement a centralized Intake point for all programs on campus</a:t>
            </a:r>
          </a:p>
        </p:txBody>
      </p:sp>
      <p:pic>
        <p:nvPicPr>
          <p:cNvPr id="4" name="Picture 3">
            <a:extLst>
              <a:ext uri="{FF2B5EF4-FFF2-40B4-BE49-F238E27FC236}">
                <a16:creationId xmlns:a16="http://schemas.microsoft.com/office/drawing/2014/main" id="{DF460B29-3F31-474D-B688-B632B3980E86}"/>
              </a:ext>
            </a:extLst>
          </p:cNvPr>
          <p:cNvPicPr>
            <a:picLocks noChangeAspect="1"/>
          </p:cNvPicPr>
          <p:nvPr/>
        </p:nvPicPr>
        <p:blipFill>
          <a:blip r:embed="rId3"/>
          <a:stretch>
            <a:fillRect/>
          </a:stretch>
        </p:blipFill>
        <p:spPr>
          <a:xfrm>
            <a:off x="5065739" y="325664"/>
            <a:ext cx="3299796" cy="4385112"/>
          </a:xfrm>
          <a:prstGeom prst="rect">
            <a:avLst/>
          </a:prstGeom>
        </p:spPr>
      </p:pic>
      <p:pic>
        <p:nvPicPr>
          <p:cNvPr id="12" name="Picture 11" descr="SHS_4C_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949" y="5151864"/>
            <a:ext cx="4276585" cy="1017607"/>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356284" y="1002602"/>
            <a:ext cx="7762030" cy="907941"/>
          </a:xfrm>
          <a:prstGeom prst="rect">
            <a:avLst/>
          </a:prstGeom>
        </p:spPr>
        <p:txBody>
          <a:bodyPr wrap="square">
            <a:spAutoFit/>
          </a:bodyPr>
          <a:lstStyle/>
          <a:p>
            <a:pPr marL="342900" indent="-342900">
              <a:spcAft>
                <a:spcPts val="600"/>
              </a:spcAft>
              <a:buFont typeface="Arial" panose="020B0604020202020204" pitchFamily="34" charset="0"/>
              <a:buChar char="•"/>
            </a:pPr>
            <a:endParaRPr lang="en-US" sz="2400"/>
          </a:p>
          <a:p>
            <a:pPr>
              <a:spcAft>
                <a:spcPts val="600"/>
              </a:spcAft>
            </a:pPr>
            <a:endParaRPr lang="en-US" sz="2400"/>
          </a:p>
        </p:txBody>
      </p:sp>
      <p:sp>
        <p:nvSpPr>
          <p:cNvPr id="11" name="TextBox 10">
            <a:extLst>
              <a:ext uri="{FF2B5EF4-FFF2-40B4-BE49-F238E27FC236}">
                <a16:creationId xmlns:a16="http://schemas.microsoft.com/office/drawing/2014/main" id="{7B17B0F5-BDB5-4F69-B8F4-8661FC2E41B3}"/>
              </a:ext>
            </a:extLst>
          </p:cNvPr>
          <p:cNvSpPr txBox="1"/>
          <p:nvPr/>
        </p:nvSpPr>
        <p:spPr>
          <a:xfrm>
            <a:off x="183369" y="3821086"/>
            <a:ext cx="2349500" cy="3231654"/>
          </a:xfrm>
          <a:prstGeom prst="rect">
            <a:avLst/>
          </a:prstGeom>
          <a:noFill/>
        </p:spPr>
        <p:txBody>
          <a:bodyPr wrap="square" rtlCol="0">
            <a:spAutoFit/>
          </a:bodyPr>
          <a:lstStyle/>
          <a:p>
            <a:pPr marL="285750" indent="-285750">
              <a:buFont typeface="Arial" panose="020B0604020202020204" pitchFamily="34" charset="0"/>
              <a:buChar char="•"/>
            </a:pPr>
            <a:r>
              <a:rPr lang="en-US" sz="2800" dirty="0"/>
              <a:t>Temperature checks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COVID-19 screening form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4673167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0331" y="478232"/>
            <a:ext cx="4356979"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5A7DCB8-8685-43B9-B7AD-2BBCD1AA3D7F}"/>
              </a:ext>
            </a:extLst>
          </p:cNvPr>
          <p:cNvSpPr>
            <a:spLocks noGrp="1"/>
          </p:cNvSpPr>
          <p:nvPr>
            <p:ph type="title"/>
          </p:nvPr>
        </p:nvSpPr>
        <p:spPr>
          <a:xfrm>
            <a:off x="710584" y="1053711"/>
            <a:ext cx="3700118" cy="1424446"/>
          </a:xfrm>
        </p:spPr>
        <p:txBody>
          <a:bodyPr vert="horz" lIns="91440" tIns="45720" rIns="91440" bIns="45720" rtlCol="0" anchor="ctr">
            <a:normAutofit/>
          </a:bodyPr>
          <a:lstStyle/>
          <a:p>
            <a:pPr algn="l" defTabSz="914400">
              <a:lnSpc>
                <a:spcPct val="90000"/>
              </a:lnSpc>
            </a:pPr>
            <a:r>
              <a:rPr lang="en-US" sz="3200" dirty="0">
                <a:solidFill>
                  <a:srgbClr val="FFFFFF"/>
                </a:solidFill>
              </a:rPr>
              <a:t>Number one priority: Make sure staff feel safe</a:t>
            </a:r>
          </a:p>
        </p:txBody>
      </p:sp>
      <p:cxnSp>
        <p:nvCxnSpPr>
          <p:cNvPr id="35" name="Straight Connector 2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836" y="2639023"/>
            <a:ext cx="360045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17B0F5-BDB5-4F69-B8F4-8661FC2E41B3}"/>
              </a:ext>
            </a:extLst>
          </p:cNvPr>
          <p:cNvSpPr txBox="1"/>
          <p:nvPr/>
        </p:nvSpPr>
        <p:spPr>
          <a:xfrm>
            <a:off x="698761" y="3392225"/>
            <a:ext cx="3700117" cy="2987543"/>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1900" dirty="0">
                <a:solidFill>
                  <a:srgbClr val="FFFFFF"/>
                </a:solidFill>
              </a:rPr>
              <a:t>We made an organizational decision that our response to this pandemic would only be as good as our staff</a:t>
            </a:r>
          </a:p>
          <a:p>
            <a:pPr marL="57150" defTabSz="914400">
              <a:lnSpc>
                <a:spcPct val="90000"/>
              </a:lnSpc>
              <a:spcAft>
                <a:spcPts val="600"/>
              </a:spcAft>
            </a:pPr>
            <a:endParaRPr lang="en-US" sz="1900" dirty="0">
              <a:solidFill>
                <a:srgbClr val="FFFFFF"/>
              </a:solidFill>
            </a:endParaRPr>
          </a:p>
          <a:p>
            <a:pPr marL="285750" indent="-228600" defTabSz="914400">
              <a:lnSpc>
                <a:spcPct val="90000"/>
              </a:lnSpc>
              <a:spcAft>
                <a:spcPts val="600"/>
              </a:spcAft>
              <a:buFont typeface="Arial" panose="020B0604020202020204" pitchFamily="34" charset="0"/>
              <a:buChar char="•"/>
            </a:pPr>
            <a:r>
              <a:rPr lang="en-US" sz="1900" dirty="0">
                <a:solidFill>
                  <a:srgbClr val="FFFFFF"/>
                </a:solidFill>
              </a:rPr>
              <a:t>Options for level of PPE according to role and personal preference, always more, never less</a:t>
            </a:r>
          </a:p>
          <a:p>
            <a:pPr marL="285750" indent="-228600" defTabSz="914400">
              <a:lnSpc>
                <a:spcPct val="90000"/>
              </a:lnSpc>
              <a:spcAft>
                <a:spcPts val="600"/>
              </a:spcAft>
              <a:buFont typeface="Arial" panose="020B0604020202020204" pitchFamily="34" charset="0"/>
              <a:buChar char="•"/>
            </a:pPr>
            <a:endParaRPr lang="en-US" sz="1900" dirty="0">
              <a:solidFill>
                <a:srgbClr val="FFFFFF"/>
              </a:solidFill>
            </a:endParaRPr>
          </a:p>
          <a:p>
            <a:pPr marL="285750" indent="-228600" defTabSz="914400">
              <a:lnSpc>
                <a:spcPct val="90000"/>
              </a:lnSpc>
              <a:spcAft>
                <a:spcPts val="600"/>
              </a:spcAft>
              <a:buFont typeface="Arial" panose="020B0604020202020204" pitchFamily="34" charset="0"/>
              <a:buChar char="•"/>
            </a:pPr>
            <a:endParaRPr lang="en-US" sz="1900" dirty="0">
              <a:solidFill>
                <a:srgbClr val="FFFFFF"/>
              </a:solidFill>
            </a:endParaRPr>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754" y="4618803"/>
            <a:ext cx="3641598" cy="866513"/>
          </a:xfrm>
          <a:prstGeom prst="rect">
            <a:avLst/>
          </a:prstGeom>
        </p:spPr>
      </p:pic>
      <p:sp>
        <p:nvSpPr>
          <p:cNvPr id="3" name="Rectangle 2">
            <a:extLst>
              <a:ext uri="{FF2B5EF4-FFF2-40B4-BE49-F238E27FC236}">
                <a16:creationId xmlns:a16="http://schemas.microsoft.com/office/drawing/2014/main" id="{8F27B813-46B7-41CE-9846-2A6459C52B20}"/>
              </a:ext>
            </a:extLst>
          </p:cNvPr>
          <p:cNvSpPr/>
          <p:nvPr/>
        </p:nvSpPr>
        <p:spPr>
          <a:xfrm>
            <a:off x="356284" y="1002602"/>
            <a:ext cx="7762030" cy="907941"/>
          </a:xfrm>
          <a:prstGeom prst="rect">
            <a:avLst/>
          </a:prstGeom>
        </p:spPr>
        <p:txBody>
          <a:bodyPr wrap="square">
            <a:spAutoFit/>
          </a:bodyPr>
          <a:lstStyle/>
          <a:p>
            <a:pPr marL="342900" indent="-342900">
              <a:spcAft>
                <a:spcPts val="600"/>
              </a:spcAft>
              <a:buFont typeface="Arial" panose="020B0604020202020204" pitchFamily="34" charset="0"/>
              <a:buChar char="•"/>
            </a:pPr>
            <a:endParaRPr lang="en-US" sz="2400"/>
          </a:p>
          <a:p>
            <a:pPr>
              <a:spcAft>
                <a:spcPts val="600"/>
              </a:spcAft>
            </a:pPr>
            <a:endParaRPr lang="en-US" sz="2400"/>
          </a:p>
        </p:txBody>
      </p:sp>
      <p:pic>
        <p:nvPicPr>
          <p:cNvPr id="7" name="Picture 6" descr="A picture containing sitting, person, young, table&#10;&#10;Description automatically generated">
            <a:extLst>
              <a:ext uri="{FF2B5EF4-FFF2-40B4-BE49-F238E27FC236}">
                <a16:creationId xmlns:a16="http://schemas.microsoft.com/office/drawing/2014/main" id="{7545AE73-06FA-44C0-B02D-E006B5F6AF36}"/>
              </a:ext>
            </a:extLst>
          </p:cNvPr>
          <p:cNvPicPr>
            <a:picLocks noChangeAspect="1"/>
          </p:cNvPicPr>
          <p:nvPr/>
        </p:nvPicPr>
        <p:blipFill>
          <a:blip r:embed="rId4"/>
          <a:stretch>
            <a:fillRect/>
          </a:stretch>
        </p:blipFill>
        <p:spPr>
          <a:xfrm rot="5400000">
            <a:off x="4906526" y="1032114"/>
            <a:ext cx="3848098" cy="2892086"/>
          </a:xfrm>
          <a:prstGeom prst="rect">
            <a:avLst/>
          </a:prstGeom>
        </p:spPr>
      </p:pic>
    </p:spTree>
    <p:extLst>
      <p:ext uri="{BB962C8B-B14F-4D97-AF65-F5344CB8AC3E}">
        <p14:creationId xmlns:p14="http://schemas.microsoft.com/office/powerpoint/2010/main" val="103152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6">
            <a:extLst>
              <a:ext uri="{FF2B5EF4-FFF2-40B4-BE49-F238E27FC236}">
                <a16:creationId xmlns:a16="http://schemas.microsoft.com/office/drawing/2014/main" id="{D052D0E8-5725-42F1-BA8A-2E793289A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020091"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9" name="Text Placeholder 2"/>
          <p:cNvSpPr txBox="1">
            <a:spLocks/>
          </p:cNvSpPr>
          <p:nvPr/>
        </p:nvSpPr>
        <p:spPr>
          <a:xfrm>
            <a:off x="764372" y="458415"/>
            <a:ext cx="3750609" cy="1143000"/>
          </a:xfrm>
          <a:prstGeom prst="rect">
            <a:avLst/>
          </a:prstGeom>
        </p:spPr>
        <p:txBody>
          <a:bodyPr vert="horz" lIns="91440" tIns="45720" rIns="91440" bIns="45720" rtlCol="0" anchor="ctr">
            <a:normAutofit/>
          </a:bodyPr>
          <a:lstStyle/>
          <a:p>
            <a:pPr marL="342900" marR="0" lvl="0" indent="-342900" defTabSz="914400" fontAlgn="auto">
              <a:lnSpc>
                <a:spcPct val="90000"/>
              </a:lnSpc>
              <a:spcBef>
                <a:spcPct val="0"/>
              </a:spcBef>
              <a:spcAft>
                <a:spcPts val="600"/>
              </a:spcAft>
              <a:buClrTx/>
              <a:buSzTx/>
              <a:tabLst/>
              <a:defRPr/>
            </a:pPr>
            <a:r>
              <a:rPr lang="en-US" sz="3700" dirty="0">
                <a:latin typeface="+mj-lt"/>
                <a:ea typeface="+mj-ea"/>
                <a:cs typeface="+mj-cs"/>
              </a:rPr>
              <a:t>Response To Pandemic</a:t>
            </a:r>
            <a:endParaRPr kumimoji="0" lang="en-US" sz="3700" b="0" i="0" u="none" strike="noStrike" cap="none" spc="0" normalizeH="0" baseline="0" noProof="0" dirty="0">
              <a:ln>
                <a:noFill/>
              </a:ln>
              <a:effectLst/>
              <a:uLnTx/>
              <a:uFillTx/>
              <a:latin typeface="+mj-lt"/>
              <a:ea typeface="+mj-ea"/>
              <a:cs typeface="+mj-cs"/>
            </a:endParaRPr>
          </a:p>
        </p:txBody>
      </p:sp>
      <p:sp>
        <p:nvSpPr>
          <p:cNvPr id="22" name="Freeform: Shape 18">
            <a:extLst>
              <a:ext uri="{FF2B5EF4-FFF2-40B4-BE49-F238E27FC236}">
                <a16:creationId xmlns:a16="http://schemas.microsoft.com/office/drawing/2014/main" id="{31C81BFC-A665-4DFF-AFE8-B85ACB3E0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8F27B813-46B7-41CE-9846-2A6459C52B20}"/>
              </a:ext>
            </a:extLst>
          </p:cNvPr>
          <p:cNvSpPr/>
          <p:nvPr/>
        </p:nvSpPr>
        <p:spPr>
          <a:xfrm>
            <a:off x="362316" y="1374482"/>
            <a:ext cx="2504514" cy="4429863"/>
          </a:xfrm>
          <a:prstGeom prst="rect">
            <a:avLst/>
          </a:prstGeom>
        </p:spPr>
        <p:txBody>
          <a:bodyPr vert="horz" lIns="91440" tIns="45720" rIns="91440" bIns="45720" rtlCol="0" anchor="ctr">
            <a:normAutofit/>
          </a:bodyPr>
          <a:lstStyle/>
          <a:p>
            <a:pPr defTabSz="914400">
              <a:lnSpc>
                <a:spcPct val="90000"/>
              </a:lnSpc>
              <a:spcAft>
                <a:spcPts val="600"/>
              </a:spcAft>
            </a:pPr>
            <a:endParaRPr lang="en-US" sz="1700"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1700" dirty="0">
                <a:solidFill>
                  <a:srgbClr val="FFFFFF"/>
                </a:solidFill>
              </a:rPr>
              <a:t>Personal Protective Equipment (PPE) for all staff</a:t>
            </a:r>
          </a:p>
          <a:p>
            <a:pPr marL="342900" indent="-228600" defTabSz="914400">
              <a:lnSpc>
                <a:spcPct val="90000"/>
              </a:lnSpc>
              <a:spcAft>
                <a:spcPts val="600"/>
              </a:spcAft>
              <a:buFont typeface="Arial" panose="020B0604020202020204" pitchFamily="34" charset="0"/>
              <a:buChar char="•"/>
            </a:pPr>
            <a:endParaRPr lang="en-US" sz="1700"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1700" dirty="0">
                <a:solidFill>
                  <a:srgbClr val="FFFFFF"/>
                </a:solidFill>
              </a:rPr>
              <a:t>MEMA provided PPE free of charge but we were still challenged to find items they didn’t have available.</a:t>
            </a:r>
          </a:p>
          <a:p>
            <a:pPr indent="-228600" defTabSz="914400">
              <a:lnSpc>
                <a:spcPct val="90000"/>
              </a:lnSpc>
              <a:spcAft>
                <a:spcPts val="600"/>
              </a:spcAft>
              <a:buFont typeface="Arial" panose="020B0604020202020204" pitchFamily="34" charset="0"/>
              <a:buChar char="•"/>
            </a:pPr>
            <a:endParaRPr lang="en-US" sz="1700" dirty="0">
              <a:solidFill>
                <a:srgbClr val="FFFFFF"/>
              </a:solidFill>
            </a:endParaRPr>
          </a:p>
        </p:txBody>
      </p:sp>
      <p:pic>
        <p:nvPicPr>
          <p:cNvPr id="6" name="Picture 5" descr="A large military truck parked on the side of a road&#10;&#10;Description automatically generated">
            <a:extLst>
              <a:ext uri="{FF2B5EF4-FFF2-40B4-BE49-F238E27FC236}">
                <a16:creationId xmlns:a16="http://schemas.microsoft.com/office/drawing/2014/main" id="{F71095F3-8C73-41C6-9C7E-A59290948005}"/>
              </a:ext>
            </a:extLst>
          </p:cNvPr>
          <p:cNvPicPr>
            <a:picLocks noChangeAspect="1"/>
          </p:cNvPicPr>
          <p:nvPr/>
        </p:nvPicPr>
        <p:blipFill>
          <a:blip r:embed="rId3"/>
          <a:stretch>
            <a:fillRect/>
          </a:stretch>
        </p:blipFill>
        <p:spPr>
          <a:xfrm>
            <a:off x="4514981" y="1691640"/>
            <a:ext cx="4592321" cy="2583180"/>
          </a:xfrm>
          <a:custGeom>
            <a:avLst/>
            <a:gdLst/>
            <a:ahLst/>
            <a:cxnLst/>
            <a:rect l="l" t="t" r="r" b="b"/>
            <a:pathLst>
              <a:path w="4636009" h="5032375">
                <a:moveTo>
                  <a:pt x="0" y="0"/>
                </a:moveTo>
                <a:lnTo>
                  <a:pt x="4636009" y="0"/>
                </a:lnTo>
                <a:lnTo>
                  <a:pt x="4636009" y="5032375"/>
                </a:lnTo>
                <a:lnTo>
                  <a:pt x="0" y="5032375"/>
                </a:lnTo>
                <a:close/>
              </a:path>
            </a:pathLst>
          </a:custGeom>
        </p:spPr>
      </p:pic>
      <p:pic>
        <p:nvPicPr>
          <p:cNvPr id="12" name="Picture 11" descr="SHS_4C_logo.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131" y="4818051"/>
            <a:ext cx="4192219" cy="997533"/>
          </a:xfrm>
          <a:custGeom>
            <a:avLst/>
            <a:gdLst/>
            <a:ahLst/>
            <a:cxnLst/>
            <a:rect l="l" t="t" r="r" b="b"/>
            <a:pathLst>
              <a:path w="4636009" h="5032375">
                <a:moveTo>
                  <a:pt x="0" y="0"/>
                </a:moveTo>
                <a:lnTo>
                  <a:pt x="4636009" y="0"/>
                </a:lnTo>
                <a:lnTo>
                  <a:pt x="4636009" y="5032375"/>
                </a:lnTo>
                <a:lnTo>
                  <a:pt x="0" y="5032375"/>
                </a:lnTo>
                <a:close/>
              </a:path>
            </a:pathLst>
          </a:custGeom>
        </p:spPr>
      </p:pic>
      <p:pic>
        <p:nvPicPr>
          <p:cNvPr id="2" name="Picture 1" descr="SHS_logo_icon_hal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284" y="458415"/>
            <a:ext cx="457650" cy="457650"/>
          </a:xfrm>
          <a:prstGeom prst="rect">
            <a:avLst/>
          </a:prstGeom>
        </p:spPr>
      </p:pic>
    </p:spTree>
    <p:extLst>
      <p:ext uri="{BB962C8B-B14F-4D97-AF65-F5344CB8AC3E}">
        <p14:creationId xmlns:p14="http://schemas.microsoft.com/office/powerpoint/2010/main" val="111791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16">
            <a:extLst>
              <a:ext uri="{FF2B5EF4-FFF2-40B4-BE49-F238E27FC236}">
                <a16:creationId xmlns:a16="http://schemas.microsoft.com/office/drawing/2014/main" id="{D052D0E8-5725-42F1-BA8A-2E793289A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020091"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9" name="Text Placeholder 2"/>
          <p:cNvSpPr txBox="1">
            <a:spLocks/>
          </p:cNvSpPr>
          <p:nvPr/>
        </p:nvSpPr>
        <p:spPr>
          <a:xfrm>
            <a:off x="764372" y="458415"/>
            <a:ext cx="3750609" cy="1143000"/>
          </a:xfrm>
          <a:prstGeom prst="rect">
            <a:avLst/>
          </a:prstGeom>
        </p:spPr>
        <p:txBody>
          <a:bodyPr vert="horz" lIns="91440" tIns="45720" rIns="91440" bIns="45720" rtlCol="0" anchor="ctr">
            <a:normAutofit/>
          </a:bodyPr>
          <a:lstStyle/>
          <a:p>
            <a:pPr marL="342900" marR="0" lvl="0" indent="-342900" defTabSz="914400" fontAlgn="auto">
              <a:lnSpc>
                <a:spcPct val="90000"/>
              </a:lnSpc>
              <a:spcBef>
                <a:spcPct val="0"/>
              </a:spcBef>
              <a:spcAft>
                <a:spcPts val="600"/>
              </a:spcAft>
              <a:buClrTx/>
              <a:buSzTx/>
              <a:tabLst/>
              <a:defRPr/>
            </a:pPr>
            <a:r>
              <a:rPr lang="en-US" sz="3700" dirty="0">
                <a:latin typeface="+mj-lt"/>
                <a:ea typeface="+mj-ea"/>
                <a:cs typeface="+mj-cs"/>
              </a:rPr>
              <a:t>Response To Pandemic</a:t>
            </a:r>
            <a:endParaRPr kumimoji="0" lang="en-US" sz="3700" b="0" i="0" u="none" strike="noStrike" cap="none" spc="0" normalizeH="0" baseline="0" noProof="0" dirty="0">
              <a:ln>
                <a:noFill/>
              </a:ln>
              <a:effectLst/>
              <a:uLnTx/>
              <a:uFillTx/>
              <a:latin typeface="+mj-lt"/>
              <a:ea typeface="+mj-ea"/>
              <a:cs typeface="+mj-cs"/>
            </a:endParaRPr>
          </a:p>
        </p:txBody>
      </p:sp>
      <p:sp>
        <p:nvSpPr>
          <p:cNvPr id="22" name="Freeform: Shape 18">
            <a:extLst>
              <a:ext uri="{FF2B5EF4-FFF2-40B4-BE49-F238E27FC236}">
                <a16:creationId xmlns:a16="http://schemas.microsoft.com/office/drawing/2014/main" id="{31C81BFC-A665-4DFF-AFE8-B85ACB3E0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4448591"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8F27B813-46B7-41CE-9846-2A6459C52B20}"/>
              </a:ext>
            </a:extLst>
          </p:cNvPr>
          <p:cNvSpPr/>
          <p:nvPr/>
        </p:nvSpPr>
        <p:spPr>
          <a:xfrm>
            <a:off x="362316" y="1374482"/>
            <a:ext cx="2504514" cy="4429863"/>
          </a:xfrm>
          <a:prstGeom prst="rect">
            <a:avLst/>
          </a:prstGeom>
        </p:spPr>
        <p:txBody>
          <a:bodyPr vert="horz" lIns="91440" tIns="45720" rIns="91440" bIns="45720" rtlCol="0" anchor="ctr">
            <a:normAutofit/>
          </a:bodyPr>
          <a:lstStyle/>
          <a:p>
            <a:pPr defTabSz="914400">
              <a:lnSpc>
                <a:spcPct val="90000"/>
              </a:lnSpc>
              <a:spcAft>
                <a:spcPts val="600"/>
              </a:spcAft>
            </a:pPr>
            <a:endParaRPr lang="en-US" sz="1700"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1700" dirty="0">
                <a:solidFill>
                  <a:srgbClr val="FFFFFF"/>
                </a:solidFill>
              </a:rPr>
              <a:t>Worked with food vendor to develop an emergency response plan</a:t>
            </a:r>
          </a:p>
          <a:p>
            <a:pPr marL="114300" defTabSz="914400">
              <a:lnSpc>
                <a:spcPct val="90000"/>
              </a:lnSpc>
              <a:spcAft>
                <a:spcPts val="600"/>
              </a:spcAft>
            </a:pPr>
            <a:endParaRPr lang="en-US" sz="1700"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1700" dirty="0">
                <a:solidFill>
                  <a:srgbClr val="FFFFFF"/>
                </a:solidFill>
              </a:rPr>
              <a:t>Find a way to keep the patients separated by unit while still providing three meals per day</a:t>
            </a:r>
          </a:p>
          <a:p>
            <a:pPr marL="114300" defTabSz="914400">
              <a:lnSpc>
                <a:spcPct val="90000"/>
              </a:lnSpc>
              <a:spcAft>
                <a:spcPts val="600"/>
              </a:spcAft>
            </a:pPr>
            <a:endParaRPr lang="en-US" sz="1700"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1700" dirty="0">
                <a:solidFill>
                  <a:srgbClr val="FFFFFF"/>
                </a:solidFill>
              </a:rPr>
              <a:t>Delivered food to eight different units</a:t>
            </a:r>
          </a:p>
          <a:p>
            <a:pPr indent="-228600" defTabSz="914400">
              <a:lnSpc>
                <a:spcPct val="90000"/>
              </a:lnSpc>
              <a:spcAft>
                <a:spcPts val="600"/>
              </a:spcAft>
              <a:buFont typeface="Arial" panose="020B0604020202020204" pitchFamily="34" charset="0"/>
              <a:buChar char="•"/>
            </a:pPr>
            <a:endParaRPr lang="en-US" sz="1700" dirty="0">
              <a:solidFill>
                <a:srgbClr val="FFFFFF"/>
              </a:solidFill>
            </a:endParaRPr>
          </a:p>
        </p:txBody>
      </p:sp>
      <p:pic>
        <p:nvPicPr>
          <p:cNvPr id="12" name="Picture 11" descr="SHS_4C_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131" y="4818051"/>
            <a:ext cx="4192219" cy="997533"/>
          </a:xfrm>
          <a:custGeom>
            <a:avLst/>
            <a:gdLst/>
            <a:ahLst/>
            <a:cxnLst/>
            <a:rect l="l" t="t" r="r" b="b"/>
            <a:pathLst>
              <a:path w="4636009" h="5032375">
                <a:moveTo>
                  <a:pt x="0" y="0"/>
                </a:moveTo>
                <a:lnTo>
                  <a:pt x="4636009" y="0"/>
                </a:lnTo>
                <a:lnTo>
                  <a:pt x="4636009" y="5032375"/>
                </a:lnTo>
                <a:lnTo>
                  <a:pt x="0" y="5032375"/>
                </a:lnTo>
                <a:close/>
              </a:path>
            </a:pathLst>
          </a:custGeom>
        </p:spPr>
      </p:pic>
      <p:pic>
        <p:nvPicPr>
          <p:cNvPr id="2" name="Picture 1" descr="SHS_logo_icon_hal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84" y="458415"/>
            <a:ext cx="457650" cy="457650"/>
          </a:xfrm>
          <a:prstGeom prst="rect">
            <a:avLst/>
          </a:prstGeom>
        </p:spPr>
      </p:pic>
      <p:pic>
        <p:nvPicPr>
          <p:cNvPr id="1026" name="F9408448-0657-421F-ADB0-2A62733A5A42">
            <a:extLst>
              <a:ext uri="{FF2B5EF4-FFF2-40B4-BE49-F238E27FC236}">
                <a16:creationId xmlns:a16="http://schemas.microsoft.com/office/drawing/2014/main" id="{956F003A-3182-4A09-94F8-BD552A071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234" y="569875"/>
            <a:ext cx="2778709" cy="370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283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1286</Words>
  <Application>Microsoft Office PowerPoint</Application>
  <PresentationFormat>On-screen Show (4:3)</PresentationFormat>
  <Paragraphs>181</Paragraphs>
  <Slides>22</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Courier New</vt:lpstr>
      <vt:lpstr>Georgia</vt:lpstr>
      <vt:lpstr>Gill Sans</vt:lpstr>
      <vt:lpstr>Gill Sans Light</vt:lpstr>
      <vt:lpstr>GillSans Light</vt:lpstr>
      <vt:lpstr>Tw Cen MT</vt:lpstr>
      <vt:lpstr>Wingdings</vt:lpstr>
      <vt:lpstr>Office Theme</vt:lpstr>
      <vt:lpstr>PowerPoint Presentation</vt:lpstr>
      <vt:lpstr> Spectrum Health Systems – What we do </vt:lpstr>
      <vt:lpstr>Spectrum’s Continuum of Care </vt:lpstr>
      <vt:lpstr>Inpatient/Residential Levels of Care</vt:lpstr>
      <vt:lpstr>MARCH 2020</vt:lpstr>
      <vt:lpstr>Implement a centralized Intake point for all programs on campus</vt:lpstr>
      <vt:lpstr>Number one priority: Make sure staff feel safe</vt:lpstr>
      <vt:lpstr>PowerPoint Presentation</vt:lpstr>
      <vt:lpstr>PowerPoint Presentation</vt:lpstr>
      <vt:lpstr>What to do with a positive case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Nolan</dc:creator>
  <cp:lastModifiedBy>Kristin Nolan</cp:lastModifiedBy>
  <cp:revision>4</cp:revision>
  <dcterms:created xsi:type="dcterms:W3CDTF">2020-11-08T15:05:59Z</dcterms:created>
  <dcterms:modified xsi:type="dcterms:W3CDTF">2020-11-08T15:19:21Z</dcterms:modified>
</cp:coreProperties>
</file>