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3"/>
  </p:notesMasterIdLst>
  <p:sldIdLst>
    <p:sldId id="383" r:id="rId2"/>
    <p:sldId id="268" r:id="rId3"/>
    <p:sldId id="386" r:id="rId4"/>
    <p:sldId id="385" r:id="rId5"/>
    <p:sldId id="392" r:id="rId6"/>
    <p:sldId id="393" r:id="rId7"/>
    <p:sldId id="360" r:id="rId8"/>
    <p:sldId id="271" r:id="rId9"/>
    <p:sldId id="395" r:id="rId10"/>
    <p:sldId id="394" r:id="rId11"/>
    <p:sldId id="2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93C"/>
    <a:srgbClr val="0593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98" d="100"/>
          <a:sy n="98" d="100"/>
        </p:scale>
        <p:origin x="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7E7E2-3418-F748-9741-9A8CD8C0ACF3}"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DCD4F-462D-0941-8488-19C0FB750E64}" type="slidenum">
              <a:rPr lang="en-US" smtClean="0"/>
              <a:t>‹#›</a:t>
            </a:fld>
            <a:endParaRPr lang="en-US"/>
          </a:p>
        </p:txBody>
      </p:sp>
    </p:spTree>
    <p:extLst>
      <p:ext uri="{BB962C8B-B14F-4D97-AF65-F5344CB8AC3E}">
        <p14:creationId xmlns:p14="http://schemas.microsoft.com/office/powerpoint/2010/main" val="184815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a:t>
            </a:fld>
            <a:endParaRPr lang="en-US"/>
          </a:p>
        </p:txBody>
      </p:sp>
    </p:spTree>
    <p:extLst>
      <p:ext uri="{BB962C8B-B14F-4D97-AF65-F5344CB8AC3E}">
        <p14:creationId xmlns:p14="http://schemas.microsoft.com/office/powerpoint/2010/main" val="392909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2</a:t>
            </a:fld>
            <a:endParaRPr lang="en-US"/>
          </a:p>
        </p:txBody>
      </p:sp>
    </p:spTree>
    <p:extLst>
      <p:ext uri="{BB962C8B-B14F-4D97-AF65-F5344CB8AC3E}">
        <p14:creationId xmlns:p14="http://schemas.microsoft.com/office/powerpoint/2010/main" val="271327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7</a:t>
            </a:fld>
            <a:endParaRPr lang="en-US"/>
          </a:p>
        </p:txBody>
      </p:sp>
    </p:spTree>
    <p:extLst>
      <p:ext uri="{BB962C8B-B14F-4D97-AF65-F5344CB8AC3E}">
        <p14:creationId xmlns:p14="http://schemas.microsoft.com/office/powerpoint/2010/main" val="338136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8</a:t>
            </a:fld>
            <a:endParaRPr lang="en-US"/>
          </a:p>
        </p:txBody>
      </p:sp>
    </p:spTree>
    <p:extLst>
      <p:ext uri="{BB962C8B-B14F-4D97-AF65-F5344CB8AC3E}">
        <p14:creationId xmlns:p14="http://schemas.microsoft.com/office/powerpoint/2010/main" val="284338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9</a:t>
            </a:fld>
            <a:endParaRPr lang="en-US"/>
          </a:p>
        </p:txBody>
      </p:sp>
    </p:spTree>
    <p:extLst>
      <p:ext uri="{BB962C8B-B14F-4D97-AF65-F5344CB8AC3E}">
        <p14:creationId xmlns:p14="http://schemas.microsoft.com/office/powerpoint/2010/main" val="661544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10</a:t>
            </a:fld>
            <a:endParaRPr lang="en-US"/>
          </a:p>
        </p:txBody>
      </p:sp>
    </p:spTree>
    <p:extLst>
      <p:ext uri="{BB962C8B-B14F-4D97-AF65-F5344CB8AC3E}">
        <p14:creationId xmlns:p14="http://schemas.microsoft.com/office/powerpoint/2010/main" val="51706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267D3A-53C5-436C-98E7-077C76BAA4B2}" type="slidenum">
              <a:rPr lang="en-US" smtClean="0"/>
              <a:t>11</a:t>
            </a:fld>
            <a:endParaRPr lang="en-US"/>
          </a:p>
        </p:txBody>
      </p:sp>
    </p:spTree>
    <p:extLst>
      <p:ext uri="{BB962C8B-B14F-4D97-AF65-F5344CB8AC3E}">
        <p14:creationId xmlns:p14="http://schemas.microsoft.com/office/powerpoint/2010/main" val="409147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147555-2D1D-9747-9497-0E1E1263885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30503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47555-2D1D-9747-9497-0E1E1263885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312231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47555-2D1D-9747-9497-0E1E1263885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68252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www.websitename.com</a:t>
            </a:r>
          </a:p>
        </p:txBody>
      </p:sp>
      <p:sp>
        <p:nvSpPr>
          <p:cNvPr id="6" name="Slide Number Placeholder 5"/>
          <p:cNvSpPr>
            <a:spLocks noGrp="1"/>
          </p:cNvSpPr>
          <p:nvPr>
            <p:ph type="sldNum" sz="quarter" idx="12"/>
          </p:nvPr>
        </p:nvSpPr>
        <p:spPr/>
        <p:txBody>
          <a:bodyPr/>
          <a:lstStyle/>
          <a:p>
            <a:fld id="{A2912448-FEEC-49E8-9588-2DF1F90D57C2}" type="slidenum">
              <a:rPr lang="en-US" smtClean="0"/>
              <a:t>‹#›</a:t>
            </a:fld>
            <a:endParaRPr lang="en-US"/>
          </a:p>
        </p:txBody>
      </p:sp>
    </p:spTree>
    <p:extLst>
      <p:ext uri="{BB962C8B-B14F-4D97-AF65-F5344CB8AC3E}">
        <p14:creationId xmlns:p14="http://schemas.microsoft.com/office/powerpoint/2010/main" val="1113316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www.websitename.com</a:t>
            </a:r>
          </a:p>
        </p:txBody>
      </p:sp>
      <p:sp>
        <p:nvSpPr>
          <p:cNvPr id="7" name="Slide Number Placeholder 6"/>
          <p:cNvSpPr>
            <a:spLocks noGrp="1"/>
          </p:cNvSpPr>
          <p:nvPr>
            <p:ph type="sldNum" sz="quarter" idx="12"/>
          </p:nvPr>
        </p:nvSpPr>
        <p:spPr/>
        <p:txBody>
          <a:bodyPr/>
          <a:lstStyle/>
          <a:p>
            <a:fld id="{A2912448-FEEC-49E8-9588-2DF1F90D57C2}" type="slidenum">
              <a:rPr lang="en-US" smtClean="0"/>
              <a:t>‹#›</a:t>
            </a:fld>
            <a:endParaRPr lang="en-US"/>
          </a:p>
        </p:txBody>
      </p:sp>
      <p:sp>
        <p:nvSpPr>
          <p:cNvPr id="3" name="Picture Placeholder 2"/>
          <p:cNvSpPr>
            <a:spLocks noGrp="1"/>
          </p:cNvSpPr>
          <p:nvPr>
            <p:ph type="pic" sz="quarter" idx="13"/>
          </p:nvPr>
        </p:nvSpPr>
        <p:spPr>
          <a:xfrm>
            <a:off x="0" y="0"/>
            <a:ext cx="12192000" cy="2514600"/>
          </a:xfrm>
          <a:prstGeom prst="rect">
            <a:avLst/>
          </a:prstGeom>
          <a:solidFill>
            <a:schemeClr val="accent6">
              <a:lumMod val="50000"/>
            </a:schemeClr>
          </a:solidFill>
        </p:spPr>
        <p:txBody>
          <a:bodyPr/>
          <a:lstStyle>
            <a:lvl1pPr marL="0" indent="0">
              <a:buNone/>
              <a:defRPr sz="1000"/>
            </a:lvl1pPr>
          </a:lstStyle>
          <a:p>
            <a:endParaRPr lang="en-US"/>
          </a:p>
        </p:txBody>
      </p:sp>
    </p:spTree>
    <p:extLst>
      <p:ext uri="{BB962C8B-B14F-4D97-AF65-F5344CB8AC3E}">
        <p14:creationId xmlns:p14="http://schemas.microsoft.com/office/powerpoint/2010/main" val="35619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147555-2D1D-9747-9497-0E1E1263885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237444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147555-2D1D-9747-9497-0E1E1263885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16970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147555-2D1D-9747-9497-0E1E1263885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149026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147555-2D1D-9747-9497-0E1E12638859}"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131281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147555-2D1D-9747-9497-0E1E12638859}"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588239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47555-2D1D-9747-9497-0E1E12638859}"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180407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147555-2D1D-9747-9497-0E1E1263885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423602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147555-2D1D-9747-9497-0E1E1263885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4A822-9784-0C46-881F-C9342AD13A98}" type="slidenum">
              <a:rPr lang="en-US" smtClean="0"/>
              <a:t>‹#›</a:t>
            </a:fld>
            <a:endParaRPr lang="en-US"/>
          </a:p>
        </p:txBody>
      </p:sp>
    </p:spTree>
    <p:extLst>
      <p:ext uri="{BB962C8B-B14F-4D97-AF65-F5344CB8AC3E}">
        <p14:creationId xmlns:p14="http://schemas.microsoft.com/office/powerpoint/2010/main" val="166462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47555-2D1D-9747-9497-0E1E12638859}" type="datetimeFigureOut">
              <a:rPr lang="en-US" smtClean="0"/>
              <a:t>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4A822-9784-0C46-881F-C9342AD13A98}" type="slidenum">
              <a:rPr lang="en-US" smtClean="0"/>
              <a:t>‹#›</a:t>
            </a:fld>
            <a:endParaRPr lang="en-US"/>
          </a:p>
        </p:txBody>
      </p:sp>
    </p:spTree>
    <p:extLst>
      <p:ext uri="{BB962C8B-B14F-4D97-AF65-F5344CB8AC3E}">
        <p14:creationId xmlns:p14="http://schemas.microsoft.com/office/powerpoint/2010/main" val="25328464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2912448-FEEC-49E8-9588-2DF1F90D57C2}" type="slidenum">
              <a:rPr lang="en-US" smtClean="0"/>
              <a:t>1</a:t>
            </a:fld>
            <a:endParaRPr lang="en-US"/>
          </a:p>
        </p:txBody>
      </p:sp>
      <p:pic>
        <p:nvPicPr>
          <p:cNvPr id="4" name="Picture Placeholder 3" descr="A picture containing sitting, photo, table, white&#10;&#10;Description automatically generated">
            <a:extLst>
              <a:ext uri="{FF2B5EF4-FFF2-40B4-BE49-F238E27FC236}">
                <a16:creationId xmlns:a16="http://schemas.microsoft.com/office/drawing/2014/main" id="{3F9559C2-8588-9540-A2C7-0A273B149578}"/>
              </a:ext>
            </a:extLst>
          </p:cNvPr>
          <p:cNvPicPr>
            <a:picLocks noGrp="1" noChangeAspect="1"/>
          </p:cNvPicPr>
          <p:nvPr>
            <p:ph type="pic" sz="quarter" idx="13"/>
          </p:nvPr>
        </p:nvPicPr>
        <p:blipFill rotWithShape="1">
          <a:blip r:embed="rId3"/>
          <a:srcRect t="44906" b="24156"/>
          <a:stretch/>
        </p:blipFill>
        <p:spPr>
          <a:xfrm>
            <a:off x="-707893" y="-41953"/>
            <a:ext cx="13269853" cy="3005321"/>
          </a:xfrm>
        </p:spPr>
      </p:pic>
      <p:sp>
        <p:nvSpPr>
          <p:cNvPr id="9" name="TextBox 8"/>
          <p:cNvSpPr txBox="1"/>
          <p:nvPr/>
        </p:nvSpPr>
        <p:spPr>
          <a:xfrm>
            <a:off x="1346173" y="3881270"/>
            <a:ext cx="9848402" cy="954107"/>
          </a:xfrm>
          <a:prstGeom prst="rect">
            <a:avLst/>
          </a:prstGeom>
          <a:noFill/>
        </p:spPr>
        <p:txBody>
          <a:bodyPr wrap="none" rtlCol="0">
            <a:spAutoFit/>
          </a:bodyPr>
          <a:lstStyle/>
          <a:p>
            <a:r>
              <a:rPr lang="en-US" sz="2800" b="1" dirty="0"/>
              <a:t>COVID-19 Pandemic Impact on Patients, Families and Individuals </a:t>
            </a:r>
          </a:p>
          <a:p>
            <a:pPr algn="ctr"/>
            <a:r>
              <a:rPr lang="en-US" sz="2800" b="1" dirty="0"/>
              <a:t>in Recovery from Substance Use Disorders</a:t>
            </a:r>
          </a:p>
        </p:txBody>
      </p:sp>
      <p:sp>
        <p:nvSpPr>
          <p:cNvPr id="10" name="Rectangle 9"/>
          <p:cNvSpPr/>
          <p:nvPr/>
        </p:nvSpPr>
        <p:spPr>
          <a:xfrm>
            <a:off x="4496233" y="5376163"/>
            <a:ext cx="3199530" cy="509563"/>
          </a:xfrm>
          <a:prstGeom prst="rect">
            <a:avLst/>
          </a:prstGeom>
        </p:spPr>
        <p:txBody>
          <a:bodyPr wrap="square">
            <a:spAutoFit/>
          </a:bodyPr>
          <a:lstStyle/>
          <a:p>
            <a:pPr algn="ctr">
              <a:lnSpc>
                <a:spcPct val="130000"/>
              </a:lnSpc>
            </a:pPr>
            <a:r>
              <a:rPr lang="en-US" sz="1100" dirty="0">
                <a:solidFill>
                  <a:schemeClr val="accent6">
                    <a:lumMod val="50000"/>
                  </a:schemeClr>
                </a:solidFill>
                <a:latin typeface="Roboto Condensed Light" panose="02000000000000000000" pitchFamily="2" charset="0"/>
                <a:ea typeface="Roboto Condensed Light" panose="02000000000000000000" pitchFamily="2" charset="0"/>
              </a:rPr>
              <a:t>Jessica Hulsey </a:t>
            </a:r>
          </a:p>
          <a:p>
            <a:pPr algn="ctr">
              <a:lnSpc>
                <a:spcPct val="130000"/>
              </a:lnSpc>
            </a:pPr>
            <a:r>
              <a:rPr lang="en-US" sz="1100" dirty="0">
                <a:solidFill>
                  <a:schemeClr val="accent6">
                    <a:lumMod val="50000"/>
                  </a:schemeClr>
                </a:solidFill>
                <a:latin typeface="Roboto Condensed Light" panose="02000000000000000000" pitchFamily="2" charset="0"/>
                <a:ea typeface="Roboto Condensed Light" panose="02000000000000000000" pitchFamily="2" charset="0"/>
              </a:rPr>
              <a:t>Addiction Policy Forum</a:t>
            </a:r>
          </a:p>
        </p:txBody>
      </p:sp>
      <p:pic>
        <p:nvPicPr>
          <p:cNvPr id="13" name="Picture 12" descr="A close up of a logo&#10;&#10;Description automatically generated">
            <a:extLst>
              <a:ext uri="{FF2B5EF4-FFF2-40B4-BE49-F238E27FC236}">
                <a16:creationId xmlns:a16="http://schemas.microsoft.com/office/drawing/2014/main" id="{149F9A2F-83F2-934B-B5D3-AF0C5A95AEAB}"/>
              </a:ext>
            </a:extLst>
          </p:cNvPr>
          <p:cNvPicPr>
            <a:picLocks noChangeAspect="1"/>
          </p:cNvPicPr>
          <p:nvPr/>
        </p:nvPicPr>
        <p:blipFill>
          <a:blip r:embed="rId4"/>
          <a:stretch>
            <a:fillRect/>
          </a:stretch>
        </p:blipFill>
        <p:spPr>
          <a:xfrm>
            <a:off x="268356" y="110942"/>
            <a:ext cx="2685345" cy="752515"/>
          </a:xfrm>
          <a:prstGeom prst="rect">
            <a:avLst/>
          </a:prstGeom>
        </p:spPr>
      </p:pic>
      <p:sp>
        <p:nvSpPr>
          <p:cNvPr id="14" name="TextBox 13">
            <a:extLst>
              <a:ext uri="{FF2B5EF4-FFF2-40B4-BE49-F238E27FC236}">
                <a16:creationId xmlns:a16="http://schemas.microsoft.com/office/drawing/2014/main" id="{C3EB42CC-59F4-FD49-B6BB-C3C43A061E14}"/>
              </a:ext>
            </a:extLst>
          </p:cNvPr>
          <p:cNvSpPr txBox="1"/>
          <p:nvPr/>
        </p:nvSpPr>
        <p:spPr>
          <a:xfrm>
            <a:off x="5344831" y="3242544"/>
            <a:ext cx="1502334" cy="261610"/>
          </a:xfrm>
          <a:prstGeom prst="rect">
            <a:avLst/>
          </a:prstGeom>
          <a:solidFill>
            <a:schemeClr val="tx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Research Summary</a:t>
            </a:r>
          </a:p>
        </p:txBody>
      </p:sp>
    </p:spTree>
    <p:extLst>
      <p:ext uri="{BB962C8B-B14F-4D97-AF65-F5344CB8AC3E}">
        <p14:creationId xmlns:p14="http://schemas.microsoft.com/office/powerpoint/2010/main" val="4181714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2912448-FEEC-49E8-9588-2DF1F90D57C2}" type="slidenum">
              <a:rPr lang="en-US" smtClean="0"/>
              <a:t>10</a:t>
            </a:fld>
            <a:endParaRPr lang="en-US"/>
          </a:p>
        </p:txBody>
      </p:sp>
      <p:sp>
        <p:nvSpPr>
          <p:cNvPr id="93" name="TextBox 92">
            <a:extLst>
              <a:ext uri="{FF2B5EF4-FFF2-40B4-BE49-F238E27FC236}">
                <a16:creationId xmlns:a16="http://schemas.microsoft.com/office/drawing/2014/main" id="{0E29F217-EBC2-DA41-92B9-74DF1D91F510}"/>
              </a:ext>
            </a:extLst>
          </p:cNvPr>
          <p:cNvSpPr txBox="1"/>
          <p:nvPr/>
        </p:nvSpPr>
        <p:spPr>
          <a:xfrm>
            <a:off x="639211" y="6101847"/>
            <a:ext cx="7658397" cy="461665"/>
          </a:xfrm>
          <a:prstGeom prst="rect">
            <a:avLst/>
          </a:prstGeom>
          <a:noFill/>
        </p:spPr>
        <p:txBody>
          <a:bodyPr wrap="square" rtlCol="0">
            <a:spAutoFit/>
          </a:bodyPr>
          <a:lstStyle/>
          <a:p>
            <a:r>
              <a:rPr lang="en-US" sz="1200" b="1" dirty="0"/>
              <a:t>COVID-19 Pandemic Impact on Patients, Families and Individuals in Recovery from Substance Use Disorders</a:t>
            </a:r>
          </a:p>
          <a:p>
            <a:r>
              <a:rPr lang="en-US" sz="1200" i="1" dirty="0"/>
              <a:t>Addiction Policy Forum</a:t>
            </a:r>
          </a:p>
        </p:txBody>
      </p:sp>
      <p:sp>
        <p:nvSpPr>
          <p:cNvPr id="94" name="TextBox 93">
            <a:extLst>
              <a:ext uri="{FF2B5EF4-FFF2-40B4-BE49-F238E27FC236}">
                <a16:creationId xmlns:a16="http://schemas.microsoft.com/office/drawing/2014/main" id="{427AB377-3ED4-C245-A537-21DAFAF3E86B}"/>
              </a:ext>
            </a:extLst>
          </p:cNvPr>
          <p:cNvSpPr txBox="1"/>
          <p:nvPr/>
        </p:nvSpPr>
        <p:spPr>
          <a:xfrm>
            <a:off x="10111409" y="6041222"/>
            <a:ext cx="1242391" cy="276999"/>
          </a:xfrm>
          <a:prstGeom prst="rect">
            <a:avLst/>
          </a:prstGeom>
          <a:noFill/>
        </p:spPr>
        <p:txBody>
          <a:bodyPr wrap="square" rtlCol="0">
            <a:spAutoFit/>
          </a:bodyPr>
          <a:lstStyle/>
          <a:p>
            <a:r>
              <a:rPr lang="en-US" sz="1200" b="1" dirty="0"/>
              <a:t>n=1,079</a:t>
            </a:r>
          </a:p>
        </p:txBody>
      </p:sp>
      <p:sp>
        <p:nvSpPr>
          <p:cNvPr id="95" name="TextBox 94">
            <a:extLst>
              <a:ext uri="{FF2B5EF4-FFF2-40B4-BE49-F238E27FC236}">
                <a16:creationId xmlns:a16="http://schemas.microsoft.com/office/drawing/2014/main" id="{66D92E71-279A-4C48-B77F-780FE14489D5}"/>
              </a:ext>
            </a:extLst>
          </p:cNvPr>
          <p:cNvSpPr txBox="1"/>
          <p:nvPr/>
        </p:nvSpPr>
        <p:spPr>
          <a:xfrm>
            <a:off x="973172" y="1117613"/>
            <a:ext cx="3827330" cy="461665"/>
          </a:xfrm>
          <a:prstGeom prst="rect">
            <a:avLst/>
          </a:prstGeom>
          <a:noFill/>
        </p:spPr>
        <p:txBody>
          <a:bodyPr wrap="none" rtlCol="0">
            <a:spAutoFit/>
          </a:bodyPr>
          <a:lstStyle/>
          <a:p>
            <a:r>
              <a:rPr lang="en-US" sz="2400" b="1" dirty="0"/>
              <a:t>The Need for More Research</a:t>
            </a:r>
          </a:p>
        </p:txBody>
      </p:sp>
      <p:sp>
        <p:nvSpPr>
          <p:cNvPr id="96" name="TextBox 95">
            <a:extLst>
              <a:ext uri="{FF2B5EF4-FFF2-40B4-BE49-F238E27FC236}">
                <a16:creationId xmlns:a16="http://schemas.microsoft.com/office/drawing/2014/main" id="{E3970C02-E00F-6F43-93EE-FD81DD4A0161}"/>
              </a:ext>
            </a:extLst>
          </p:cNvPr>
          <p:cNvSpPr txBox="1"/>
          <p:nvPr/>
        </p:nvSpPr>
        <p:spPr>
          <a:xfrm>
            <a:off x="1028700" y="701748"/>
            <a:ext cx="873957" cy="261610"/>
          </a:xfrm>
          <a:prstGeom prst="rect">
            <a:avLst/>
          </a:prstGeom>
          <a:solidFill>
            <a:schemeClr val="accent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Questions</a:t>
            </a:r>
          </a:p>
        </p:txBody>
      </p:sp>
      <p:sp>
        <p:nvSpPr>
          <p:cNvPr id="98" name="Rounded Rectangle 97">
            <a:extLst>
              <a:ext uri="{FF2B5EF4-FFF2-40B4-BE49-F238E27FC236}">
                <a16:creationId xmlns:a16="http://schemas.microsoft.com/office/drawing/2014/main" id="{F19AD930-0940-DC4C-A508-0466E5640597}"/>
              </a:ext>
            </a:extLst>
          </p:cNvPr>
          <p:cNvSpPr/>
          <p:nvPr/>
        </p:nvSpPr>
        <p:spPr>
          <a:xfrm>
            <a:off x="1302688" y="1807878"/>
            <a:ext cx="8348208" cy="3449922"/>
          </a:xfrm>
          <a:prstGeom prst="roundRect">
            <a:avLst>
              <a:gd name="adj" fmla="val 9691"/>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56D9533-2B83-8643-A396-E0B742529CA1}"/>
              </a:ext>
            </a:extLst>
          </p:cNvPr>
          <p:cNvSpPr txBox="1"/>
          <p:nvPr/>
        </p:nvSpPr>
        <p:spPr>
          <a:xfrm>
            <a:off x="1465678" y="1962133"/>
            <a:ext cx="7658396" cy="2893100"/>
          </a:xfrm>
          <a:prstGeom prst="rect">
            <a:avLst/>
          </a:prstGeom>
          <a:noFill/>
        </p:spPr>
        <p:txBody>
          <a:bodyPr wrap="square" rtlCol="0">
            <a:spAutoFit/>
          </a:bodyPr>
          <a:lstStyle/>
          <a:p>
            <a:pPr lvl="0"/>
            <a:r>
              <a:rPr lang="en-US" sz="1400" dirty="0"/>
              <a:t>What are the effects of sudden changes in treatment, including virtual options, curbside pickup, and an overall reduction in in-person services? </a:t>
            </a:r>
          </a:p>
          <a:p>
            <a:pPr lvl="0"/>
            <a:endParaRPr lang="en-US" sz="1400" dirty="0"/>
          </a:p>
          <a:p>
            <a:pPr lvl="0"/>
            <a:r>
              <a:rPr lang="en-US" sz="1400" dirty="0"/>
              <a:t>What are the impacts of COVID-19 on overdoses, at a regional and national level? </a:t>
            </a:r>
          </a:p>
          <a:p>
            <a:pPr lvl="0"/>
            <a:endParaRPr lang="en-US" sz="1400" dirty="0"/>
          </a:p>
          <a:p>
            <a:pPr lvl="0"/>
            <a:r>
              <a:rPr lang="en-US" sz="1400" dirty="0"/>
              <a:t>Do rates of overdoses, or overdose fatalities, change as drug and treatment supply chains shift? </a:t>
            </a:r>
          </a:p>
          <a:p>
            <a:pPr lvl="0"/>
            <a:endParaRPr lang="en-US" sz="1400" dirty="0"/>
          </a:p>
          <a:p>
            <a:pPr lvl="0"/>
            <a:r>
              <a:rPr lang="en-US" sz="1400" dirty="0"/>
              <a:t>How do the colliding epidemics of COVID-19 and substance use disorder interact? </a:t>
            </a:r>
          </a:p>
          <a:p>
            <a:pPr lvl="0"/>
            <a:endParaRPr lang="en-US" sz="1400" dirty="0"/>
          </a:p>
          <a:p>
            <a:pPr lvl="0"/>
            <a:r>
              <a:rPr lang="en-US" sz="1400" dirty="0"/>
              <a:t>When people with SUD do have COVID-19 symptoms, are they likely to pursue or receive testing and treatment? Is the clinical care they receive impacted by the stigma associated with their SUD?</a:t>
            </a:r>
          </a:p>
          <a:p>
            <a:pPr lvl="0"/>
            <a:endParaRPr lang="en-US" sz="1400" dirty="0"/>
          </a:p>
          <a:p>
            <a:pPr lvl="0"/>
            <a:r>
              <a:rPr lang="en-US" sz="1400" dirty="0"/>
              <a:t>What are the effects of isolation and overall stress on long-term recovery? </a:t>
            </a:r>
          </a:p>
        </p:txBody>
      </p:sp>
    </p:spTree>
    <p:extLst>
      <p:ext uri="{BB962C8B-B14F-4D97-AF65-F5344CB8AC3E}">
        <p14:creationId xmlns:p14="http://schemas.microsoft.com/office/powerpoint/2010/main" val="27154834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A2912448-FEEC-49E8-9588-2DF1F90D57C2}" type="slidenum">
              <a:rPr lang="en-US" smtClean="0"/>
              <a:t>11</a:t>
            </a:fld>
            <a:endParaRPr lang="en-US"/>
          </a:p>
        </p:txBody>
      </p:sp>
      <p:graphicFrame>
        <p:nvGraphicFramePr>
          <p:cNvPr id="2" name="Table 1">
            <a:extLst>
              <a:ext uri="{FF2B5EF4-FFF2-40B4-BE49-F238E27FC236}">
                <a16:creationId xmlns:a16="http://schemas.microsoft.com/office/drawing/2014/main" id="{A108AC12-A18F-654A-9551-ADC6370A9790}"/>
              </a:ext>
            </a:extLst>
          </p:cNvPr>
          <p:cNvGraphicFramePr>
            <a:graphicFrameLocks noGrp="1"/>
          </p:cNvGraphicFramePr>
          <p:nvPr>
            <p:extLst>
              <p:ext uri="{D42A27DB-BD31-4B8C-83A1-F6EECF244321}">
                <p14:modId xmlns:p14="http://schemas.microsoft.com/office/powerpoint/2010/main" val="1179707883"/>
              </p:ext>
            </p:extLst>
          </p:nvPr>
        </p:nvGraphicFramePr>
        <p:xfrm>
          <a:off x="2828709" y="1332567"/>
          <a:ext cx="5813643" cy="5212080"/>
        </p:xfrm>
        <a:graphic>
          <a:graphicData uri="http://schemas.openxmlformats.org/drawingml/2006/table">
            <a:tbl>
              <a:tblPr firstRow="1" bandRow="1">
                <a:tableStyleId>{68D230F3-CF80-4859-8CE7-A43EE81993B5}</a:tableStyleId>
              </a:tblPr>
              <a:tblGrid>
                <a:gridCol w="897317">
                  <a:extLst>
                    <a:ext uri="{9D8B030D-6E8A-4147-A177-3AD203B41FA5}">
                      <a16:colId xmlns:a16="http://schemas.microsoft.com/office/drawing/2014/main" val="1616425697"/>
                    </a:ext>
                  </a:extLst>
                </a:gridCol>
                <a:gridCol w="3447662">
                  <a:extLst>
                    <a:ext uri="{9D8B030D-6E8A-4147-A177-3AD203B41FA5}">
                      <a16:colId xmlns:a16="http://schemas.microsoft.com/office/drawing/2014/main" val="2513652349"/>
                    </a:ext>
                  </a:extLst>
                </a:gridCol>
                <a:gridCol w="1468664">
                  <a:extLst>
                    <a:ext uri="{9D8B030D-6E8A-4147-A177-3AD203B41FA5}">
                      <a16:colId xmlns:a16="http://schemas.microsoft.com/office/drawing/2014/main" val="417950894"/>
                    </a:ext>
                  </a:extLst>
                </a:gridCol>
              </a:tblGrid>
              <a:tr h="244615">
                <a:tc gridSpan="2">
                  <a:txBody>
                    <a:bodyPr/>
                    <a:lstStyle/>
                    <a:p>
                      <a:r>
                        <a:rPr lang="en-US" sz="1200" b="1" dirty="0">
                          <a:latin typeface="+mj-lt"/>
                        </a:rPr>
                        <a:t>Demographics</a:t>
                      </a:r>
                    </a:p>
                  </a:txBody>
                  <a:tcPr/>
                </a:tc>
                <a:tc hMerge="1">
                  <a:txBody>
                    <a:bodyPr/>
                    <a:lstStyle/>
                    <a:p>
                      <a:endParaRPr lang="en-US" sz="1600" dirty="0">
                        <a:latin typeface="+mj-lt"/>
                      </a:endParaRPr>
                    </a:p>
                  </a:txBody>
                  <a:tcPr/>
                </a:tc>
                <a:tc>
                  <a:txBody>
                    <a:bodyPr/>
                    <a:lstStyle/>
                    <a:p>
                      <a:endParaRPr lang="en-US" sz="1200" dirty="0">
                        <a:latin typeface="+mj-lt"/>
                      </a:endParaRPr>
                    </a:p>
                  </a:txBody>
                  <a:tcPr/>
                </a:tc>
                <a:extLst>
                  <a:ext uri="{0D108BD9-81ED-4DB2-BD59-A6C34878D82A}">
                    <a16:rowId xmlns:a16="http://schemas.microsoft.com/office/drawing/2014/main" val="2167329678"/>
                  </a:ext>
                </a:extLst>
              </a:tr>
              <a:tr h="244615">
                <a:tc>
                  <a:txBody>
                    <a:bodyPr/>
                    <a:lstStyle/>
                    <a:p>
                      <a:r>
                        <a:rPr lang="en-US" sz="1200" b="0" dirty="0">
                          <a:latin typeface="+mj-lt"/>
                        </a:rPr>
                        <a:t>Race</a:t>
                      </a:r>
                    </a:p>
                  </a:txBody>
                  <a:tcPr/>
                </a:tc>
                <a:tc>
                  <a:txBody>
                    <a:bodyPr/>
                    <a:lstStyle/>
                    <a:p>
                      <a:r>
                        <a:rPr lang="en-US" sz="1200" b="0" dirty="0">
                          <a:latin typeface="+mj-lt"/>
                        </a:rPr>
                        <a:t>White</a:t>
                      </a:r>
                    </a:p>
                  </a:txBody>
                  <a:tcPr/>
                </a:tc>
                <a:tc>
                  <a:txBody>
                    <a:bodyPr/>
                    <a:lstStyle/>
                    <a:p>
                      <a:r>
                        <a:rPr lang="en-US" sz="1200" dirty="0">
                          <a:latin typeface="+mj-lt"/>
                        </a:rPr>
                        <a:t>88%</a:t>
                      </a:r>
                    </a:p>
                  </a:txBody>
                  <a:tcPr/>
                </a:tc>
                <a:extLst>
                  <a:ext uri="{0D108BD9-81ED-4DB2-BD59-A6C34878D82A}">
                    <a16:rowId xmlns:a16="http://schemas.microsoft.com/office/drawing/2014/main" val="855667295"/>
                  </a:ext>
                </a:extLst>
              </a:tr>
              <a:tr h="244615">
                <a:tc>
                  <a:txBody>
                    <a:bodyPr/>
                    <a:lstStyle/>
                    <a:p>
                      <a:endParaRPr lang="en-US" sz="1200" b="0" dirty="0">
                        <a:latin typeface="+mj-lt"/>
                      </a:endParaRPr>
                    </a:p>
                  </a:txBody>
                  <a:tcPr/>
                </a:tc>
                <a:tc>
                  <a:txBody>
                    <a:bodyPr/>
                    <a:lstStyle/>
                    <a:p>
                      <a:r>
                        <a:rPr lang="en-US" sz="1200" b="0" kern="1200" dirty="0">
                          <a:solidFill>
                            <a:schemeClr val="tx1"/>
                          </a:solidFill>
                          <a:effectLst/>
                          <a:latin typeface="+mj-lt"/>
                          <a:ea typeface="+mn-ea"/>
                          <a:cs typeface="+mn-cs"/>
                        </a:rPr>
                        <a:t>Black or African America</a:t>
                      </a:r>
                      <a:r>
                        <a:rPr lang="en-US" sz="1200" b="0" dirty="0">
                          <a:effectLst/>
                          <a:latin typeface="+mj-lt"/>
                        </a:rPr>
                        <a:t> </a:t>
                      </a:r>
                      <a:endParaRPr lang="en-US" sz="1200" b="0" dirty="0">
                        <a:latin typeface="+mj-lt"/>
                      </a:endParaRPr>
                    </a:p>
                  </a:txBody>
                  <a:tcPr/>
                </a:tc>
                <a:tc>
                  <a:txBody>
                    <a:bodyPr/>
                    <a:lstStyle/>
                    <a:p>
                      <a:r>
                        <a:rPr lang="en-US" sz="1200" dirty="0">
                          <a:latin typeface="+mj-lt"/>
                        </a:rPr>
                        <a:t>4.4%</a:t>
                      </a:r>
                    </a:p>
                  </a:txBody>
                  <a:tcPr/>
                </a:tc>
                <a:extLst>
                  <a:ext uri="{0D108BD9-81ED-4DB2-BD59-A6C34878D82A}">
                    <a16:rowId xmlns:a16="http://schemas.microsoft.com/office/drawing/2014/main" val="2381961357"/>
                  </a:ext>
                </a:extLst>
              </a:tr>
              <a:tr h="244615">
                <a:tc>
                  <a:txBody>
                    <a:bodyPr/>
                    <a:lstStyle/>
                    <a:p>
                      <a:endParaRPr lang="en-US" sz="1200" b="0" dirty="0">
                        <a:latin typeface="+mj-lt"/>
                      </a:endParaRPr>
                    </a:p>
                  </a:txBody>
                  <a:tcPr/>
                </a:tc>
                <a:tc>
                  <a:txBody>
                    <a:bodyPr/>
                    <a:lstStyle/>
                    <a:p>
                      <a:r>
                        <a:rPr lang="en-US" sz="1200" b="0" kern="1200" dirty="0">
                          <a:solidFill>
                            <a:schemeClr val="tx1"/>
                          </a:solidFill>
                          <a:effectLst/>
                          <a:latin typeface="+mj-lt"/>
                          <a:ea typeface="+mn-ea"/>
                          <a:cs typeface="+mn-cs"/>
                        </a:rPr>
                        <a:t>American Indian/Alaskan Native</a:t>
                      </a:r>
                      <a:r>
                        <a:rPr lang="en-US" sz="1200" b="0" dirty="0">
                          <a:effectLst/>
                          <a:latin typeface="+mj-lt"/>
                        </a:rPr>
                        <a:t> </a:t>
                      </a:r>
                      <a:endParaRPr lang="en-US" sz="1200" b="0" dirty="0">
                        <a:latin typeface="+mj-lt"/>
                      </a:endParaRPr>
                    </a:p>
                  </a:txBody>
                  <a:tcPr/>
                </a:tc>
                <a:tc>
                  <a:txBody>
                    <a:bodyPr/>
                    <a:lstStyle/>
                    <a:p>
                      <a:r>
                        <a:rPr lang="en-US" sz="1200" dirty="0">
                          <a:latin typeface="+mj-lt"/>
                        </a:rPr>
                        <a:t>1.7%</a:t>
                      </a:r>
                    </a:p>
                  </a:txBody>
                  <a:tcPr/>
                </a:tc>
                <a:extLst>
                  <a:ext uri="{0D108BD9-81ED-4DB2-BD59-A6C34878D82A}">
                    <a16:rowId xmlns:a16="http://schemas.microsoft.com/office/drawing/2014/main" val="1032864299"/>
                  </a:ext>
                </a:extLst>
              </a:tr>
              <a:tr h="244615">
                <a:tc>
                  <a:txBody>
                    <a:bodyPr/>
                    <a:lstStyle/>
                    <a:p>
                      <a:endParaRPr lang="en-US" sz="1200" b="0" dirty="0">
                        <a:latin typeface="+mj-lt"/>
                      </a:endParaRPr>
                    </a:p>
                  </a:txBody>
                  <a:tcPr/>
                </a:tc>
                <a:tc>
                  <a:txBody>
                    <a:bodyPr/>
                    <a:lstStyle/>
                    <a:p>
                      <a:r>
                        <a:rPr lang="en-US" sz="1200" b="0" dirty="0">
                          <a:latin typeface="+mj-lt"/>
                        </a:rPr>
                        <a:t>Asian</a:t>
                      </a:r>
                    </a:p>
                  </a:txBody>
                  <a:tcPr/>
                </a:tc>
                <a:tc>
                  <a:txBody>
                    <a:bodyPr/>
                    <a:lstStyle/>
                    <a:p>
                      <a:r>
                        <a:rPr lang="en-US" sz="1200" dirty="0">
                          <a:latin typeface="+mj-lt"/>
                        </a:rPr>
                        <a:t>1.2%</a:t>
                      </a:r>
                    </a:p>
                  </a:txBody>
                  <a:tcPr/>
                </a:tc>
                <a:extLst>
                  <a:ext uri="{0D108BD9-81ED-4DB2-BD59-A6C34878D82A}">
                    <a16:rowId xmlns:a16="http://schemas.microsoft.com/office/drawing/2014/main" val="211791908"/>
                  </a:ext>
                </a:extLst>
              </a:tr>
              <a:tr h="244615">
                <a:tc>
                  <a:txBody>
                    <a:bodyPr/>
                    <a:lstStyle/>
                    <a:p>
                      <a:endParaRPr lang="en-US" sz="1200" b="0" dirty="0">
                        <a:latin typeface="+mj-lt"/>
                      </a:endParaRPr>
                    </a:p>
                  </a:txBody>
                  <a:tcPr/>
                </a:tc>
                <a:tc>
                  <a:txBody>
                    <a:bodyPr/>
                    <a:lstStyle/>
                    <a:p>
                      <a:r>
                        <a:rPr lang="en-US" sz="1200" b="0" kern="1200" dirty="0">
                          <a:solidFill>
                            <a:schemeClr val="tx1"/>
                          </a:solidFill>
                          <a:effectLst/>
                          <a:latin typeface="+mj-lt"/>
                          <a:ea typeface="+mn-ea"/>
                          <a:cs typeface="+mn-cs"/>
                        </a:rPr>
                        <a:t>Native Hawaiian or other Pacific Islander</a:t>
                      </a:r>
                      <a:r>
                        <a:rPr lang="en-US" sz="1200" b="0" dirty="0">
                          <a:effectLst/>
                          <a:latin typeface="+mj-lt"/>
                        </a:rPr>
                        <a:t> </a:t>
                      </a:r>
                      <a:endParaRPr lang="en-US" sz="1200" b="0" dirty="0">
                        <a:latin typeface="+mj-lt"/>
                      </a:endParaRPr>
                    </a:p>
                  </a:txBody>
                  <a:tcPr/>
                </a:tc>
                <a:tc>
                  <a:txBody>
                    <a:bodyPr/>
                    <a:lstStyle/>
                    <a:p>
                      <a:r>
                        <a:rPr lang="en-US" sz="1200" dirty="0">
                          <a:latin typeface="+mj-lt"/>
                        </a:rPr>
                        <a:t>.2%</a:t>
                      </a:r>
                    </a:p>
                  </a:txBody>
                  <a:tcPr/>
                </a:tc>
                <a:extLst>
                  <a:ext uri="{0D108BD9-81ED-4DB2-BD59-A6C34878D82A}">
                    <a16:rowId xmlns:a16="http://schemas.microsoft.com/office/drawing/2014/main" val="3960716553"/>
                  </a:ext>
                </a:extLst>
              </a:tr>
              <a:tr h="244615">
                <a:tc>
                  <a:txBody>
                    <a:bodyPr/>
                    <a:lstStyle/>
                    <a:p>
                      <a:endParaRPr lang="en-US" sz="1200" b="0" dirty="0">
                        <a:latin typeface="+mj-lt"/>
                      </a:endParaRPr>
                    </a:p>
                  </a:txBody>
                  <a:tcPr/>
                </a:tc>
                <a:tc>
                  <a:txBody>
                    <a:bodyPr/>
                    <a:lstStyle/>
                    <a:p>
                      <a:r>
                        <a:rPr lang="en-US" sz="1200" b="0" dirty="0">
                          <a:latin typeface="+mj-lt"/>
                        </a:rPr>
                        <a:t>Other</a:t>
                      </a:r>
                    </a:p>
                  </a:txBody>
                  <a:tcPr/>
                </a:tc>
                <a:tc>
                  <a:txBody>
                    <a:bodyPr/>
                    <a:lstStyle/>
                    <a:p>
                      <a:r>
                        <a:rPr lang="en-US" sz="1200" dirty="0">
                          <a:latin typeface="+mj-lt"/>
                        </a:rPr>
                        <a:t>5%</a:t>
                      </a:r>
                    </a:p>
                  </a:txBody>
                  <a:tcPr/>
                </a:tc>
                <a:extLst>
                  <a:ext uri="{0D108BD9-81ED-4DB2-BD59-A6C34878D82A}">
                    <a16:rowId xmlns:a16="http://schemas.microsoft.com/office/drawing/2014/main" val="338656575"/>
                  </a:ext>
                </a:extLst>
              </a:tr>
              <a:tr h="244615">
                <a:tc>
                  <a:txBody>
                    <a:bodyPr/>
                    <a:lstStyle/>
                    <a:p>
                      <a:r>
                        <a:rPr lang="en-US" sz="1200" b="0" dirty="0">
                          <a:latin typeface="+mj-lt"/>
                        </a:rPr>
                        <a:t>Ethnicity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j-lt"/>
                          <a:ea typeface="+mn-ea"/>
                          <a:cs typeface="+mn-cs"/>
                        </a:rPr>
                        <a:t>Non-Hispanic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88%</a:t>
                      </a:r>
                    </a:p>
                  </a:txBody>
                  <a:tcPr/>
                </a:tc>
                <a:extLst>
                  <a:ext uri="{0D108BD9-81ED-4DB2-BD59-A6C34878D82A}">
                    <a16:rowId xmlns:a16="http://schemas.microsoft.com/office/drawing/2014/main" val="1377703187"/>
                  </a:ext>
                </a:extLst>
              </a:tr>
              <a:tr h="244615">
                <a:tc>
                  <a:txBody>
                    <a:bodyPr/>
                    <a:lstStyle/>
                    <a:p>
                      <a:r>
                        <a:rPr lang="en-US" sz="1200" b="0" dirty="0">
                          <a:latin typeface="+mj-lt"/>
                        </a:rPr>
                        <a:t>Gender</a:t>
                      </a:r>
                    </a:p>
                  </a:txBody>
                  <a:tcPr/>
                </a:tc>
                <a:tc>
                  <a:txBody>
                    <a:bodyPr/>
                    <a:lstStyle/>
                    <a:p>
                      <a:r>
                        <a:rPr lang="en-US" sz="1200" b="0" dirty="0">
                          <a:latin typeface="+mj-lt"/>
                        </a:rPr>
                        <a:t>Female</a:t>
                      </a:r>
                    </a:p>
                  </a:txBody>
                  <a:tcPr/>
                </a:tc>
                <a:tc>
                  <a:txBody>
                    <a:bodyPr/>
                    <a:lstStyle/>
                    <a:p>
                      <a:r>
                        <a:rPr lang="en-US" sz="1200" dirty="0">
                          <a:latin typeface="+mj-lt"/>
                        </a:rPr>
                        <a:t>66%</a:t>
                      </a:r>
                    </a:p>
                  </a:txBody>
                  <a:tcPr/>
                </a:tc>
                <a:extLst>
                  <a:ext uri="{0D108BD9-81ED-4DB2-BD59-A6C34878D82A}">
                    <a16:rowId xmlns:a16="http://schemas.microsoft.com/office/drawing/2014/main" val="2740900396"/>
                  </a:ext>
                </a:extLst>
              </a:tr>
              <a:tr h="244615">
                <a:tc>
                  <a:txBody>
                    <a:bodyPr/>
                    <a:lstStyle/>
                    <a:p>
                      <a:r>
                        <a:rPr lang="en-US" sz="1200" b="0" dirty="0">
                          <a:latin typeface="+mj-lt"/>
                        </a:rPr>
                        <a:t>Age</a:t>
                      </a:r>
                    </a:p>
                  </a:txBody>
                  <a:tcPr/>
                </a:tc>
                <a:tc>
                  <a:txBody>
                    <a:bodyPr/>
                    <a:lstStyle/>
                    <a:p>
                      <a:r>
                        <a:rPr lang="en-US" sz="1200" b="0" dirty="0">
                          <a:latin typeface="+mj-lt"/>
                        </a:rPr>
                        <a:t>18-25</a:t>
                      </a:r>
                    </a:p>
                  </a:txBody>
                  <a:tcPr/>
                </a:tc>
                <a:tc>
                  <a:txBody>
                    <a:bodyPr/>
                    <a:lstStyle/>
                    <a:p>
                      <a:r>
                        <a:rPr lang="en-US" sz="1200" dirty="0">
                          <a:latin typeface="+mj-lt"/>
                        </a:rPr>
                        <a:t>4.3%</a:t>
                      </a:r>
                    </a:p>
                  </a:txBody>
                  <a:tcPr/>
                </a:tc>
                <a:extLst>
                  <a:ext uri="{0D108BD9-81ED-4DB2-BD59-A6C34878D82A}">
                    <a16:rowId xmlns:a16="http://schemas.microsoft.com/office/drawing/2014/main" val="1648458435"/>
                  </a:ext>
                </a:extLst>
              </a:tr>
              <a:tr h="244615">
                <a:tc>
                  <a:txBody>
                    <a:bodyPr/>
                    <a:lstStyle/>
                    <a:p>
                      <a:endParaRPr lang="en-US" sz="1200" b="0" dirty="0">
                        <a:latin typeface="+mj-lt"/>
                      </a:endParaRPr>
                    </a:p>
                  </a:txBody>
                  <a:tcPr/>
                </a:tc>
                <a:tc>
                  <a:txBody>
                    <a:bodyPr/>
                    <a:lstStyle/>
                    <a:p>
                      <a:r>
                        <a:rPr lang="en-US" sz="1200" b="0" dirty="0">
                          <a:latin typeface="+mj-lt"/>
                        </a:rPr>
                        <a:t>26-40</a:t>
                      </a:r>
                    </a:p>
                  </a:txBody>
                  <a:tcPr/>
                </a:tc>
                <a:tc>
                  <a:txBody>
                    <a:bodyPr/>
                    <a:lstStyle/>
                    <a:p>
                      <a:r>
                        <a:rPr lang="en-US" sz="1200" dirty="0">
                          <a:latin typeface="+mj-lt"/>
                        </a:rPr>
                        <a:t>33%</a:t>
                      </a:r>
                    </a:p>
                  </a:txBody>
                  <a:tcPr/>
                </a:tc>
                <a:extLst>
                  <a:ext uri="{0D108BD9-81ED-4DB2-BD59-A6C34878D82A}">
                    <a16:rowId xmlns:a16="http://schemas.microsoft.com/office/drawing/2014/main" val="2542466158"/>
                  </a:ext>
                </a:extLst>
              </a:tr>
              <a:tr h="244615">
                <a:tc>
                  <a:txBody>
                    <a:bodyPr/>
                    <a:lstStyle/>
                    <a:p>
                      <a:endParaRPr lang="en-US" sz="1200" b="0" dirty="0">
                        <a:latin typeface="+mj-lt"/>
                      </a:endParaRPr>
                    </a:p>
                  </a:txBody>
                  <a:tcPr/>
                </a:tc>
                <a:tc>
                  <a:txBody>
                    <a:bodyPr/>
                    <a:lstStyle/>
                    <a:p>
                      <a:r>
                        <a:rPr lang="en-US" sz="1200" b="0" dirty="0">
                          <a:latin typeface="+mj-lt"/>
                        </a:rPr>
                        <a:t>41-60</a:t>
                      </a:r>
                    </a:p>
                  </a:txBody>
                  <a:tcPr/>
                </a:tc>
                <a:tc>
                  <a:txBody>
                    <a:bodyPr/>
                    <a:lstStyle/>
                    <a:p>
                      <a:r>
                        <a:rPr lang="en-US" sz="1200" dirty="0">
                          <a:latin typeface="+mj-lt"/>
                        </a:rPr>
                        <a:t>45%</a:t>
                      </a:r>
                    </a:p>
                  </a:txBody>
                  <a:tcPr/>
                </a:tc>
                <a:extLst>
                  <a:ext uri="{0D108BD9-81ED-4DB2-BD59-A6C34878D82A}">
                    <a16:rowId xmlns:a16="http://schemas.microsoft.com/office/drawing/2014/main" val="238309154"/>
                  </a:ext>
                </a:extLst>
              </a:tr>
              <a:tr h="244615">
                <a:tc>
                  <a:txBody>
                    <a:bodyPr/>
                    <a:lstStyle/>
                    <a:p>
                      <a:endParaRPr lang="en-US" sz="1200" b="0" dirty="0">
                        <a:latin typeface="+mj-lt"/>
                      </a:endParaRPr>
                    </a:p>
                  </a:txBody>
                  <a:tcPr/>
                </a:tc>
                <a:tc>
                  <a:txBody>
                    <a:bodyPr/>
                    <a:lstStyle/>
                    <a:p>
                      <a:r>
                        <a:rPr lang="en-US" sz="1200" b="0" dirty="0">
                          <a:latin typeface="+mj-lt"/>
                        </a:rPr>
                        <a:t>61 or older</a:t>
                      </a:r>
                    </a:p>
                  </a:txBody>
                  <a:tcPr/>
                </a:tc>
                <a:tc>
                  <a:txBody>
                    <a:bodyPr/>
                    <a:lstStyle/>
                    <a:p>
                      <a:r>
                        <a:rPr lang="en-US" sz="1200" dirty="0">
                          <a:latin typeface="+mj-lt"/>
                        </a:rPr>
                        <a:t>17%</a:t>
                      </a:r>
                    </a:p>
                  </a:txBody>
                  <a:tcPr/>
                </a:tc>
                <a:extLst>
                  <a:ext uri="{0D108BD9-81ED-4DB2-BD59-A6C34878D82A}">
                    <a16:rowId xmlns:a16="http://schemas.microsoft.com/office/drawing/2014/main" val="288798732"/>
                  </a:ext>
                </a:extLst>
              </a:tr>
              <a:tr h="244615">
                <a:tc>
                  <a:txBody>
                    <a:bodyPr/>
                    <a:lstStyle/>
                    <a:p>
                      <a:r>
                        <a:rPr lang="en-US" sz="1200" b="0" dirty="0">
                          <a:latin typeface="+mj-lt"/>
                        </a:rPr>
                        <a:t>Education</a:t>
                      </a:r>
                    </a:p>
                  </a:txBody>
                  <a:tcPr/>
                </a:tc>
                <a:tc>
                  <a:txBody>
                    <a:bodyPr/>
                    <a:lstStyle/>
                    <a:p>
                      <a:r>
                        <a:rPr lang="en-US" sz="1200" b="0" dirty="0">
                          <a:latin typeface="+mj-lt"/>
                        </a:rPr>
                        <a:t>Less than high school</a:t>
                      </a:r>
                    </a:p>
                  </a:txBody>
                  <a:tcPr/>
                </a:tc>
                <a:tc>
                  <a:txBody>
                    <a:bodyPr/>
                    <a:lstStyle/>
                    <a:p>
                      <a:r>
                        <a:rPr lang="en-US" sz="1200" dirty="0">
                          <a:latin typeface="+mj-lt"/>
                        </a:rPr>
                        <a:t>1.1%</a:t>
                      </a:r>
                    </a:p>
                  </a:txBody>
                  <a:tcPr/>
                </a:tc>
                <a:extLst>
                  <a:ext uri="{0D108BD9-81ED-4DB2-BD59-A6C34878D82A}">
                    <a16:rowId xmlns:a16="http://schemas.microsoft.com/office/drawing/2014/main" val="1996198907"/>
                  </a:ext>
                </a:extLst>
              </a:tr>
              <a:tr h="244615">
                <a:tc>
                  <a:txBody>
                    <a:bodyPr/>
                    <a:lstStyle/>
                    <a:p>
                      <a:endParaRPr lang="en-US" sz="1200" b="0" dirty="0">
                        <a:latin typeface="+mj-lt"/>
                      </a:endParaRPr>
                    </a:p>
                  </a:txBody>
                  <a:tcPr/>
                </a:tc>
                <a:tc>
                  <a:txBody>
                    <a:bodyPr/>
                    <a:lstStyle/>
                    <a:p>
                      <a:r>
                        <a:rPr lang="en-US" sz="1200" kern="1200" dirty="0">
                          <a:solidFill>
                            <a:schemeClr val="tx1"/>
                          </a:solidFill>
                          <a:effectLst/>
                          <a:latin typeface="+mj-lt"/>
                          <a:ea typeface="+mn-ea"/>
                          <a:cs typeface="+mn-cs"/>
                        </a:rPr>
                        <a:t>High school graduate (includes equivalency)</a:t>
                      </a:r>
                      <a:r>
                        <a:rPr lang="en-US" sz="1200" dirty="0">
                          <a:effectLst/>
                          <a:latin typeface="+mj-lt"/>
                        </a:rPr>
                        <a:t> </a:t>
                      </a:r>
                      <a:endParaRPr lang="en-US" sz="1200" b="0" dirty="0">
                        <a:latin typeface="+mj-lt"/>
                      </a:endParaRPr>
                    </a:p>
                  </a:txBody>
                  <a:tcPr/>
                </a:tc>
                <a:tc>
                  <a:txBody>
                    <a:bodyPr/>
                    <a:lstStyle/>
                    <a:p>
                      <a:r>
                        <a:rPr lang="en-US" sz="1200" dirty="0">
                          <a:latin typeface="+mj-lt"/>
                        </a:rPr>
                        <a:t>12%</a:t>
                      </a:r>
                    </a:p>
                  </a:txBody>
                  <a:tcPr/>
                </a:tc>
                <a:extLst>
                  <a:ext uri="{0D108BD9-81ED-4DB2-BD59-A6C34878D82A}">
                    <a16:rowId xmlns:a16="http://schemas.microsoft.com/office/drawing/2014/main" val="3996638772"/>
                  </a:ext>
                </a:extLst>
              </a:tr>
              <a:tr h="244615">
                <a:tc>
                  <a:txBody>
                    <a:bodyPr/>
                    <a:lstStyle/>
                    <a:p>
                      <a:endParaRPr lang="en-US" sz="1200" b="0" dirty="0">
                        <a:latin typeface="+mj-lt"/>
                      </a:endParaRPr>
                    </a:p>
                  </a:txBody>
                  <a:tcPr/>
                </a:tc>
                <a:tc>
                  <a:txBody>
                    <a:bodyPr/>
                    <a:lstStyle/>
                    <a:p>
                      <a:r>
                        <a:rPr lang="en-US" sz="1200" b="0" dirty="0">
                          <a:latin typeface="+mj-lt"/>
                        </a:rPr>
                        <a:t>Some college, no degree</a:t>
                      </a:r>
                    </a:p>
                  </a:txBody>
                  <a:tcPr/>
                </a:tc>
                <a:tc>
                  <a:txBody>
                    <a:bodyPr/>
                    <a:lstStyle/>
                    <a:p>
                      <a:r>
                        <a:rPr lang="en-US" sz="1200" dirty="0">
                          <a:latin typeface="+mj-lt"/>
                        </a:rPr>
                        <a:t>24%</a:t>
                      </a:r>
                    </a:p>
                  </a:txBody>
                  <a:tcPr/>
                </a:tc>
                <a:extLst>
                  <a:ext uri="{0D108BD9-81ED-4DB2-BD59-A6C34878D82A}">
                    <a16:rowId xmlns:a16="http://schemas.microsoft.com/office/drawing/2014/main" val="2633534488"/>
                  </a:ext>
                </a:extLst>
              </a:tr>
              <a:tr h="244615">
                <a:tc>
                  <a:txBody>
                    <a:bodyPr/>
                    <a:lstStyle/>
                    <a:p>
                      <a:endParaRPr lang="en-US" sz="1200" b="0" dirty="0">
                        <a:latin typeface="+mj-lt"/>
                      </a:endParaRPr>
                    </a:p>
                  </a:txBody>
                  <a:tcPr/>
                </a:tc>
                <a:tc>
                  <a:txBody>
                    <a:bodyPr/>
                    <a:lstStyle/>
                    <a:p>
                      <a:r>
                        <a:rPr lang="en-US" sz="1200" b="0" dirty="0">
                          <a:latin typeface="+mj-lt"/>
                        </a:rPr>
                        <a:t>Associate’s Degree</a:t>
                      </a:r>
                    </a:p>
                  </a:txBody>
                  <a:tcPr/>
                </a:tc>
                <a:tc>
                  <a:txBody>
                    <a:bodyPr/>
                    <a:lstStyle/>
                    <a:p>
                      <a:r>
                        <a:rPr lang="en-US" sz="1200" dirty="0">
                          <a:latin typeface="+mj-lt"/>
                        </a:rPr>
                        <a:t>11%</a:t>
                      </a:r>
                    </a:p>
                  </a:txBody>
                  <a:tcPr/>
                </a:tc>
                <a:extLst>
                  <a:ext uri="{0D108BD9-81ED-4DB2-BD59-A6C34878D82A}">
                    <a16:rowId xmlns:a16="http://schemas.microsoft.com/office/drawing/2014/main" val="519248476"/>
                  </a:ext>
                </a:extLst>
              </a:tr>
              <a:tr h="244615">
                <a:tc>
                  <a:txBody>
                    <a:bodyPr/>
                    <a:lstStyle/>
                    <a:p>
                      <a:endParaRPr lang="en-US" sz="1200" b="0" dirty="0">
                        <a:latin typeface="+mj-lt"/>
                      </a:endParaRPr>
                    </a:p>
                  </a:txBody>
                  <a:tcPr/>
                </a:tc>
                <a:tc>
                  <a:txBody>
                    <a:bodyPr/>
                    <a:lstStyle/>
                    <a:p>
                      <a:r>
                        <a:rPr lang="en-US" sz="1200" b="0" dirty="0">
                          <a:latin typeface="+mj-lt"/>
                        </a:rPr>
                        <a:t>Bachelor’s Degree</a:t>
                      </a:r>
                    </a:p>
                  </a:txBody>
                  <a:tcPr/>
                </a:tc>
                <a:tc>
                  <a:txBody>
                    <a:bodyPr/>
                    <a:lstStyle/>
                    <a:p>
                      <a:r>
                        <a:rPr lang="en-US" sz="1200" dirty="0">
                          <a:latin typeface="+mj-lt"/>
                        </a:rPr>
                        <a:t>27%</a:t>
                      </a:r>
                    </a:p>
                  </a:txBody>
                  <a:tcPr/>
                </a:tc>
                <a:extLst>
                  <a:ext uri="{0D108BD9-81ED-4DB2-BD59-A6C34878D82A}">
                    <a16:rowId xmlns:a16="http://schemas.microsoft.com/office/drawing/2014/main" val="4213585576"/>
                  </a:ext>
                </a:extLst>
              </a:tr>
              <a:tr h="244615">
                <a:tc>
                  <a:txBody>
                    <a:bodyPr/>
                    <a:lstStyle/>
                    <a:p>
                      <a:endParaRPr lang="en-US" sz="1200" b="0" dirty="0">
                        <a:latin typeface="+mj-lt"/>
                      </a:endParaRPr>
                    </a:p>
                  </a:txBody>
                  <a:tcPr/>
                </a:tc>
                <a:tc>
                  <a:txBody>
                    <a:bodyPr/>
                    <a:lstStyle/>
                    <a:p>
                      <a:r>
                        <a:rPr lang="en-US" sz="1200" b="0" dirty="0">
                          <a:latin typeface="+mj-lt"/>
                        </a:rPr>
                        <a:t>Graduate of professional degree</a:t>
                      </a:r>
                    </a:p>
                  </a:txBody>
                  <a:tcPr/>
                </a:tc>
                <a:tc>
                  <a:txBody>
                    <a:bodyPr/>
                    <a:lstStyle/>
                    <a:p>
                      <a:r>
                        <a:rPr lang="en-US" sz="1200" dirty="0">
                          <a:latin typeface="+mj-lt"/>
                        </a:rPr>
                        <a:t>25%</a:t>
                      </a:r>
                    </a:p>
                  </a:txBody>
                  <a:tcPr/>
                </a:tc>
                <a:extLst>
                  <a:ext uri="{0D108BD9-81ED-4DB2-BD59-A6C34878D82A}">
                    <a16:rowId xmlns:a16="http://schemas.microsoft.com/office/drawing/2014/main" val="3626155170"/>
                  </a:ext>
                </a:extLst>
              </a:tr>
            </a:tbl>
          </a:graphicData>
        </a:graphic>
      </p:graphicFrame>
      <p:sp>
        <p:nvSpPr>
          <p:cNvPr id="29" name="TextBox 28">
            <a:extLst>
              <a:ext uri="{FF2B5EF4-FFF2-40B4-BE49-F238E27FC236}">
                <a16:creationId xmlns:a16="http://schemas.microsoft.com/office/drawing/2014/main" id="{B98DCEFA-E859-834F-84AC-E71893E7E0F9}"/>
              </a:ext>
            </a:extLst>
          </p:cNvPr>
          <p:cNvSpPr txBox="1"/>
          <p:nvPr/>
        </p:nvSpPr>
        <p:spPr>
          <a:xfrm>
            <a:off x="856566" y="843884"/>
            <a:ext cx="1972143" cy="461665"/>
          </a:xfrm>
          <a:prstGeom prst="rect">
            <a:avLst/>
          </a:prstGeom>
          <a:noFill/>
        </p:spPr>
        <p:txBody>
          <a:bodyPr wrap="none" rtlCol="0">
            <a:spAutoFit/>
          </a:bodyPr>
          <a:lstStyle/>
          <a:p>
            <a:r>
              <a:rPr lang="en-US" sz="2400" dirty="0"/>
              <a:t>Demographics</a:t>
            </a:r>
          </a:p>
        </p:txBody>
      </p:sp>
      <p:sp>
        <p:nvSpPr>
          <p:cNvPr id="30" name="TextBox 29">
            <a:extLst>
              <a:ext uri="{FF2B5EF4-FFF2-40B4-BE49-F238E27FC236}">
                <a16:creationId xmlns:a16="http://schemas.microsoft.com/office/drawing/2014/main" id="{1E6C3E3A-7FA3-8641-B2F6-4AF523647E5A}"/>
              </a:ext>
            </a:extLst>
          </p:cNvPr>
          <p:cNvSpPr txBox="1"/>
          <p:nvPr/>
        </p:nvSpPr>
        <p:spPr>
          <a:xfrm>
            <a:off x="1028700" y="396897"/>
            <a:ext cx="442750" cy="261610"/>
          </a:xfrm>
          <a:prstGeom prst="rect">
            <a:avLst/>
          </a:prstGeom>
          <a:solidFill>
            <a:schemeClr val="accent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Info</a:t>
            </a:r>
          </a:p>
        </p:txBody>
      </p:sp>
    </p:spTree>
    <p:extLst>
      <p:ext uri="{BB962C8B-B14F-4D97-AF65-F5344CB8AC3E}">
        <p14:creationId xmlns:p14="http://schemas.microsoft.com/office/powerpoint/2010/main" val="1349549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6930" y="1094309"/>
            <a:ext cx="7000571" cy="830997"/>
          </a:xfrm>
          <a:prstGeom prst="rect">
            <a:avLst/>
          </a:prstGeom>
          <a:noFill/>
        </p:spPr>
        <p:txBody>
          <a:bodyPr wrap="none" rtlCol="0">
            <a:spAutoFit/>
          </a:bodyPr>
          <a:lstStyle/>
          <a:p>
            <a:r>
              <a:rPr lang="en-US" sz="2400" b="1" dirty="0">
                <a:solidFill>
                  <a:schemeClr val="accent6">
                    <a:lumMod val="50000"/>
                  </a:schemeClr>
                </a:solidFill>
              </a:rPr>
              <a:t>COVID-19 </a:t>
            </a:r>
            <a:r>
              <a:rPr lang="en-US" sz="2400" b="1" dirty="0"/>
              <a:t>Pandemic Impact on Patients, Families and </a:t>
            </a:r>
          </a:p>
          <a:p>
            <a:r>
              <a:rPr lang="en-US" sz="2400" b="1" dirty="0"/>
              <a:t>Individuals in Recovery from Substance Us</a:t>
            </a:r>
            <a:r>
              <a:rPr lang="en-US" sz="2400" b="1" dirty="0">
                <a:solidFill>
                  <a:schemeClr val="accent6">
                    <a:lumMod val="50000"/>
                  </a:schemeClr>
                </a:solidFill>
              </a:rPr>
              <a:t>e</a:t>
            </a:r>
            <a:endParaRPr lang="en-US" sz="2400" b="1" dirty="0">
              <a:solidFill>
                <a:schemeClr val="accent6">
                  <a:lumMod val="50000"/>
                </a:schemeClr>
              </a:solidFill>
              <a:ea typeface="Roboto" panose="02000000000000000000" pitchFamily="2" charset="0"/>
            </a:endParaRPr>
          </a:p>
        </p:txBody>
      </p:sp>
      <p:sp>
        <p:nvSpPr>
          <p:cNvPr id="12" name="Slide Number Placeholder 11"/>
          <p:cNvSpPr>
            <a:spLocks noGrp="1"/>
          </p:cNvSpPr>
          <p:nvPr>
            <p:ph type="sldNum" sz="quarter" idx="12"/>
          </p:nvPr>
        </p:nvSpPr>
        <p:spPr>
          <a:xfrm>
            <a:off x="8420100" y="6226581"/>
            <a:ext cx="2743200" cy="365125"/>
          </a:xfrm>
        </p:spPr>
        <p:txBody>
          <a:bodyPr/>
          <a:lstStyle/>
          <a:p>
            <a:fld id="{A2912448-FEEC-49E8-9588-2DF1F90D57C2}" type="slidenum">
              <a:rPr lang="en-US" smtClean="0"/>
              <a:t>2</a:t>
            </a:fld>
            <a:endParaRPr lang="en-US"/>
          </a:p>
        </p:txBody>
      </p:sp>
      <p:sp>
        <p:nvSpPr>
          <p:cNvPr id="19" name="Rectangle 18"/>
          <p:cNvSpPr/>
          <p:nvPr/>
        </p:nvSpPr>
        <p:spPr>
          <a:xfrm>
            <a:off x="956930" y="2115396"/>
            <a:ext cx="5007935" cy="1032014"/>
          </a:xfrm>
          <a:prstGeom prst="rect">
            <a:avLst/>
          </a:prstGeom>
        </p:spPr>
        <p:txBody>
          <a:bodyPr wrap="square">
            <a:spAutoFit/>
          </a:bodyPr>
          <a:lstStyle/>
          <a:p>
            <a:pPr>
              <a:lnSpc>
                <a:spcPct val="130000"/>
              </a:lnSpc>
            </a:pPr>
            <a:r>
              <a:rPr lang="en-US" sz="1200" dirty="0"/>
              <a:t>To better understand the impact of COVID-19 on individuals with substance use disorders (SUDs), the Addiction Policy Forum with funding support from NIDA administered a survey to our network of patients, families and survivors between April 27 and May 8, 2020. </a:t>
            </a:r>
            <a:endParaRPr lang="en-US" sz="1200" dirty="0">
              <a:solidFill>
                <a:schemeClr val="accent6">
                  <a:lumMod val="50000"/>
                </a:schemeClr>
              </a:solidFill>
              <a:latin typeface="Roboto Condensed Light" panose="02000000000000000000" pitchFamily="2" charset="0"/>
              <a:ea typeface="Roboto Condensed Light" panose="02000000000000000000" pitchFamily="2" charset="0"/>
            </a:endParaRPr>
          </a:p>
        </p:txBody>
      </p:sp>
      <p:sp>
        <p:nvSpPr>
          <p:cNvPr id="21" name="TextBox 20"/>
          <p:cNvSpPr txBox="1"/>
          <p:nvPr/>
        </p:nvSpPr>
        <p:spPr>
          <a:xfrm>
            <a:off x="956930" y="3509154"/>
            <a:ext cx="1747594" cy="584775"/>
          </a:xfrm>
          <a:prstGeom prst="rect">
            <a:avLst/>
          </a:prstGeom>
          <a:noFill/>
        </p:spPr>
        <p:txBody>
          <a:bodyPr wrap="none" rtlCol="0">
            <a:spAutoFit/>
          </a:bodyPr>
          <a:lstStyle/>
          <a:p>
            <a:r>
              <a:rPr lang="en-US" b="1" dirty="0">
                <a:solidFill>
                  <a:schemeClr val="accent6">
                    <a:lumMod val="50000"/>
                  </a:schemeClr>
                </a:solidFill>
                <a:latin typeface="Roboto Condensed Light" panose="02000000000000000000" pitchFamily="2" charset="0"/>
                <a:ea typeface="Roboto Condensed Light" panose="02000000000000000000" pitchFamily="2" charset="0"/>
              </a:rPr>
              <a:t>1,079</a:t>
            </a:r>
          </a:p>
          <a:p>
            <a:r>
              <a:rPr lang="en-US" sz="1400" b="1" dirty="0">
                <a:solidFill>
                  <a:schemeClr val="accent6">
                    <a:lumMod val="50000"/>
                  </a:schemeClr>
                </a:solidFill>
                <a:latin typeface="Roboto Condensed Light" panose="02000000000000000000" pitchFamily="2" charset="0"/>
                <a:ea typeface="Roboto Condensed Light" panose="02000000000000000000" pitchFamily="2" charset="0"/>
              </a:rPr>
              <a:t>Complete Surveys</a:t>
            </a:r>
          </a:p>
        </p:txBody>
      </p:sp>
      <p:cxnSp>
        <p:nvCxnSpPr>
          <p:cNvPr id="22" name="Straight Connector 21"/>
          <p:cNvCxnSpPr/>
          <p:nvPr/>
        </p:nvCxnSpPr>
        <p:spPr>
          <a:xfrm>
            <a:off x="2690395" y="3618215"/>
            <a:ext cx="0" cy="274320"/>
          </a:xfrm>
          <a:prstGeom prst="line">
            <a:avLst/>
          </a:prstGeom>
          <a:ln w="9525" cap="rnd">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74759" y="3509154"/>
            <a:ext cx="1875835" cy="584775"/>
          </a:xfrm>
          <a:prstGeom prst="rect">
            <a:avLst/>
          </a:prstGeom>
          <a:noFill/>
        </p:spPr>
        <p:txBody>
          <a:bodyPr wrap="none" rtlCol="0">
            <a:spAutoFit/>
          </a:bodyPr>
          <a:lstStyle/>
          <a:p>
            <a:r>
              <a:rPr lang="en-US" b="1" dirty="0">
                <a:solidFill>
                  <a:schemeClr val="accent6">
                    <a:lumMod val="50000"/>
                  </a:schemeClr>
                </a:solidFill>
                <a:latin typeface="Roboto Condensed Light" panose="02000000000000000000" pitchFamily="2" charset="0"/>
                <a:ea typeface="Roboto Condensed Light" panose="02000000000000000000" pitchFamily="2" charset="0"/>
              </a:rPr>
              <a:t>533</a:t>
            </a:r>
          </a:p>
          <a:p>
            <a:r>
              <a:rPr lang="en-US" sz="1400" b="1" dirty="0">
                <a:solidFill>
                  <a:schemeClr val="accent6">
                    <a:lumMod val="50000"/>
                  </a:schemeClr>
                </a:solidFill>
                <a:latin typeface="Roboto Condensed Light" panose="02000000000000000000" pitchFamily="2" charset="0"/>
                <a:ea typeface="Roboto Condensed Light" panose="02000000000000000000" pitchFamily="2" charset="0"/>
              </a:rPr>
              <a:t>Incomplete Surveys</a:t>
            </a:r>
          </a:p>
        </p:txBody>
      </p:sp>
      <p:cxnSp>
        <p:nvCxnSpPr>
          <p:cNvPr id="24" name="Straight Connector 23"/>
          <p:cNvCxnSpPr/>
          <p:nvPr/>
        </p:nvCxnSpPr>
        <p:spPr>
          <a:xfrm>
            <a:off x="4717230" y="3618215"/>
            <a:ext cx="0" cy="274320"/>
          </a:xfrm>
          <a:prstGeom prst="line">
            <a:avLst/>
          </a:prstGeom>
          <a:ln w="9525" cap="rnd">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01592" y="3509154"/>
            <a:ext cx="761747" cy="584775"/>
          </a:xfrm>
          <a:prstGeom prst="rect">
            <a:avLst/>
          </a:prstGeom>
          <a:noFill/>
        </p:spPr>
        <p:txBody>
          <a:bodyPr wrap="none" rtlCol="0">
            <a:spAutoFit/>
          </a:bodyPr>
          <a:lstStyle/>
          <a:p>
            <a:r>
              <a:rPr lang="en-US" b="1" dirty="0">
                <a:solidFill>
                  <a:schemeClr val="accent6">
                    <a:lumMod val="50000"/>
                  </a:schemeClr>
                </a:solidFill>
                <a:latin typeface="Roboto Condensed Light" panose="02000000000000000000" pitchFamily="2" charset="0"/>
                <a:ea typeface="Roboto Condensed Light" panose="02000000000000000000" pitchFamily="2" charset="0"/>
              </a:rPr>
              <a:t>46/50</a:t>
            </a:r>
          </a:p>
          <a:p>
            <a:r>
              <a:rPr lang="en-US" sz="1400" b="1" dirty="0">
                <a:solidFill>
                  <a:schemeClr val="accent6">
                    <a:lumMod val="50000"/>
                  </a:schemeClr>
                </a:solidFill>
                <a:latin typeface="Roboto Condensed Light" panose="02000000000000000000" pitchFamily="2" charset="0"/>
                <a:ea typeface="Roboto Condensed Light" panose="02000000000000000000" pitchFamily="2" charset="0"/>
              </a:rPr>
              <a:t>States</a:t>
            </a:r>
          </a:p>
        </p:txBody>
      </p:sp>
      <p:sp>
        <p:nvSpPr>
          <p:cNvPr id="26" name="Freeform 18"/>
          <p:cNvSpPr>
            <a:spLocks noEditPoints="1"/>
          </p:cNvSpPr>
          <p:nvPr/>
        </p:nvSpPr>
        <p:spPr bwMode="auto">
          <a:xfrm>
            <a:off x="1234122" y="5113780"/>
            <a:ext cx="245104" cy="221862"/>
          </a:xfrm>
          <a:custGeom>
            <a:avLst/>
            <a:gdLst>
              <a:gd name="T0" fmla="*/ 247 w 400"/>
              <a:gd name="T1" fmla="*/ 269 h 360"/>
              <a:gd name="T2" fmla="*/ 182 w 400"/>
              <a:gd name="T3" fmla="*/ 203 h 360"/>
              <a:gd name="T4" fmla="*/ 203 w 400"/>
              <a:gd name="T5" fmla="*/ 154 h 360"/>
              <a:gd name="T6" fmla="*/ 222 w 400"/>
              <a:gd name="T7" fmla="*/ 120 h 360"/>
              <a:gd name="T8" fmla="*/ 215 w 400"/>
              <a:gd name="T9" fmla="*/ 104 h 360"/>
              <a:gd name="T10" fmla="*/ 220 w 400"/>
              <a:gd name="T11" fmla="*/ 68 h 360"/>
              <a:gd name="T12" fmla="*/ 140 w 400"/>
              <a:gd name="T13" fmla="*/ 0 h 360"/>
              <a:gd name="T14" fmla="*/ 59 w 400"/>
              <a:gd name="T15" fmla="*/ 68 h 360"/>
              <a:gd name="T16" fmla="*/ 65 w 400"/>
              <a:gd name="T17" fmla="*/ 104 h 360"/>
              <a:gd name="T18" fmla="*/ 57 w 400"/>
              <a:gd name="T19" fmla="*/ 120 h 360"/>
              <a:gd name="T20" fmla="*/ 76 w 400"/>
              <a:gd name="T21" fmla="*/ 154 h 360"/>
              <a:gd name="T22" fmla="*/ 98 w 400"/>
              <a:gd name="T23" fmla="*/ 203 h 360"/>
              <a:gd name="T24" fmla="*/ 32 w 400"/>
              <a:gd name="T25" fmla="*/ 269 h 360"/>
              <a:gd name="T26" fmla="*/ 0 w 400"/>
              <a:gd name="T27" fmla="*/ 280 h 360"/>
              <a:gd name="T28" fmla="*/ 0 w 400"/>
              <a:gd name="T29" fmla="*/ 360 h 360"/>
              <a:gd name="T30" fmla="*/ 320 w 400"/>
              <a:gd name="T31" fmla="*/ 360 h 360"/>
              <a:gd name="T32" fmla="*/ 320 w 400"/>
              <a:gd name="T33" fmla="*/ 318 h 360"/>
              <a:gd name="T34" fmla="*/ 247 w 400"/>
              <a:gd name="T35" fmla="*/ 269 h 360"/>
              <a:gd name="T36" fmla="*/ 340 w 400"/>
              <a:gd name="T37" fmla="*/ 160 h 360"/>
              <a:gd name="T38" fmla="*/ 340 w 400"/>
              <a:gd name="T39" fmla="*/ 100 h 360"/>
              <a:gd name="T40" fmla="*/ 300 w 400"/>
              <a:gd name="T41" fmla="*/ 100 h 360"/>
              <a:gd name="T42" fmla="*/ 300 w 400"/>
              <a:gd name="T43" fmla="*/ 160 h 360"/>
              <a:gd name="T44" fmla="*/ 240 w 400"/>
              <a:gd name="T45" fmla="*/ 160 h 360"/>
              <a:gd name="T46" fmla="*/ 240 w 400"/>
              <a:gd name="T47" fmla="*/ 200 h 360"/>
              <a:gd name="T48" fmla="*/ 300 w 400"/>
              <a:gd name="T49" fmla="*/ 200 h 360"/>
              <a:gd name="T50" fmla="*/ 300 w 400"/>
              <a:gd name="T51" fmla="*/ 260 h 360"/>
              <a:gd name="T52" fmla="*/ 340 w 400"/>
              <a:gd name="T53" fmla="*/ 260 h 360"/>
              <a:gd name="T54" fmla="*/ 340 w 400"/>
              <a:gd name="T55" fmla="*/ 200 h 360"/>
              <a:gd name="T56" fmla="*/ 400 w 400"/>
              <a:gd name="T57" fmla="*/ 200 h 360"/>
              <a:gd name="T58" fmla="*/ 400 w 400"/>
              <a:gd name="T59" fmla="*/ 160 h 360"/>
              <a:gd name="T60" fmla="*/ 340 w 400"/>
              <a:gd name="T61" fmla="*/ 1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360">
                <a:moveTo>
                  <a:pt x="247" y="269"/>
                </a:moveTo>
                <a:cubicBezTo>
                  <a:pt x="197" y="251"/>
                  <a:pt x="182" y="236"/>
                  <a:pt x="182" y="203"/>
                </a:cubicBezTo>
                <a:cubicBezTo>
                  <a:pt x="182" y="184"/>
                  <a:pt x="197" y="190"/>
                  <a:pt x="203" y="154"/>
                </a:cubicBezTo>
                <a:cubicBezTo>
                  <a:pt x="206" y="140"/>
                  <a:pt x="220" y="154"/>
                  <a:pt x="222" y="120"/>
                </a:cubicBezTo>
                <a:cubicBezTo>
                  <a:pt x="222" y="107"/>
                  <a:pt x="215" y="104"/>
                  <a:pt x="215" y="104"/>
                </a:cubicBezTo>
                <a:cubicBezTo>
                  <a:pt x="215" y="104"/>
                  <a:pt x="219" y="84"/>
                  <a:pt x="220" y="68"/>
                </a:cubicBezTo>
                <a:cubicBezTo>
                  <a:pt x="222" y="49"/>
                  <a:pt x="209" y="0"/>
                  <a:pt x="140" y="0"/>
                </a:cubicBezTo>
                <a:cubicBezTo>
                  <a:pt x="71" y="0"/>
                  <a:pt x="58" y="49"/>
                  <a:pt x="59" y="68"/>
                </a:cubicBezTo>
                <a:cubicBezTo>
                  <a:pt x="61" y="84"/>
                  <a:pt x="65" y="104"/>
                  <a:pt x="65" y="104"/>
                </a:cubicBezTo>
                <a:cubicBezTo>
                  <a:pt x="65" y="104"/>
                  <a:pt x="57" y="107"/>
                  <a:pt x="57" y="120"/>
                </a:cubicBezTo>
                <a:cubicBezTo>
                  <a:pt x="60" y="154"/>
                  <a:pt x="73" y="140"/>
                  <a:pt x="76" y="154"/>
                </a:cubicBezTo>
                <a:cubicBezTo>
                  <a:pt x="83" y="190"/>
                  <a:pt x="98" y="184"/>
                  <a:pt x="98" y="203"/>
                </a:cubicBezTo>
                <a:cubicBezTo>
                  <a:pt x="98" y="236"/>
                  <a:pt x="82" y="251"/>
                  <a:pt x="32" y="269"/>
                </a:cubicBezTo>
                <a:cubicBezTo>
                  <a:pt x="26" y="271"/>
                  <a:pt x="12" y="274"/>
                  <a:pt x="0" y="280"/>
                </a:cubicBezTo>
                <a:cubicBezTo>
                  <a:pt x="0" y="360"/>
                  <a:pt x="0" y="360"/>
                  <a:pt x="0" y="360"/>
                </a:cubicBezTo>
                <a:cubicBezTo>
                  <a:pt x="320" y="360"/>
                  <a:pt x="320" y="360"/>
                  <a:pt x="320" y="360"/>
                </a:cubicBezTo>
                <a:cubicBezTo>
                  <a:pt x="320" y="360"/>
                  <a:pt x="320" y="330"/>
                  <a:pt x="320" y="318"/>
                </a:cubicBezTo>
                <a:cubicBezTo>
                  <a:pt x="320" y="305"/>
                  <a:pt x="297" y="287"/>
                  <a:pt x="247" y="269"/>
                </a:cubicBezTo>
                <a:close/>
                <a:moveTo>
                  <a:pt x="340" y="160"/>
                </a:moveTo>
                <a:cubicBezTo>
                  <a:pt x="340" y="100"/>
                  <a:pt x="340" y="100"/>
                  <a:pt x="340" y="100"/>
                </a:cubicBezTo>
                <a:cubicBezTo>
                  <a:pt x="300" y="100"/>
                  <a:pt x="300" y="100"/>
                  <a:pt x="300" y="100"/>
                </a:cubicBezTo>
                <a:cubicBezTo>
                  <a:pt x="300" y="160"/>
                  <a:pt x="300" y="160"/>
                  <a:pt x="300" y="160"/>
                </a:cubicBezTo>
                <a:cubicBezTo>
                  <a:pt x="240" y="160"/>
                  <a:pt x="240" y="160"/>
                  <a:pt x="240" y="160"/>
                </a:cubicBezTo>
                <a:cubicBezTo>
                  <a:pt x="240" y="200"/>
                  <a:pt x="240" y="200"/>
                  <a:pt x="240" y="200"/>
                </a:cubicBezTo>
                <a:cubicBezTo>
                  <a:pt x="300" y="200"/>
                  <a:pt x="300" y="200"/>
                  <a:pt x="300" y="200"/>
                </a:cubicBezTo>
                <a:cubicBezTo>
                  <a:pt x="300" y="260"/>
                  <a:pt x="300" y="260"/>
                  <a:pt x="300" y="260"/>
                </a:cubicBezTo>
                <a:cubicBezTo>
                  <a:pt x="340" y="260"/>
                  <a:pt x="340" y="260"/>
                  <a:pt x="340" y="260"/>
                </a:cubicBezTo>
                <a:cubicBezTo>
                  <a:pt x="340" y="200"/>
                  <a:pt x="340" y="200"/>
                  <a:pt x="340" y="200"/>
                </a:cubicBezTo>
                <a:cubicBezTo>
                  <a:pt x="400" y="200"/>
                  <a:pt x="400" y="200"/>
                  <a:pt x="400" y="200"/>
                </a:cubicBezTo>
                <a:cubicBezTo>
                  <a:pt x="400" y="160"/>
                  <a:pt x="400" y="160"/>
                  <a:pt x="400" y="160"/>
                </a:cubicBezTo>
                <a:lnTo>
                  <a:pt x="340" y="16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Rectangle 26"/>
          <p:cNvSpPr/>
          <p:nvPr/>
        </p:nvSpPr>
        <p:spPr>
          <a:xfrm>
            <a:off x="1684649" y="4501436"/>
            <a:ext cx="4280215" cy="1723549"/>
          </a:xfrm>
          <a:prstGeom prst="rect">
            <a:avLst/>
          </a:prstGeom>
        </p:spPr>
        <p:txBody>
          <a:bodyPr wrap="square">
            <a:spAutoFit/>
          </a:bodyPr>
          <a:lstStyle/>
          <a:p>
            <a:r>
              <a:rPr lang="en-US" dirty="0"/>
              <a:t>COVID-19-related treatment service disruptions among people with single- and polysubstance use concerns, </a:t>
            </a:r>
            <a:r>
              <a:rPr lang="en-US" i="1" dirty="0" err="1"/>
              <a:t>Mellis</a:t>
            </a:r>
            <a:r>
              <a:rPr lang="en-US" i="1" dirty="0"/>
              <a:t>, Potenza, Hulsey – October 2020</a:t>
            </a:r>
          </a:p>
          <a:p>
            <a:endParaRPr lang="en-US" dirty="0"/>
          </a:p>
          <a:p>
            <a:r>
              <a:rPr lang="en-US" sz="1600" i="1" dirty="0"/>
              <a:t>Journal of Substance Abuse Treatment</a:t>
            </a:r>
          </a:p>
        </p:txBody>
      </p:sp>
      <p:sp>
        <p:nvSpPr>
          <p:cNvPr id="3" name="Rounded Rectangle 2"/>
          <p:cNvSpPr/>
          <p:nvPr/>
        </p:nvSpPr>
        <p:spPr>
          <a:xfrm>
            <a:off x="1028699" y="4461446"/>
            <a:ext cx="4936165" cy="1713894"/>
          </a:xfrm>
          <a:prstGeom prst="roundRect">
            <a:avLst>
              <a:gd name="adj" fmla="val 9691"/>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733EDF-E1AE-5746-8D2B-8A9998139C26}"/>
              </a:ext>
            </a:extLst>
          </p:cNvPr>
          <p:cNvSpPr/>
          <p:nvPr/>
        </p:nvSpPr>
        <p:spPr>
          <a:xfrm>
            <a:off x="6725861" y="2186771"/>
            <a:ext cx="4220723" cy="461665"/>
          </a:xfrm>
          <a:prstGeom prst="rect">
            <a:avLst/>
          </a:prstGeom>
        </p:spPr>
        <p:txBody>
          <a:bodyPr wrap="square">
            <a:spAutoFit/>
          </a:bodyPr>
          <a:lstStyle/>
          <a:p>
            <a:r>
              <a:rPr lang="en-US" sz="1200" dirty="0"/>
              <a:t>The survey population comprises individuals who meet the following criteria: </a:t>
            </a:r>
          </a:p>
        </p:txBody>
      </p:sp>
      <p:sp>
        <p:nvSpPr>
          <p:cNvPr id="28" name="Freeform 88">
            <a:extLst>
              <a:ext uri="{FF2B5EF4-FFF2-40B4-BE49-F238E27FC236}">
                <a16:creationId xmlns:a16="http://schemas.microsoft.com/office/drawing/2014/main" id="{AD1052C4-8030-364F-B92A-86B022FCAC91}"/>
              </a:ext>
            </a:extLst>
          </p:cNvPr>
          <p:cNvSpPr>
            <a:spLocks noEditPoints="1"/>
          </p:cNvSpPr>
          <p:nvPr/>
        </p:nvSpPr>
        <p:spPr bwMode="auto">
          <a:xfrm>
            <a:off x="7293780" y="4058087"/>
            <a:ext cx="224158"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2000"/>
          </a:p>
        </p:txBody>
      </p:sp>
      <p:sp>
        <p:nvSpPr>
          <p:cNvPr id="29" name="Rectangle 28">
            <a:extLst>
              <a:ext uri="{FF2B5EF4-FFF2-40B4-BE49-F238E27FC236}">
                <a16:creationId xmlns:a16="http://schemas.microsoft.com/office/drawing/2014/main" id="{BCF0DA78-D94E-B54F-A92A-F406CA7A0F79}"/>
              </a:ext>
            </a:extLst>
          </p:cNvPr>
          <p:cNvSpPr/>
          <p:nvPr/>
        </p:nvSpPr>
        <p:spPr>
          <a:xfrm>
            <a:off x="7659539" y="3997940"/>
            <a:ext cx="2241474" cy="276999"/>
          </a:xfrm>
          <a:prstGeom prst="rect">
            <a:avLst/>
          </a:prstGeom>
        </p:spPr>
        <p:txBody>
          <a:bodyPr wrap="square">
            <a:spAutoFit/>
          </a:bodyPr>
          <a:lstStyle/>
          <a:p>
            <a:pPr lvl="0"/>
            <a:r>
              <a:rPr lang="en-US" sz="1200" dirty="0"/>
              <a:t>Over the age of 18 </a:t>
            </a:r>
          </a:p>
        </p:txBody>
      </p:sp>
      <p:sp>
        <p:nvSpPr>
          <p:cNvPr id="30" name="Freeform 88">
            <a:extLst>
              <a:ext uri="{FF2B5EF4-FFF2-40B4-BE49-F238E27FC236}">
                <a16:creationId xmlns:a16="http://schemas.microsoft.com/office/drawing/2014/main" id="{BB19BD27-CA9C-D64B-B03E-9874255BFEB7}"/>
              </a:ext>
            </a:extLst>
          </p:cNvPr>
          <p:cNvSpPr>
            <a:spLocks noEditPoints="1"/>
          </p:cNvSpPr>
          <p:nvPr/>
        </p:nvSpPr>
        <p:spPr bwMode="auto">
          <a:xfrm>
            <a:off x="7293780" y="2920741"/>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2000"/>
          </a:p>
        </p:txBody>
      </p:sp>
      <p:sp>
        <p:nvSpPr>
          <p:cNvPr id="31" name="Rectangle 30">
            <a:extLst>
              <a:ext uri="{FF2B5EF4-FFF2-40B4-BE49-F238E27FC236}">
                <a16:creationId xmlns:a16="http://schemas.microsoft.com/office/drawing/2014/main" id="{EFFA8853-C923-D24F-B0C4-AB623CEA353F}"/>
              </a:ext>
            </a:extLst>
          </p:cNvPr>
          <p:cNvSpPr/>
          <p:nvPr/>
        </p:nvSpPr>
        <p:spPr>
          <a:xfrm>
            <a:off x="7659539" y="2772961"/>
            <a:ext cx="3054844" cy="830997"/>
          </a:xfrm>
          <a:prstGeom prst="rect">
            <a:avLst/>
          </a:prstGeom>
        </p:spPr>
        <p:txBody>
          <a:bodyPr wrap="square">
            <a:spAutoFit/>
          </a:bodyPr>
          <a:lstStyle/>
          <a:p>
            <a:pPr lvl="0"/>
            <a:r>
              <a:rPr lang="en-US" sz="1200" dirty="0"/>
              <a:t>Individuals with an active substance use disorder (SUD), in recovery from a SUD, receiving treatment for a SUD or a family member impacted by addiction.</a:t>
            </a:r>
          </a:p>
        </p:txBody>
      </p:sp>
      <p:pic>
        <p:nvPicPr>
          <p:cNvPr id="32" name="Picture 31" descr="A close up of a logo&#10;&#10;Description automatically generated">
            <a:extLst>
              <a:ext uri="{FF2B5EF4-FFF2-40B4-BE49-F238E27FC236}">
                <a16:creationId xmlns:a16="http://schemas.microsoft.com/office/drawing/2014/main" id="{721061B9-E9BC-9C4F-BC50-E1A2BFBC39F6}"/>
              </a:ext>
            </a:extLst>
          </p:cNvPr>
          <p:cNvPicPr>
            <a:picLocks noChangeAspect="1"/>
          </p:cNvPicPr>
          <p:nvPr/>
        </p:nvPicPr>
        <p:blipFill>
          <a:blip r:embed="rId3"/>
          <a:stretch>
            <a:fillRect/>
          </a:stretch>
        </p:blipFill>
        <p:spPr>
          <a:xfrm>
            <a:off x="8558340" y="5224711"/>
            <a:ext cx="2685345" cy="752515"/>
          </a:xfrm>
          <a:prstGeom prst="rect">
            <a:avLst/>
          </a:prstGeom>
        </p:spPr>
      </p:pic>
      <p:sp>
        <p:nvSpPr>
          <p:cNvPr id="33" name="TextBox 32">
            <a:extLst>
              <a:ext uri="{FF2B5EF4-FFF2-40B4-BE49-F238E27FC236}">
                <a16:creationId xmlns:a16="http://schemas.microsoft.com/office/drawing/2014/main" id="{32B68EDB-7D0E-9F48-B6C7-A481B0794BD4}"/>
              </a:ext>
            </a:extLst>
          </p:cNvPr>
          <p:cNvSpPr txBox="1"/>
          <p:nvPr/>
        </p:nvSpPr>
        <p:spPr>
          <a:xfrm>
            <a:off x="1028700" y="701748"/>
            <a:ext cx="655949" cy="261610"/>
          </a:xfrm>
          <a:prstGeom prst="rect">
            <a:avLst/>
          </a:prstGeom>
          <a:solidFill>
            <a:schemeClr val="accent1"/>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Survey</a:t>
            </a:r>
          </a:p>
        </p:txBody>
      </p:sp>
    </p:spTree>
    <p:extLst>
      <p:ext uri="{BB962C8B-B14F-4D97-AF65-F5344CB8AC3E}">
        <p14:creationId xmlns:p14="http://schemas.microsoft.com/office/powerpoint/2010/main" val="121595485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A36EBCF-C5E3-6E4D-8DB2-5E97EFFD8A18}"/>
              </a:ext>
            </a:extLst>
          </p:cNvPr>
          <p:cNvPicPr>
            <a:picLocks noChangeAspect="1"/>
          </p:cNvPicPr>
          <p:nvPr/>
        </p:nvPicPr>
        <p:blipFill>
          <a:blip r:embed="rId2"/>
          <a:stretch>
            <a:fillRect/>
          </a:stretch>
        </p:blipFill>
        <p:spPr>
          <a:xfrm>
            <a:off x="3484887" y="2146852"/>
            <a:ext cx="5957321" cy="3670300"/>
          </a:xfrm>
          <a:prstGeom prst="rect">
            <a:avLst/>
          </a:prstGeom>
        </p:spPr>
      </p:pic>
      <p:sp>
        <p:nvSpPr>
          <p:cNvPr id="4" name="TextBox 3">
            <a:extLst>
              <a:ext uri="{FF2B5EF4-FFF2-40B4-BE49-F238E27FC236}">
                <a16:creationId xmlns:a16="http://schemas.microsoft.com/office/drawing/2014/main" id="{02F1DB3B-AD94-1144-89E3-BC2FECCFCC37}"/>
              </a:ext>
            </a:extLst>
          </p:cNvPr>
          <p:cNvSpPr txBox="1"/>
          <p:nvPr/>
        </p:nvSpPr>
        <p:spPr>
          <a:xfrm>
            <a:off x="856566" y="1148735"/>
            <a:ext cx="7260834" cy="461665"/>
          </a:xfrm>
          <a:prstGeom prst="rect">
            <a:avLst/>
          </a:prstGeom>
          <a:noFill/>
        </p:spPr>
        <p:txBody>
          <a:bodyPr wrap="none" rtlCol="0">
            <a:spAutoFit/>
          </a:bodyPr>
          <a:lstStyle/>
          <a:p>
            <a:r>
              <a:rPr lang="en-US" sz="2400" b="1" dirty="0"/>
              <a:t>Respondents from a Broad Cross-Section of SUD Impact</a:t>
            </a:r>
            <a:endParaRPr lang="en-US" sz="2400" b="1" dirty="0">
              <a:solidFill>
                <a:schemeClr val="accent6">
                  <a:lumMod val="50000"/>
                </a:schemeClr>
              </a:solidFill>
              <a:ea typeface="Roboto" panose="02000000000000000000" pitchFamily="2" charset="0"/>
            </a:endParaRPr>
          </a:p>
        </p:txBody>
      </p:sp>
      <p:sp>
        <p:nvSpPr>
          <p:cNvPr id="6" name="TextBox 5">
            <a:extLst>
              <a:ext uri="{FF2B5EF4-FFF2-40B4-BE49-F238E27FC236}">
                <a16:creationId xmlns:a16="http://schemas.microsoft.com/office/drawing/2014/main" id="{AB394446-AB79-3C48-91C1-BDC82F1EF898}"/>
              </a:ext>
            </a:extLst>
          </p:cNvPr>
          <p:cNvSpPr txBox="1"/>
          <p:nvPr/>
        </p:nvSpPr>
        <p:spPr>
          <a:xfrm>
            <a:off x="728362" y="6092298"/>
            <a:ext cx="8515063" cy="461665"/>
          </a:xfrm>
          <a:prstGeom prst="rect">
            <a:avLst/>
          </a:prstGeom>
          <a:noFill/>
        </p:spPr>
        <p:txBody>
          <a:bodyPr wrap="square" rtlCol="0">
            <a:spAutoFit/>
          </a:bodyPr>
          <a:lstStyle/>
          <a:p>
            <a:r>
              <a:rPr lang="en-US" sz="1200" b="1" dirty="0">
                <a:solidFill>
                  <a:schemeClr val="accent6">
                    <a:lumMod val="50000"/>
                  </a:schemeClr>
                </a:solidFill>
              </a:rPr>
              <a:t>COVID-19 </a:t>
            </a:r>
            <a:r>
              <a:rPr lang="en-US" sz="1200" b="1" dirty="0"/>
              <a:t>Pandemic Impact on Patients, Families and Individuals in Recovery from Substance Us</a:t>
            </a:r>
            <a:r>
              <a:rPr lang="en-US" sz="1200" b="1" dirty="0">
                <a:solidFill>
                  <a:schemeClr val="accent6">
                    <a:lumMod val="50000"/>
                  </a:schemeClr>
                </a:solidFill>
              </a:rPr>
              <a:t>e</a:t>
            </a:r>
          </a:p>
          <a:p>
            <a:r>
              <a:rPr lang="en-US" sz="1200" b="1" i="1" dirty="0">
                <a:solidFill>
                  <a:schemeClr val="accent6">
                    <a:lumMod val="50000"/>
                  </a:schemeClr>
                </a:solidFill>
                <a:ea typeface="Roboto" panose="02000000000000000000" pitchFamily="2" charset="0"/>
              </a:rPr>
              <a:t>Addiction Policy Forum</a:t>
            </a:r>
          </a:p>
        </p:txBody>
      </p:sp>
      <p:sp>
        <p:nvSpPr>
          <p:cNvPr id="8" name="TextBox 7">
            <a:extLst>
              <a:ext uri="{FF2B5EF4-FFF2-40B4-BE49-F238E27FC236}">
                <a16:creationId xmlns:a16="http://schemas.microsoft.com/office/drawing/2014/main" id="{B31B8764-C7DD-694A-B2E1-4A234A5D837C}"/>
              </a:ext>
            </a:extLst>
          </p:cNvPr>
          <p:cNvSpPr txBox="1"/>
          <p:nvPr/>
        </p:nvSpPr>
        <p:spPr>
          <a:xfrm>
            <a:off x="10018644" y="6092298"/>
            <a:ext cx="1244048" cy="276999"/>
          </a:xfrm>
          <a:prstGeom prst="rect">
            <a:avLst/>
          </a:prstGeom>
          <a:noFill/>
        </p:spPr>
        <p:txBody>
          <a:bodyPr wrap="square" rtlCol="0">
            <a:spAutoFit/>
          </a:bodyPr>
          <a:lstStyle/>
          <a:p>
            <a:pPr algn="r"/>
            <a:r>
              <a:rPr lang="en-US" sz="1200" b="1" dirty="0">
                <a:solidFill>
                  <a:schemeClr val="accent6">
                    <a:lumMod val="50000"/>
                  </a:schemeClr>
                </a:solidFill>
              </a:rPr>
              <a:t>N=1,079</a:t>
            </a:r>
            <a:endParaRPr lang="en-US" sz="1200" b="1" i="1" dirty="0">
              <a:solidFill>
                <a:schemeClr val="accent6">
                  <a:lumMod val="50000"/>
                </a:schemeClr>
              </a:solidFill>
              <a:ea typeface="Roboto" panose="02000000000000000000" pitchFamily="2" charset="0"/>
            </a:endParaRPr>
          </a:p>
        </p:txBody>
      </p:sp>
      <p:sp>
        <p:nvSpPr>
          <p:cNvPr id="10" name="TextBox 9">
            <a:extLst>
              <a:ext uri="{FF2B5EF4-FFF2-40B4-BE49-F238E27FC236}">
                <a16:creationId xmlns:a16="http://schemas.microsoft.com/office/drawing/2014/main" id="{F15B24DB-9EFD-E742-BA88-C62108450106}"/>
              </a:ext>
            </a:extLst>
          </p:cNvPr>
          <p:cNvSpPr txBox="1"/>
          <p:nvPr/>
        </p:nvSpPr>
        <p:spPr>
          <a:xfrm>
            <a:off x="1028700" y="701748"/>
            <a:ext cx="694421" cy="261610"/>
          </a:xfrm>
          <a:prstGeom prst="rect">
            <a:avLst/>
          </a:prstGeom>
          <a:solidFill>
            <a:srgbClr val="059384"/>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Results</a:t>
            </a:r>
          </a:p>
        </p:txBody>
      </p:sp>
    </p:spTree>
    <p:extLst>
      <p:ext uri="{BB962C8B-B14F-4D97-AF65-F5344CB8AC3E}">
        <p14:creationId xmlns:p14="http://schemas.microsoft.com/office/powerpoint/2010/main" val="267926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04DB5CB-FD77-AE42-A5F5-07714927563F}"/>
              </a:ext>
            </a:extLst>
          </p:cNvPr>
          <p:cNvPicPr>
            <a:picLocks noChangeAspect="1"/>
          </p:cNvPicPr>
          <p:nvPr/>
        </p:nvPicPr>
        <p:blipFill>
          <a:blip r:embed="rId2"/>
          <a:stretch>
            <a:fillRect/>
          </a:stretch>
        </p:blipFill>
        <p:spPr>
          <a:xfrm>
            <a:off x="6229375" y="1963118"/>
            <a:ext cx="5958337" cy="3423892"/>
          </a:xfrm>
          <a:prstGeom prst="rect">
            <a:avLst/>
          </a:prstGeom>
        </p:spPr>
      </p:pic>
      <p:sp>
        <p:nvSpPr>
          <p:cNvPr id="5" name="TextBox 4">
            <a:extLst>
              <a:ext uri="{FF2B5EF4-FFF2-40B4-BE49-F238E27FC236}">
                <a16:creationId xmlns:a16="http://schemas.microsoft.com/office/drawing/2014/main" id="{CCCB9A7F-968D-1649-A52E-3886F223DC67}"/>
              </a:ext>
            </a:extLst>
          </p:cNvPr>
          <p:cNvSpPr txBox="1"/>
          <p:nvPr/>
        </p:nvSpPr>
        <p:spPr>
          <a:xfrm>
            <a:off x="856566" y="1148735"/>
            <a:ext cx="1858201" cy="461665"/>
          </a:xfrm>
          <a:prstGeom prst="rect">
            <a:avLst/>
          </a:prstGeom>
          <a:noFill/>
        </p:spPr>
        <p:txBody>
          <a:bodyPr wrap="none" rtlCol="0">
            <a:spAutoFit/>
          </a:bodyPr>
          <a:lstStyle/>
          <a:p>
            <a:r>
              <a:rPr lang="en-US" sz="2400" b="1" dirty="0"/>
              <a:t>Types of SUD</a:t>
            </a:r>
            <a:endParaRPr lang="en-US" sz="2400" b="1" dirty="0">
              <a:solidFill>
                <a:schemeClr val="accent6">
                  <a:lumMod val="50000"/>
                </a:schemeClr>
              </a:solidFill>
              <a:latin typeface="+mj-lt"/>
              <a:ea typeface="Roboto" panose="02000000000000000000" pitchFamily="2" charset="0"/>
            </a:endParaRPr>
          </a:p>
        </p:txBody>
      </p:sp>
      <p:sp>
        <p:nvSpPr>
          <p:cNvPr id="6" name="TextBox 5">
            <a:extLst>
              <a:ext uri="{FF2B5EF4-FFF2-40B4-BE49-F238E27FC236}">
                <a16:creationId xmlns:a16="http://schemas.microsoft.com/office/drawing/2014/main" id="{178E13F8-7427-EC4F-82B1-C05D35466C4A}"/>
              </a:ext>
            </a:extLst>
          </p:cNvPr>
          <p:cNvSpPr txBox="1"/>
          <p:nvPr/>
        </p:nvSpPr>
        <p:spPr>
          <a:xfrm>
            <a:off x="728362" y="6092298"/>
            <a:ext cx="8515063" cy="461665"/>
          </a:xfrm>
          <a:prstGeom prst="rect">
            <a:avLst/>
          </a:prstGeom>
          <a:noFill/>
        </p:spPr>
        <p:txBody>
          <a:bodyPr wrap="square" rtlCol="0">
            <a:spAutoFit/>
          </a:bodyPr>
          <a:lstStyle/>
          <a:p>
            <a:r>
              <a:rPr lang="en-US" sz="1200" b="1" dirty="0">
                <a:solidFill>
                  <a:schemeClr val="accent6">
                    <a:lumMod val="50000"/>
                  </a:schemeClr>
                </a:solidFill>
              </a:rPr>
              <a:t>COVID-19 </a:t>
            </a:r>
            <a:r>
              <a:rPr lang="en-US" sz="1200" b="1" dirty="0"/>
              <a:t>Pandemic Impact on Patients, Families and Individuals in Recovery from Substance Us</a:t>
            </a:r>
            <a:r>
              <a:rPr lang="en-US" sz="1200" b="1" dirty="0">
                <a:solidFill>
                  <a:schemeClr val="accent6">
                    <a:lumMod val="50000"/>
                  </a:schemeClr>
                </a:solidFill>
              </a:rPr>
              <a:t>e</a:t>
            </a:r>
          </a:p>
          <a:p>
            <a:r>
              <a:rPr lang="en-US" sz="1200" b="1" i="1" dirty="0">
                <a:solidFill>
                  <a:schemeClr val="accent6">
                    <a:lumMod val="50000"/>
                  </a:schemeClr>
                </a:solidFill>
                <a:ea typeface="Roboto" panose="02000000000000000000" pitchFamily="2" charset="0"/>
              </a:rPr>
              <a:t>Addiction Policy Forum</a:t>
            </a:r>
          </a:p>
        </p:txBody>
      </p:sp>
      <p:sp>
        <p:nvSpPr>
          <p:cNvPr id="7" name="TextBox 6">
            <a:extLst>
              <a:ext uri="{FF2B5EF4-FFF2-40B4-BE49-F238E27FC236}">
                <a16:creationId xmlns:a16="http://schemas.microsoft.com/office/drawing/2014/main" id="{AEE1F096-6B14-7D4A-A507-775502F2304D}"/>
              </a:ext>
            </a:extLst>
          </p:cNvPr>
          <p:cNvSpPr txBox="1"/>
          <p:nvPr/>
        </p:nvSpPr>
        <p:spPr>
          <a:xfrm>
            <a:off x="10018644" y="6092298"/>
            <a:ext cx="1244048" cy="276999"/>
          </a:xfrm>
          <a:prstGeom prst="rect">
            <a:avLst/>
          </a:prstGeom>
          <a:noFill/>
        </p:spPr>
        <p:txBody>
          <a:bodyPr wrap="square" rtlCol="0">
            <a:spAutoFit/>
          </a:bodyPr>
          <a:lstStyle/>
          <a:p>
            <a:pPr algn="r"/>
            <a:r>
              <a:rPr lang="en-US" sz="1200" b="1" dirty="0">
                <a:solidFill>
                  <a:schemeClr val="accent6">
                    <a:lumMod val="50000"/>
                  </a:schemeClr>
                </a:solidFill>
              </a:rPr>
              <a:t>N=1,079</a:t>
            </a:r>
            <a:endParaRPr lang="en-US" sz="1200" b="1" i="1" dirty="0">
              <a:solidFill>
                <a:schemeClr val="accent6">
                  <a:lumMod val="50000"/>
                </a:schemeClr>
              </a:solidFill>
              <a:ea typeface="Roboto" panose="02000000000000000000" pitchFamily="2" charset="0"/>
            </a:endParaRPr>
          </a:p>
        </p:txBody>
      </p:sp>
      <p:sp>
        <p:nvSpPr>
          <p:cNvPr id="8" name="TextBox 7">
            <a:extLst>
              <a:ext uri="{FF2B5EF4-FFF2-40B4-BE49-F238E27FC236}">
                <a16:creationId xmlns:a16="http://schemas.microsoft.com/office/drawing/2014/main" id="{50A9BEA3-60CD-BB40-A4B3-3ACF1281BA4F}"/>
              </a:ext>
            </a:extLst>
          </p:cNvPr>
          <p:cNvSpPr txBox="1"/>
          <p:nvPr/>
        </p:nvSpPr>
        <p:spPr>
          <a:xfrm>
            <a:off x="1028700" y="701748"/>
            <a:ext cx="694421" cy="261610"/>
          </a:xfrm>
          <a:prstGeom prst="rect">
            <a:avLst/>
          </a:prstGeom>
          <a:solidFill>
            <a:srgbClr val="AE593C"/>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Results</a:t>
            </a:r>
          </a:p>
        </p:txBody>
      </p:sp>
      <p:pic>
        <p:nvPicPr>
          <p:cNvPr id="9" name="Picture 8" descr="A picture containing device&#10;&#10;Description automatically generated">
            <a:extLst>
              <a:ext uri="{FF2B5EF4-FFF2-40B4-BE49-F238E27FC236}">
                <a16:creationId xmlns:a16="http://schemas.microsoft.com/office/drawing/2014/main" id="{1E625A69-7999-A540-8012-E713937C7609}"/>
              </a:ext>
            </a:extLst>
          </p:cNvPr>
          <p:cNvPicPr>
            <a:picLocks noChangeAspect="1"/>
          </p:cNvPicPr>
          <p:nvPr/>
        </p:nvPicPr>
        <p:blipFill>
          <a:blip r:embed="rId3"/>
          <a:stretch>
            <a:fillRect/>
          </a:stretch>
        </p:blipFill>
        <p:spPr>
          <a:xfrm>
            <a:off x="856566" y="1797804"/>
            <a:ext cx="5372809" cy="3262392"/>
          </a:xfrm>
          <a:prstGeom prst="rect">
            <a:avLst/>
          </a:prstGeom>
        </p:spPr>
      </p:pic>
      <p:sp>
        <p:nvSpPr>
          <p:cNvPr id="10" name="Freeform 18">
            <a:extLst>
              <a:ext uri="{FF2B5EF4-FFF2-40B4-BE49-F238E27FC236}">
                <a16:creationId xmlns:a16="http://schemas.microsoft.com/office/drawing/2014/main" id="{E3201315-5A51-9A40-BBBD-F5995E8DB309}"/>
              </a:ext>
            </a:extLst>
          </p:cNvPr>
          <p:cNvSpPr>
            <a:spLocks noEditPoints="1"/>
          </p:cNvSpPr>
          <p:nvPr/>
        </p:nvSpPr>
        <p:spPr bwMode="auto">
          <a:xfrm>
            <a:off x="6738777" y="934259"/>
            <a:ext cx="245104" cy="221862"/>
          </a:xfrm>
          <a:custGeom>
            <a:avLst/>
            <a:gdLst>
              <a:gd name="T0" fmla="*/ 247 w 400"/>
              <a:gd name="T1" fmla="*/ 269 h 360"/>
              <a:gd name="T2" fmla="*/ 182 w 400"/>
              <a:gd name="T3" fmla="*/ 203 h 360"/>
              <a:gd name="T4" fmla="*/ 203 w 400"/>
              <a:gd name="T5" fmla="*/ 154 h 360"/>
              <a:gd name="T6" fmla="*/ 222 w 400"/>
              <a:gd name="T7" fmla="*/ 120 h 360"/>
              <a:gd name="T8" fmla="*/ 215 w 400"/>
              <a:gd name="T9" fmla="*/ 104 h 360"/>
              <a:gd name="T10" fmla="*/ 220 w 400"/>
              <a:gd name="T11" fmla="*/ 68 h 360"/>
              <a:gd name="T12" fmla="*/ 140 w 400"/>
              <a:gd name="T13" fmla="*/ 0 h 360"/>
              <a:gd name="T14" fmla="*/ 59 w 400"/>
              <a:gd name="T15" fmla="*/ 68 h 360"/>
              <a:gd name="T16" fmla="*/ 65 w 400"/>
              <a:gd name="T17" fmla="*/ 104 h 360"/>
              <a:gd name="T18" fmla="*/ 57 w 400"/>
              <a:gd name="T19" fmla="*/ 120 h 360"/>
              <a:gd name="T20" fmla="*/ 76 w 400"/>
              <a:gd name="T21" fmla="*/ 154 h 360"/>
              <a:gd name="T22" fmla="*/ 98 w 400"/>
              <a:gd name="T23" fmla="*/ 203 h 360"/>
              <a:gd name="T24" fmla="*/ 32 w 400"/>
              <a:gd name="T25" fmla="*/ 269 h 360"/>
              <a:gd name="T26" fmla="*/ 0 w 400"/>
              <a:gd name="T27" fmla="*/ 280 h 360"/>
              <a:gd name="T28" fmla="*/ 0 w 400"/>
              <a:gd name="T29" fmla="*/ 360 h 360"/>
              <a:gd name="T30" fmla="*/ 320 w 400"/>
              <a:gd name="T31" fmla="*/ 360 h 360"/>
              <a:gd name="T32" fmla="*/ 320 w 400"/>
              <a:gd name="T33" fmla="*/ 318 h 360"/>
              <a:gd name="T34" fmla="*/ 247 w 400"/>
              <a:gd name="T35" fmla="*/ 269 h 360"/>
              <a:gd name="T36" fmla="*/ 340 w 400"/>
              <a:gd name="T37" fmla="*/ 160 h 360"/>
              <a:gd name="T38" fmla="*/ 340 w 400"/>
              <a:gd name="T39" fmla="*/ 100 h 360"/>
              <a:gd name="T40" fmla="*/ 300 w 400"/>
              <a:gd name="T41" fmla="*/ 100 h 360"/>
              <a:gd name="T42" fmla="*/ 300 w 400"/>
              <a:gd name="T43" fmla="*/ 160 h 360"/>
              <a:gd name="T44" fmla="*/ 240 w 400"/>
              <a:gd name="T45" fmla="*/ 160 h 360"/>
              <a:gd name="T46" fmla="*/ 240 w 400"/>
              <a:gd name="T47" fmla="*/ 200 h 360"/>
              <a:gd name="T48" fmla="*/ 300 w 400"/>
              <a:gd name="T49" fmla="*/ 200 h 360"/>
              <a:gd name="T50" fmla="*/ 300 w 400"/>
              <a:gd name="T51" fmla="*/ 260 h 360"/>
              <a:gd name="T52" fmla="*/ 340 w 400"/>
              <a:gd name="T53" fmla="*/ 260 h 360"/>
              <a:gd name="T54" fmla="*/ 340 w 400"/>
              <a:gd name="T55" fmla="*/ 200 h 360"/>
              <a:gd name="T56" fmla="*/ 400 w 400"/>
              <a:gd name="T57" fmla="*/ 200 h 360"/>
              <a:gd name="T58" fmla="*/ 400 w 400"/>
              <a:gd name="T59" fmla="*/ 160 h 360"/>
              <a:gd name="T60" fmla="*/ 340 w 400"/>
              <a:gd name="T61" fmla="*/ 1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360">
                <a:moveTo>
                  <a:pt x="247" y="269"/>
                </a:moveTo>
                <a:cubicBezTo>
                  <a:pt x="197" y="251"/>
                  <a:pt x="182" y="236"/>
                  <a:pt x="182" y="203"/>
                </a:cubicBezTo>
                <a:cubicBezTo>
                  <a:pt x="182" y="184"/>
                  <a:pt x="197" y="190"/>
                  <a:pt x="203" y="154"/>
                </a:cubicBezTo>
                <a:cubicBezTo>
                  <a:pt x="206" y="140"/>
                  <a:pt x="220" y="154"/>
                  <a:pt x="222" y="120"/>
                </a:cubicBezTo>
                <a:cubicBezTo>
                  <a:pt x="222" y="107"/>
                  <a:pt x="215" y="104"/>
                  <a:pt x="215" y="104"/>
                </a:cubicBezTo>
                <a:cubicBezTo>
                  <a:pt x="215" y="104"/>
                  <a:pt x="219" y="84"/>
                  <a:pt x="220" y="68"/>
                </a:cubicBezTo>
                <a:cubicBezTo>
                  <a:pt x="222" y="49"/>
                  <a:pt x="209" y="0"/>
                  <a:pt x="140" y="0"/>
                </a:cubicBezTo>
                <a:cubicBezTo>
                  <a:pt x="71" y="0"/>
                  <a:pt x="58" y="49"/>
                  <a:pt x="59" y="68"/>
                </a:cubicBezTo>
                <a:cubicBezTo>
                  <a:pt x="61" y="84"/>
                  <a:pt x="65" y="104"/>
                  <a:pt x="65" y="104"/>
                </a:cubicBezTo>
                <a:cubicBezTo>
                  <a:pt x="65" y="104"/>
                  <a:pt x="57" y="107"/>
                  <a:pt x="57" y="120"/>
                </a:cubicBezTo>
                <a:cubicBezTo>
                  <a:pt x="60" y="154"/>
                  <a:pt x="73" y="140"/>
                  <a:pt x="76" y="154"/>
                </a:cubicBezTo>
                <a:cubicBezTo>
                  <a:pt x="83" y="190"/>
                  <a:pt x="98" y="184"/>
                  <a:pt x="98" y="203"/>
                </a:cubicBezTo>
                <a:cubicBezTo>
                  <a:pt x="98" y="236"/>
                  <a:pt x="82" y="251"/>
                  <a:pt x="32" y="269"/>
                </a:cubicBezTo>
                <a:cubicBezTo>
                  <a:pt x="26" y="271"/>
                  <a:pt x="12" y="274"/>
                  <a:pt x="0" y="280"/>
                </a:cubicBezTo>
                <a:cubicBezTo>
                  <a:pt x="0" y="360"/>
                  <a:pt x="0" y="360"/>
                  <a:pt x="0" y="360"/>
                </a:cubicBezTo>
                <a:cubicBezTo>
                  <a:pt x="320" y="360"/>
                  <a:pt x="320" y="360"/>
                  <a:pt x="320" y="360"/>
                </a:cubicBezTo>
                <a:cubicBezTo>
                  <a:pt x="320" y="360"/>
                  <a:pt x="320" y="330"/>
                  <a:pt x="320" y="318"/>
                </a:cubicBezTo>
                <a:cubicBezTo>
                  <a:pt x="320" y="305"/>
                  <a:pt x="297" y="287"/>
                  <a:pt x="247" y="269"/>
                </a:cubicBezTo>
                <a:close/>
                <a:moveTo>
                  <a:pt x="340" y="160"/>
                </a:moveTo>
                <a:cubicBezTo>
                  <a:pt x="340" y="100"/>
                  <a:pt x="340" y="100"/>
                  <a:pt x="340" y="100"/>
                </a:cubicBezTo>
                <a:cubicBezTo>
                  <a:pt x="300" y="100"/>
                  <a:pt x="300" y="100"/>
                  <a:pt x="300" y="100"/>
                </a:cubicBezTo>
                <a:cubicBezTo>
                  <a:pt x="300" y="160"/>
                  <a:pt x="300" y="160"/>
                  <a:pt x="300" y="160"/>
                </a:cubicBezTo>
                <a:cubicBezTo>
                  <a:pt x="240" y="160"/>
                  <a:pt x="240" y="160"/>
                  <a:pt x="240" y="160"/>
                </a:cubicBezTo>
                <a:cubicBezTo>
                  <a:pt x="240" y="200"/>
                  <a:pt x="240" y="200"/>
                  <a:pt x="240" y="200"/>
                </a:cubicBezTo>
                <a:cubicBezTo>
                  <a:pt x="300" y="200"/>
                  <a:pt x="300" y="200"/>
                  <a:pt x="300" y="200"/>
                </a:cubicBezTo>
                <a:cubicBezTo>
                  <a:pt x="300" y="260"/>
                  <a:pt x="300" y="260"/>
                  <a:pt x="300" y="260"/>
                </a:cubicBezTo>
                <a:cubicBezTo>
                  <a:pt x="340" y="260"/>
                  <a:pt x="340" y="260"/>
                  <a:pt x="340" y="260"/>
                </a:cubicBezTo>
                <a:cubicBezTo>
                  <a:pt x="340" y="200"/>
                  <a:pt x="340" y="200"/>
                  <a:pt x="340" y="200"/>
                </a:cubicBezTo>
                <a:cubicBezTo>
                  <a:pt x="400" y="200"/>
                  <a:pt x="400" y="200"/>
                  <a:pt x="400" y="200"/>
                </a:cubicBezTo>
                <a:cubicBezTo>
                  <a:pt x="400" y="160"/>
                  <a:pt x="400" y="160"/>
                  <a:pt x="400" y="160"/>
                </a:cubicBezTo>
                <a:lnTo>
                  <a:pt x="340" y="16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1" name="Rectangle 10">
            <a:extLst>
              <a:ext uri="{FF2B5EF4-FFF2-40B4-BE49-F238E27FC236}">
                <a16:creationId xmlns:a16="http://schemas.microsoft.com/office/drawing/2014/main" id="{92B19FDB-63C9-EF41-88BF-D33881B9FC9B}"/>
              </a:ext>
            </a:extLst>
          </p:cNvPr>
          <p:cNvSpPr/>
          <p:nvPr/>
        </p:nvSpPr>
        <p:spPr>
          <a:xfrm>
            <a:off x="7189304" y="722025"/>
            <a:ext cx="4280215" cy="646331"/>
          </a:xfrm>
          <a:prstGeom prst="rect">
            <a:avLst/>
          </a:prstGeom>
        </p:spPr>
        <p:txBody>
          <a:bodyPr wrap="square">
            <a:spAutoFit/>
          </a:bodyPr>
          <a:lstStyle/>
          <a:p>
            <a:r>
              <a:rPr lang="en-US" sz="1200" dirty="0"/>
              <a:t>Sixty-seven percent of respondents reported polydrug use, meaning more than one substance of issue was reported, while 31% reported a single drug of concern. </a:t>
            </a:r>
          </a:p>
        </p:txBody>
      </p:sp>
      <p:sp>
        <p:nvSpPr>
          <p:cNvPr id="12" name="Rounded Rectangle 11">
            <a:extLst>
              <a:ext uri="{FF2B5EF4-FFF2-40B4-BE49-F238E27FC236}">
                <a16:creationId xmlns:a16="http://schemas.microsoft.com/office/drawing/2014/main" id="{0365660E-0E46-914E-BAEE-A645F38854A8}"/>
              </a:ext>
            </a:extLst>
          </p:cNvPr>
          <p:cNvSpPr/>
          <p:nvPr/>
        </p:nvSpPr>
        <p:spPr>
          <a:xfrm>
            <a:off x="6533354" y="671358"/>
            <a:ext cx="4936165" cy="775709"/>
          </a:xfrm>
          <a:prstGeom prst="roundRect">
            <a:avLst>
              <a:gd name="adj" fmla="val 9691"/>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55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738FE41B-EF77-494E-83E8-A83B14C12D8B}"/>
              </a:ext>
            </a:extLst>
          </p:cNvPr>
          <p:cNvPicPr>
            <a:picLocks noChangeAspect="1"/>
          </p:cNvPicPr>
          <p:nvPr/>
        </p:nvPicPr>
        <p:blipFill>
          <a:blip r:embed="rId2"/>
          <a:stretch>
            <a:fillRect/>
          </a:stretch>
        </p:blipFill>
        <p:spPr>
          <a:xfrm>
            <a:off x="5835926" y="3116152"/>
            <a:ext cx="4747591" cy="2496003"/>
          </a:xfrm>
          <a:prstGeom prst="rect">
            <a:avLst/>
          </a:prstGeom>
        </p:spPr>
      </p:pic>
      <p:sp>
        <p:nvSpPr>
          <p:cNvPr id="5" name="TextBox 4">
            <a:extLst>
              <a:ext uri="{FF2B5EF4-FFF2-40B4-BE49-F238E27FC236}">
                <a16:creationId xmlns:a16="http://schemas.microsoft.com/office/drawing/2014/main" id="{CCCB9A7F-968D-1649-A52E-3886F223DC67}"/>
              </a:ext>
            </a:extLst>
          </p:cNvPr>
          <p:cNvSpPr txBox="1"/>
          <p:nvPr/>
        </p:nvSpPr>
        <p:spPr>
          <a:xfrm>
            <a:off x="856566" y="1148735"/>
            <a:ext cx="9646230" cy="461665"/>
          </a:xfrm>
          <a:prstGeom prst="rect">
            <a:avLst/>
          </a:prstGeom>
          <a:noFill/>
        </p:spPr>
        <p:txBody>
          <a:bodyPr wrap="none" rtlCol="0">
            <a:spAutoFit/>
          </a:bodyPr>
          <a:lstStyle/>
          <a:p>
            <a:r>
              <a:rPr lang="en-US" sz="2400" b="1" dirty="0"/>
              <a:t>Reduced Access to Treatment and Recovery Services During the Pandemic </a:t>
            </a:r>
          </a:p>
        </p:txBody>
      </p:sp>
      <p:sp>
        <p:nvSpPr>
          <p:cNvPr id="6" name="TextBox 5">
            <a:extLst>
              <a:ext uri="{FF2B5EF4-FFF2-40B4-BE49-F238E27FC236}">
                <a16:creationId xmlns:a16="http://schemas.microsoft.com/office/drawing/2014/main" id="{178E13F8-7427-EC4F-82B1-C05D35466C4A}"/>
              </a:ext>
            </a:extLst>
          </p:cNvPr>
          <p:cNvSpPr txBox="1"/>
          <p:nvPr/>
        </p:nvSpPr>
        <p:spPr>
          <a:xfrm>
            <a:off x="778025" y="5999964"/>
            <a:ext cx="8515063" cy="461665"/>
          </a:xfrm>
          <a:prstGeom prst="rect">
            <a:avLst/>
          </a:prstGeom>
          <a:noFill/>
        </p:spPr>
        <p:txBody>
          <a:bodyPr wrap="square" rtlCol="0">
            <a:spAutoFit/>
          </a:bodyPr>
          <a:lstStyle/>
          <a:p>
            <a:r>
              <a:rPr lang="en-US" sz="1200" b="1" dirty="0">
                <a:solidFill>
                  <a:schemeClr val="accent6">
                    <a:lumMod val="50000"/>
                  </a:schemeClr>
                </a:solidFill>
              </a:rPr>
              <a:t>COVID-19 </a:t>
            </a:r>
            <a:r>
              <a:rPr lang="en-US" sz="1200" b="1" dirty="0"/>
              <a:t>Pandemic Impact on Patients, Families and Individuals in Recovery from Substance Us</a:t>
            </a:r>
            <a:r>
              <a:rPr lang="en-US" sz="1200" b="1" dirty="0">
                <a:solidFill>
                  <a:schemeClr val="accent6">
                    <a:lumMod val="50000"/>
                  </a:schemeClr>
                </a:solidFill>
              </a:rPr>
              <a:t>e</a:t>
            </a:r>
          </a:p>
          <a:p>
            <a:r>
              <a:rPr lang="en-US" sz="1200" b="1" i="1" dirty="0">
                <a:solidFill>
                  <a:schemeClr val="accent6">
                    <a:lumMod val="50000"/>
                  </a:schemeClr>
                </a:solidFill>
                <a:ea typeface="Roboto" panose="02000000000000000000" pitchFamily="2" charset="0"/>
              </a:rPr>
              <a:t>Addiction Policy Forum</a:t>
            </a:r>
          </a:p>
        </p:txBody>
      </p:sp>
      <p:sp>
        <p:nvSpPr>
          <p:cNvPr id="7" name="TextBox 6">
            <a:extLst>
              <a:ext uri="{FF2B5EF4-FFF2-40B4-BE49-F238E27FC236}">
                <a16:creationId xmlns:a16="http://schemas.microsoft.com/office/drawing/2014/main" id="{AEE1F096-6B14-7D4A-A507-775502F2304D}"/>
              </a:ext>
            </a:extLst>
          </p:cNvPr>
          <p:cNvSpPr txBox="1"/>
          <p:nvPr/>
        </p:nvSpPr>
        <p:spPr>
          <a:xfrm>
            <a:off x="10018644" y="6092298"/>
            <a:ext cx="1244048" cy="276999"/>
          </a:xfrm>
          <a:prstGeom prst="rect">
            <a:avLst/>
          </a:prstGeom>
          <a:noFill/>
        </p:spPr>
        <p:txBody>
          <a:bodyPr wrap="square" rtlCol="0">
            <a:spAutoFit/>
          </a:bodyPr>
          <a:lstStyle/>
          <a:p>
            <a:pPr algn="r"/>
            <a:r>
              <a:rPr lang="en-US" sz="1200" b="1" dirty="0">
                <a:solidFill>
                  <a:schemeClr val="accent6">
                    <a:lumMod val="50000"/>
                  </a:schemeClr>
                </a:solidFill>
              </a:rPr>
              <a:t>N=1,079</a:t>
            </a:r>
            <a:endParaRPr lang="en-US" sz="1200" b="1" i="1" dirty="0">
              <a:solidFill>
                <a:schemeClr val="accent6">
                  <a:lumMod val="50000"/>
                </a:schemeClr>
              </a:solidFill>
              <a:ea typeface="Roboto" panose="02000000000000000000" pitchFamily="2" charset="0"/>
            </a:endParaRPr>
          </a:p>
        </p:txBody>
      </p:sp>
      <p:sp>
        <p:nvSpPr>
          <p:cNvPr id="8" name="TextBox 7">
            <a:extLst>
              <a:ext uri="{FF2B5EF4-FFF2-40B4-BE49-F238E27FC236}">
                <a16:creationId xmlns:a16="http://schemas.microsoft.com/office/drawing/2014/main" id="{50A9BEA3-60CD-BB40-A4B3-3ACF1281BA4F}"/>
              </a:ext>
            </a:extLst>
          </p:cNvPr>
          <p:cNvSpPr txBox="1"/>
          <p:nvPr/>
        </p:nvSpPr>
        <p:spPr>
          <a:xfrm>
            <a:off x="1028700" y="701748"/>
            <a:ext cx="694421" cy="261610"/>
          </a:xfrm>
          <a:prstGeom prst="rect">
            <a:avLst/>
          </a:prstGeom>
          <a:solidFill>
            <a:schemeClr val="accent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Results</a:t>
            </a:r>
          </a:p>
        </p:txBody>
      </p:sp>
      <p:sp>
        <p:nvSpPr>
          <p:cNvPr id="11" name="Rectangle 10">
            <a:extLst>
              <a:ext uri="{FF2B5EF4-FFF2-40B4-BE49-F238E27FC236}">
                <a16:creationId xmlns:a16="http://schemas.microsoft.com/office/drawing/2014/main" id="{92B19FDB-63C9-EF41-88BF-D33881B9FC9B}"/>
              </a:ext>
            </a:extLst>
          </p:cNvPr>
          <p:cNvSpPr/>
          <p:nvPr/>
        </p:nvSpPr>
        <p:spPr>
          <a:xfrm>
            <a:off x="1315143" y="1952376"/>
            <a:ext cx="3433970" cy="830997"/>
          </a:xfrm>
          <a:prstGeom prst="rect">
            <a:avLst/>
          </a:prstGeom>
        </p:spPr>
        <p:txBody>
          <a:bodyPr wrap="square">
            <a:spAutoFit/>
          </a:bodyPr>
          <a:lstStyle/>
          <a:p>
            <a:r>
              <a:rPr lang="en-US" sz="1600" b="1" dirty="0"/>
              <a:t>1 in 3 respondents report changes or disruption in treatment or recovery support services</a:t>
            </a:r>
            <a:endParaRPr lang="en-US" sz="1200" b="1" dirty="0"/>
          </a:p>
        </p:txBody>
      </p:sp>
      <p:sp>
        <p:nvSpPr>
          <p:cNvPr id="12" name="Rounded Rectangle 11">
            <a:extLst>
              <a:ext uri="{FF2B5EF4-FFF2-40B4-BE49-F238E27FC236}">
                <a16:creationId xmlns:a16="http://schemas.microsoft.com/office/drawing/2014/main" id="{0365660E-0E46-914E-BAEE-A645F38854A8}"/>
              </a:ext>
            </a:extLst>
          </p:cNvPr>
          <p:cNvSpPr/>
          <p:nvPr/>
        </p:nvSpPr>
        <p:spPr>
          <a:xfrm>
            <a:off x="1028700" y="1857515"/>
            <a:ext cx="4006857" cy="1136614"/>
          </a:xfrm>
          <a:prstGeom prst="roundRect">
            <a:avLst>
              <a:gd name="adj" fmla="val 9691"/>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7.png" descr="Chart">
            <a:extLst>
              <a:ext uri="{FF2B5EF4-FFF2-40B4-BE49-F238E27FC236}">
                <a16:creationId xmlns:a16="http://schemas.microsoft.com/office/drawing/2014/main" id="{E389E2A0-2DD3-B848-BB7B-DD933A42B8CD}"/>
              </a:ext>
            </a:extLst>
          </p:cNvPr>
          <p:cNvPicPr/>
          <p:nvPr/>
        </p:nvPicPr>
        <p:blipFill>
          <a:blip r:embed="rId3"/>
          <a:srcRect/>
          <a:stretch>
            <a:fillRect/>
          </a:stretch>
        </p:blipFill>
        <p:spPr>
          <a:xfrm>
            <a:off x="1118152" y="3562135"/>
            <a:ext cx="2852420" cy="1054100"/>
          </a:xfrm>
          <a:prstGeom prst="rect">
            <a:avLst/>
          </a:prstGeom>
          <a:ln/>
        </p:spPr>
      </p:pic>
      <p:sp>
        <p:nvSpPr>
          <p:cNvPr id="2" name="TextBox 1">
            <a:extLst>
              <a:ext uri="{FF2B5EF4-FFF2-40B4-BE49-F238E27FC236}">
                <a16:creationId xmlns:a16="http://schemas.microsoft.com/office/drawing/2014/main" id="{7821AC61-D183-5149-A8B9-1AB3FECC5EEE}"/>
              </a:ext>
            </a:extLst>
          </p:cNvPr>
          <p:cNvSpPr txBox="1"/>
          <p:nvPr/>
        </p:nvSpPr>
        <p:spPr>
          <a:xfrm>
            <a:off x="1028700" y="3242049"/>
            <a:ext cx="2560445" cy="307777"/>
          </a:xfrm>
          <a:prstGeom prst="rect">
            <a:avLst/>
          </a:prstGeom>
          <a:noFill/>
        </p:spPr>
        <p:txBody>
          <a:bodyPr wrap="none" rtlCol="0">
            <a:spAutoFit/>
          </a:bodyPr>
          <a:lstStyle/>
          <a:p>
            <a:r>
              <a:rPr lang="en-US" sz="1400" b="1" dirty="0"/>
              <a:t>Categories of Service Disruption</a:t>
            </a:r>
          </a:p>
        </p:txBody>
      </p:sp>
      <p:sp>
        <p:nvSpPr>
          <p:cNvPr id="15" name="Rectangle 14">
            <a:extLst>
              <a:ext uri="{FF2B5EF4-FFF2-40B4-BE49-F238E27FC236}">
                <a16:creationId xmlns:a16="http://schemas.microsoft.com/office/drawing/2014/main" id="{20921A99-582A-FD45-8460-C26464DB735A}"/>
              </a:ext>
            </a:extLst>
          </p:cNvPr>
          <p:cNvSpPr/>
          <p:nvPr/>
        </p:nvSpPr>
        <p:spPr>
          <a:xfrm>
            <a:off x="6321287" y="1890821"/>
            <a:ext cx="3806687" cy="892552"/>
          </a:xfrm>
          <a:prstGeom prst="rect">
            <a:avLst/>
          </a:prstGeom>
        </p:spPr>
        <p:txBody>
          <a:bodyPr wrap="square">
            <a:spAutoFit/>
          </a:bodyPr>
          <a:lstStyle/>
          <a:p>
            <a:r>
              <a:rPr lang="en-US" sz="1600" b="1" dirty="0"/>
              <a:t>How Treatment is Changing</a:t>
            </a:r>
          </a:p>
          <a:p>
            <a:r>
              <a:rPr lang="en-US" sz="1200" dirty="0"/>
              <a:t>Among patients and families reporting changes in their service delivery, many report accessing modified access points.</a:t>
            </a:r>
          </a:p>
        </p:txBody>
      </p:sp>
      <p:sp>
        <p:nvSpPr>
          <p:cNvPr id="16" name="Rounded Rectangle 15">
            <a:extLst>
              <a:ext uri="{FF2B5EF4-FFF2-40B4-BE49-F238E27FC236}">
                <a16:creationId xmlns:a16="http://schemas.microsoft.com/office/drawing/2014/main" id="{88C6380C-3967-DE48-AF0F-58A157044FBB}"/>
              </a:ext>
            </a:extLst>
          </p:cNvPr>
          <p:cNvSpPr/>
          <p:nvPr/>
        </p:nvSpPr>
        <p:spPr>
          <a:xfrm>
            <a:off x="6206295" y="1843811"/>
            <a:ext cx="4006857" cy="1136614"/>
          </a:xfrm>
          <a:prstGeom prst="roundRect">
            <a:avLst>
              <a:gd name="adj" fmla="val 9691"/>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0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creenshot of a cell phone&#10;&#10;Description automatically generated">
            <a:extLst>
              <a:ext uri="{FF2B5EF4-FFF2-40B4-BE49-F238E27FC236}">
                <a16:creationId xmlns:a16="http://schemas.microsoft.com/office/drawing/2014/main" id="{B2F8DEFE-FB0C-F04B-8C8C-CF2AE48BA211}"/>
              </a:ext>
            </a:extLst>
          </p:cNvPr>
          <p:cNvPicPr>
            <a:picLocks noChangeAspect="1"/>
          </p:cNvPicPr>
          <p:nvPr/>
        </p:nvPicPr>
        <p:blipFill rotWithShape="1">
          <a:blip r:embed="rId2"/>
          <a:srcRect b="5781"/>
          <a:stretch/>
        </p:blipFill>
        <p:spPr>
          <a:xfrm>
            <a:off x="6711722" y="387145"/>
            <a:ext cx="4727421" cy="2684416"/>
          </a:xfrm>
          <a:prstGeom prst="rect">
            <a:avLst/>
          </a:prstGeom>
        </p:spPr>
      </p:pic>
      <p:pic>
        <p:nvPicPr>
          <p:cNvPr id="20" name="Picture 19" descr="A screenshot of a cell phone&#10;&#10;Description automatically generated">
            <a:extLst>
              <a:ext uri="{FF2B5EF4-FFF2-40B4-BE49-F238E27FC236}">
                <a16:creationId xmlns:a16="http://schemas.microsoft.com/office/drawing/2014/main" id="{1A8178CF-879E-FB49-90F7-A4FC33889BF1}"/>
              </a:ext>
            </a:extLst>
          </p:cNvPr>
          <p:cNvPicPr>
            <a:picLocks noChangeAspect="1"/>
          </p:cNvPicPr>
          <p:nvPr/>
        </p:nvPicPr>
        <p:blipFill>
          <a:blip r:embed="rId3"/>
          <a:stretch>
            <a:fillRect/>
          </a:stretch>
        </p:blipFill>
        <p:spPr>
          <a:xfrm>
            <a:off x="6711722" y="3429000"/>
            <a:ext cx="4084966" cy="2499445"/>
          </a:xfrm>
          <a:prstGeom prst="rect">
            <a:avLst/>
          </a:prstGeom>
        </p:spPr>
      </p:pic>
      <p:sp>
        <p:nvSpPr>
          <p:cNvPr id="5" name="TextBox 4">
            <a:extLst>
              <a:ext uri="{FF2B5EF4-FFF2-40B4-BE49-F238E27FC236}">
                <a16:creationId xmlns:a16="http://schemas.microsoft.com/office/drawing/2014/main" id="{CCCB9A7F-968D-1649-A52E-3886F223DC67}"/>
              </a:ext>
            </a:extLst>
          </p:cNvPr>
          <p:cNvSpPr txBox="1"/>
          <p:nvPr/>
        </p:nvSpPr>
        <p:spPr>
          <a:xfrm>
            <a:off x="856566" y="1148735"/>
            <a:ext cx="4124527" cy="461665"/>
          </a:xfrm>
          <a:prstGeom prst="rect">
            <a:avLst/>
          </a:prstGeom>
          <a:noFill/>
        </p:spPr>
        <p:txBody>
          <a:bodyPr wrap="none" rtlCol="0">
            <a:spAutoFit/>
          </a:bodyPr>
          <a:lstStyle/>
          <a:p>
            <a:r>
              <a:rPr lang="en-US" sz="2400" b="1" dirty="0"/>
              <a:t>COVID-19 Effects and Concerns</a:t>
            </a:r>
          </a:p>
        </p:txBody>
      </p:sp>
      <p:sp>
        <p:nvSpPr>
          <p:cNvPr id="6" name="TextBox 5">
            <a:extLst>
              <a:ext uri="{FF2B5EF4-FFF2-40B4-BE49-F238E27FC236}">
                <a16:creationId xmlns:a16="http://schemas.microsoft.com/office/drawing/2014/main" id="{178E13F8-7427-EC4F-82B1-C05D35466C4A}"/>
              </a:ext>
            </a:extLst>
          </p:cNvPr>
          <p:cNvSpPr txBox="1"/>
          <p:nvPr/>
        </p:nvSpPr>
        <p:spPr>
          <a:xfrm>
            <a:off x="778025" y="5999964"/>
            <a:ext cx="8515063" cy="461665"/>
          </a:xfrm>
          <a:prstGeom prst="rect">
            <a:avLst/>
          </a:prstGeom>
          <a:noFill/>
        </p:spPr>
        <p:txBody>
          <a:bodyPr wrap="square" rtlCol="0">
            <a:spAutoFit/>
          </a:bodyPr>
          <a:lstStyle/>
          <a:p>
            <a:r>
              <a:rPr lang="en-US" sz="1200" b="1" dirty="0">
                <a:solidFill>
                  <a:schemeClr val="accent6">
                    <a:lumMod val="50000"/>
                  </a:schemeClr>
                </a:solidFill>
              </a:rPr>
              <a:t>COVID-19 </a:t>
            </a:r>
            <a:r>
              <a:rPr lang="en-US" sz="1200" b="1" dirty="0"/>
              <a:t>Pandemic Impact on Patients, Families and Individuals in Recovery from Substance Us</a:t>
            </a:r>
            <a:r>
              <a:rPr lang="en-US" sz="1200" b="1" dirty="0">
                <a:solidFill>
                  <a:schemeClr val="accent6">
                    <a:lumMod val="50000"/>
                  </a:schemeClr>
                </a:solidFill>
              </a:rPr>
              <a:t>e</a:t>
            </a:r>
          </a:p>
          <a:p>
            <a:r>
              <a:rPr lang="en-US" sz="1200" b="1" i="1" dirty="0">
                <a:solidFill>
                  <a:schemeClr val="accent6">
                    <a:lumMod val="50000"/>
                  </a:schemeClr>
                </a:solidFill>
                <a:ea typeface="Roboto" panose="02000000000000000000" pitchFamily="2" charset="0"/>
              </a:rPr>
              <a:t>Addiction Policy Forum</a:t>
            </a:r>
          </a:p>
        </p:txBody>
      </p:sp>
      <p:sp>
        <p:nvSpPr>
          <p:cNvPr id="7" name="TextBox 6">
            <a:extLst>
              <a:ext uri="{FF2B5EF4-FFF2-40B4-BE49-F238E27FC236}">
                <a16:creationId xmlns:a16="http://schemas.microsoft.com/office/drawing/2014/main" id="{AEE1F096-6B14-7D4A-A507-775502F2304D}"/>
              </a:ext>
            </a:extLst>
          </p:cNvPr>
          <p:cNvSpPr txBox="1"/>
          <p:nvPr/>
        </p:nvSpPr>
        <p:spPr>
          <a:xfrm>
            <a:off x="10018644" y="6092298"/>
            <a:ext cx="1244048" cy="276999"/>
          </a:xfrm>
          <a:prstGeom prst="rect">
            <a:avLst/>
          </a:prstGeom>
          <a:noFill/>
        </p:spPr>
        <p:txBody>
          <a:bodyPr wrap="square" rtlCol="0">
            <a:spAutoFit/>
          </a:bodyPr>
          <a:lstStyle/>
          <a:p>
            <a:pPr algn="r"/>
            <a:r>
              <a:rPr lang="en-US" sz="1200" b="1" dirty="0">
                <a:solidFill>
                  <a:schemeClr val="accent6">
                    <a:lumMod val="50000"/>
                  </a:schemeClr>
                </a:solidFill>
              </a:rPr>
              <a:t>N=1,079</a:t>
            </a:r>
            <a:endParaRPr lang="en-US" sz="1200" b="1" i="1" dirty="0">
              <a:solidFill>
                <a:schemeClr val="accent6">
                  <a:lumMod val="50000"/>
                </a:schemeClr>
              </a:solidFill>
              <a:ea typeface="Roboto" panose="02000000000000000000" pitchFamily="2" charset="0"/>
            </a:endParaRPr>
          </a:p>
        </p:txBody>
      </p:sp>
      <p:sp>
        <p:nvSpPr>
          <p:cNvPr id="8" name="TextBox 7">
            <a:extLst>
              <a:ext uri="{FF2B5EF4-FFF2-40B4-BE49-F238E27FC236}">
                <a16:creationId xmlns:a16="http://schemas.microsoft.com/office/drawing/2014/main" id="{50A9BEA3-60CD-BB40-A4B3-3ACF1281BA4F}"/>
              </a:ext>
            </a:extLst>
          </p:cNvPr>
          <p:cNvSpPr txBox="1"/>
          <p:nvPr/>
        </p:nvSpPr>
        <p:spPr>
          <a:xfrm>
            <a:off x="1028700" y="701748"/>
            <a:ext cx="694421" cy="261610"/>
          </a:xfrm>
          <a:prstGeom prst="rect">
            <a:avLst/>
          </a:prstGeom>
          <a:solidFill>
            <a:schemeClr val="bg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Results</a:t>
            </a:r>
          </a:p>
        </p:txBody>
      </p:sp>
      <p:sp>
        <p:nvSpPr>
          <p:cNvPr id="2" name="TextBox 1">
            <a:extLst>
              <a:ext uri="{FF2B5EF4-FFF2-40B4-BE49-F238E27FC236}">
                <a16:creationId xmlns:a16="http://schemas.microsoft.com/office/drawing/2014/main" id="{7821AC61-D183-5149-A8B9-1AB3FECC5EEE}"/>
              </a:ext>
            </a:extLst>
          </p:cNvPr>
          <p:cNvSpPr txBox="1"/>
          <p:nvPr/>
        </p:nvSpPr>
        <p:spPr>
          <a:xfrm>
            <a:off x="6711722" y="3175084"/>
            <a:ext cx="3063659" cy="253916"/>
          </a:xfrm>
          <a:prstGeom prst="rect">
            <a:avLst/>
          </a:prstGeom>
          <a:noFill/>
        </p:spPr>
        <p:txBody>
          <a:bodyPr wrap="none" rtlCol="0">
            <a:spAutoFit/>
          </a:bodyPr>
          <a:lstStyle/>
          <a:p>
            <a:r>
              <a:rPr lang="en-US" sz="1050" b="1" dirty="0"/>
              <a:t>Percent of Responses Endorsing Emotional Changes</a:t>
            </a:r>
          </a:p>
        </p:txBody>
      </p:sp>
      <p:sp>
        <p:nvSpPr>
          <p:cNvPr id="15" name="Rectangle 14">
            <a:extLst>
              <a:ext uri="{FF2B5EF4-FFF2-40B4-BE49-F238E27FC236}">
                <a16:creationId xmlns:a16="http://schemas.microsoft.com/office/drawing/2014/main" id="{20921A99-582A-FD45-8460-C26464DB735A}"/>
              </a:ext>
            </a:extLst>
          </p:cNvPr>
          <p:cNvSpPr/>
          <p:nvPr/>
        </p:nvSpPr>
        <p:spPr>
          <a:xfrm>
            <a:off x="856566" y="1607534"/>
            <a:ext cx="5239434" cy="830997"/>
          </a:xfrm>
          <a:prstGeom prst="rect">
            <a:avLst/>
          </a:prstGeom>
        </p:spPr>
        <p:txBody>
          <a:bodyPr wrap="square">
            <a:spAutoFit/>
          </a:bodyPr>
          <a:lstStyle/>
          <a:p>
            <a:r>
              <a:rPr lang="en-US" sz="1200" dirty="0"/>
              <a:t>Overall, 74% of respondents say they had noticed changes in their emotions since the pandemic began. The percentage of those who reported emotional changes was higher among those who have had changes in treatment access. Among those who reported changes in treatment access, 87% report emotional changes. </a:t>
            </a:r>
          </a:p>
        </p:txBody>
      </p:sp>
      <p:pic>
        <p:nvPicPr>
          <p:cNvPr id="17" name="Picture 16" descr="A screenshot of a cell phone&#10;&#10;Description automatically generated">
            <a:extLst>
              <a:ext uri="{FF2B5EF4-FFF2-40B4-BE49-F238E27FC236}">
                <a16:creationId xmlns:a16="http://schemas.microsoft.com/office/drawing/2014/main" id="{2C3B9965-F250-AE46-AC9E-B8F8E9FE5171}"/>
              </a:ext>
            </a:extLst>
          </p:cNvPr>
          <p:cNvPicPr>
            <a:picLocks noChangeAspect="1"/>
          </p:cNvPicPr>
          <p:nvPr/>
        </p:nvPicPr>
        <p:blipFill rotWithShape="1">
          <a:blip r:embed="rId4"/>
          <a:srcRect l="1" r="561"/>
          <a:stretch/>
        </p:blipFill>
        <p:spPr>
          <a:xfrm>
            <a:off x="856566" y="2547412"/>
            <a:ext cx="5365330" cy="3303991"/>
          </a:xfrm>
          <a:prstGeom prst="rect">
            <a:avLst/>
          </a:prstGeom>
        </p:spPr>
      </p:pic>
    </p:spTree>
    <p:extLst>
      <p:ext uri="{BB962C8B-B14F-4D97-AF65-F5344CB8AC3E}">
        <p14:creationId xmlns:p14="http://schemas.microsoft.com/office/powerpoint/2010/main" val="287572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8654" y="1718845"/>
            <a:ext cx="6227987" cy="307777"/>
          </a:xfrm>
          <a:prstGeom prst="rect">
            <a:avLst/>
          </a:prstGeom>
          <a:noFill/>
        </p:spPr>
        <p:txBody>
          <a:bodyPr wrap="none" rtlCol="0">
            <a:spAutoFit/>
          </a:bodyPr>
          <a:lstStyle/>
          <a:p>
            <a:r>
              <a:rPr lang="en-US" sz="1400" b="1" dirty="0">
                <a:solidFill>
                  <a:schemeClr val="accent6">
                    <a:lumMod val="50000"/>
                  </a:schemeClr>
                </a:solidFill>
                <a:latin typeface="Roboto" panose="02000000000000000000" pitchFamily="2" charset="0"/>
                <a:ea typeface="Roboto" panose="02000000000000000000" pitchFamily="2" charset="0"/>
              </a:rPr>
              <a:t>Percentage of Respondents Reporting Overdose by US Census Region</a:t>
            </a:r>
          </a:p>
        </p:txBody>
      </p:sp>
      <p:sp>
        <p:nvSpPr>
          <p:cNvPr id="12" name="Slide Number Placeholder 11"/>
          <p:cNvSpPr>
            <a:spLocks noGrp="1"/>
          </p:cNvSpPr>
          <p:nvPr>
            <p:ph type="sldNum" sz="quarter" idx="12"/>
          </p:nvPr>
        </p:nvSpPr>
        <p:spPr/>
        <p:txBody>
          <a:bodyPr/>
          <a:lstStyle/>
          <a:p>
            <a:fld id="{A2912448-FEEC-49E8-9588-2DF1F90D57C2}" type="slidenum">
              <a:rPr lang="en-US" smtClean="0"/>
              <a:t>7</a:t>
            </a:fld>
            <a:endParaRPr lang="en-US"/>
          </a:p>
        </p:txBody>
      </p:sp>
      <p:grpSp>
        <p:nvGrpSpPr>
          <p:cNvPr id="8" name="Group 7"/>
          <p:cNvGrpSpPr/>
          <p:nvPr/>
        </p:nvGrpSpPr>
        <p:grpSpPr>
          <a:xfrm>
            <a:off x="946326" y="2086998"/>
            <a:ext cx="5770258" cy="3831590"/>
            <a:chOff x="2359025" y="644525"/>
            <a:chExt cx="5068887" cy="3309938"/>
          </a:xfrm>
          <a:solidFill>
            <a:schemeClr val="accent5">
              <a:lumMod val="75000"/>
            </a:schemeClr>
          </a:solidFill>
        </p:grpSpPr>
        <p:sp>
          <p:nvSpPr>
            <p:cNvPr id="10" name="Freeform 9"/>
            <p:cNvSpPr>
              <a:spLocks/>
            </p:cNvSpPr>
            <p:nvPr/>
          </p:nvSpPr>
          <p:spPr bwMode="auto">
            <a:xfrm>
              <a:off x="2741613" y="644525"/>
              <a:ext cx="633412" cy="468312"/>
            </a:xfrm>
            <a:custGeom>
              <a:avLst/>
              <a:gdLst/>
              <a:ahLst/>
              <a:cxnLst>
                <a:cxn ang="0">
                  <a:pos x="1178" y="303"/>
                </a:cxn>
                <a:cxn ang="0">
                  <a:pos x="1092" y="679"/>
                </a:cxn>
                <a:cxn ang="0">
                  <a:pos x="1063" y="779"/>
                </a:cxn>
                <a:cxn ang="0">
                  <a:pos x="1054" y="794"/>
                </a:cxn>
                <a:cxn ang="0">
                  <a:pos x="1061" y="813"/>
                </a:cxn>
                <a:cxn ang="0">
                  <a:pos x="1064" y="830"/>
                </a:cxn>
                <a:cxn ang="0">
                  <a:pos x="1056" y="879"/>
                </a:cxn>
                <a:cxn ang="0">
                  <a:pos x="699" y="800"/>
                </a:cxn>
                <a:cxn ang="0">
                  <a:pos x="635" y="804"/>
                </a:cxn>
                <a:cxn ang="0">
                  <a:pos x="473" y="804"/>
                </a:cxn>
                <a:cxn ang="0">
                  <a:pos x="437" y="804"/>
                </a:cxn>
                <a:cxn ang="0">
                  <a:pos x="402" y="794"/>
                </a:cxn>
                <a:cxn ang="0">
                  <a:pos x="374" y="775"/>
                </a:cxn>
                <a:cxn ang="0">
                  <a:pos x="306" y="755"/>
                </a:cxn>
                <a:cxn ang="0">
                  <a:pos x="186" y="752"/>
                </a:cxn>
                <a:cxn ang="0">
                  <a:pos x="157" y="719"/>
                </a:cxn>
                <a:cxn ang="0">
                  <a:pos x="165" y="679"/>
                </a:cxn>
                <a:cxn ang="0">
                  <a:pos x="164" y="648"/>
                </a:cxn>
                <a:cxn ang="0">
                  <a:pos x="152" y="614"/>
                </a:cxn>
                <a:cxn ang="0">
                  <a:pos x="139" y="598"/>
                </a:cxn>
                <a:cxn ang="0">
                  <a:pos x="94" y="584"/>
                </a:cxn>
                <a:cxn ang="0">
                  <a:pos x="90" y="572"/>
                </a:cxn>
                <a:cxn ang="0">
                  <a:pos x="77" y="561"/>
                </a:cxn>
                <a:cxn ang="0">
                  <a:pos x="48" y="560"/>
                </a:cxn>
                <a:cxn ang="0">
                  <a:pos x="4" y="507"/>
                </a:cxn>
                <a:cxn ang="0">
                  <a:pos x="23" y="487"/>
                </a:cxn>
                <a:cxn ang="0">
                  <a:pos x="33" y="469"/>
                </a:cxn>
                <a:cxn ang="0">
                  <a:pos x="41" y="447"/>
                </a:cxn>
                <a:cxn ang="0">
                  <a:pos x="66" y="404"/>
                </a:cxn>
                <a:cxn ang="0">
                  <a:pos x="37" y="362"/>
                </a:cxn>
                <a:cxn ang="0">
                  <a:pos x="37" y="275"/>
                </a:cxn>
                <a:cxn ang="0">
                  <a:pos x="14" y="108"/>
                </a:cxn>
                <a:cxn ang="0">
                  <a:pos x="97" y="99"/>
                </a:cxn>
                <a:cxn ang="0">
                  <a:pos x="226" y="165"/>
                </a:cxn>
                <a:cxn ang="0">
                  <a:pos x="265" y="199"/>
                </a:cxn>
                <a:cxn ang="0">
                  <a:pos x="293" y="257"/>
                </a:cxn>
                <a:cxn ang="0">
                  <a:pos x="215" y="337"/>
                </a:cxn>
                <a:cxn ang="0">
                  <a:pos x="258" y="304"/>
                </a:cxn>
                <a:cxn ang="0">
                  <a:pos x="323" y="283"/>
                </a:cxn>
                <a:cxn ang="0">
                  <a:pos x="241" y="374"/>
                </a:cxn>
                <a:cxn ang="0">
                  <a:pos x="233" y="428"/>
                </a:cxn>
                <a:cxn ang="0">
                  <a:pos x="302" y="382"/>
                </a:cxn>
                <a:cxn ang="0">
                  <a:pos x="348" y="279"/>
                </a:cxn>
                <a:cxn ang="0">
                  <a:pos x="363" y="196"/>
                </a:cxn>
                <a:cxn ang="0">
                  <a:pos x="337" y="175"/>
                </a:cxn>
                <a:cxn ang="0">
                  <a:pos x="351" y="250"/>
                </a:cxn>
                <a:cxn ang="0">
                  <a:pos x="325" y="213"/>
                </a:cxn>
                <a:cxn ang="0">
                  <a:pos x="341" y="150"/>
                </a:cxn>
                <a:cxn ang="0">
                  <a:pos x="366" y="132"/>
                </a:cxn>
                <a:cxn ang="0">
                  <a:pos x="370" y="67"/>
                </a:cxn>
                <a:cxn ang="0">
                  <a:pos x="351" y="0"/>
                </a:cxn>
                <a:cxn ang="0">
                  <a:pos x="673" y="89"/>
                </a:cxn>
                <a:cxn ang="0">
                  <a:pos x="1093" y="200"/>
                </a:cxn>
                <a:cxn ang="0">
                  <a:pos x="1145" y="210"/>
                </a:cxn>
              </a:cxnLst>
              <a:rect l="0" t="0" r="r" b="b"/>
              <a:pathLst>
                <a:path w="1196" h="883">
                  <a:moveTo>
                    <a:pt x="1196" y="218"/>
                  </a:moveTo>
                  <a:lnTo>
                    <a:pt x="1196" y="218"/>
                  </a:lnTo>
                  <a:lnTo>
                    <a:pt x="1178" y="303"/>
                  </a:lnTo>
                  <a:lnTo>
                    <a:pt x="1138" y="487"/>
                  </a:lnTo>
                  <a:lnTo>
                    <a:pt x="1114" y="589"/>
                  </a:lnTo>
                  <a:lnTo>
                    <a:pt x="1092" y="679"/>
                  </a:lnTo>
                  <a:lnTo>
                    <a:pt x="1074" y="747"/>
                  </a:lnTo>
                  <a:lnTo>
                    <a:pt x="1067" y="768"/>
                  </a:lnTo>
                  <a:lnTo>
                    <a:pt x="1063" y="779"/>
                  </a:lnTo>
                  <a:lnTo>
                    <a:pt x="1063" y="779"/>
                  </a:lnTo>
                  <a:lnTo>
                    <a:pt x="1057" y="787"/>
                  </a:lnTo>
                  <a:lnTo>
                    <a:pt x="1054" y="794"/>
                  </a:lnTo>
                  <a:lnTo>
                    <a:pt x="1054" y="800"/>
                  </a:lnTo>
                  <a:lnTo>
                    <a:pt x="1056" y="804"/>
                  </a:lnTo>
                  <a:lnTo>
                    <a:pt x="1061" y="813"/>
                  </a:lnTo>
                  <a:lnTo>
                    <a:pt x="1064" y="820"/>
                  </a:lnTo>
                  <a:lnTo>
                    <a:pt x="1064" y="830"/>
                  </a:lnTo>
                  <a:lnTo>
                    <a:pt x="1064" y="830"/>
                  </a:lnTo>
                  <a:lnTo>
                    <a:pt x="1063" y="851"/>
                  </a:lnTo>
                  <a:lnTo>
                    <a:pt x="1059" y="868"/>
                  </a:lnTo>
                  <a:lnTo>
                    <a:pt x="1056" y="879"/>
                  </a:lnTo>
                  <a:lnTo>
                    <a:pt x="1054" y="883"/>
                  </a:lnTo>
                  <a:lnTo>
                    <a:pt x="748" y="804"/>
                  </a:lnTo>
                  <a:lnTo>
                    <a:pt x="699" y="800"/>
                  </a:lnTo>
                  <a:lnTo>
                    <a:pt x="681" y="807"/>
                  </a:lnTo>
                  <a:lnTo>
                    <a:pt x="656" y="800"/>
                  </a:lnTo>
                  <a:lnTo>
                    <a:pt x="635" y="804"/>
                  </a:lnTo>
                  <a:lnTo>
                    <a:pt x="504" y="809"/>
                  </a:lnTo>
                  <a:lnTo>
                    <a:pt x="490" y="798"/>
                  </a:lnTo>
                  <a:lnTo>
                    <a:pt x="473" y="804"/>
                  </a:lnTo>
                  <a:lnTo>
                    <a:pt x="461" y="808"/>
                  </a:lnTo>
                  <a:lnTo>
                    <a:pt x="449" y="808"/>
                  </a:lnTo>
                  <a:lnTo>
                    <a:pt x="437" y="804"/>
                  </a:lnTo>
                  <a:lnTo>
                    <a:pt x="437" y="798"/>
                  </a:lnTo>
                  <a:lnTo>
                    <a:pt x="415" y="800"/>
                  </a:lnTo>
                  <a:lnTo>
                    <a:pt x="402" y="794"/>
                  </a:lnTo>
                  <a:lnTo>
                    <a:pt x="394" y="787"/>
                  </a:lnTo>
                  <a:lnTo>
                    <a:pt x="394" y="779"/>
                  </a:lnTo>
                  <a:lnTo>
                    <a:pt x="374" y="775"/>
                  </a:lnTo>
                  <a:lnTo>
                    <a:pt x="341" y="768"/>
                  </a:lnTo>
                  <a:lnTo>
                    <a:pt x="318" y="757"/>
                  </a:lnTo>
                  <a:lnTo>
                    <a:pt x="306" y="755"/>
                  </a:lnTo>
                  <a:lnTo>
                    <a:pt x="280" y="757"/>
                  </a:lnTo>
                  <a:lnTo>
                    <a:pt x="238" y="765"/>
                  </a:lnTo>
                  <a:lnTo>
                    <a:pt x="186" y="752"/>
                  </a:lnTo>
                  <a:lnTo>
                    <a:pt x="155" y="725"/>
                  </a:lnTo>
                  <a:lnTo>
                    <a:pt x="155" y="725"/>
                  </a:lnTo>
                  <a:lnTo>
                    <a:pt x="157" y="719"/>
                  </a:lnTo>
                  <a:lnTo>
                    <a:pt x="161" y="702"/>
                  </a:lnTo>
                  <a:lnTo>
                    <a:pt x="164" y="691"/>
                  </a:lnTo>
                  <a:lnTo>
                    <a:pt x="165" y="679"/>
                  </a:lnTo>
                  <a:lnTo>
                    <a:pt x="165" y="664"/>
                  </a:lnTo>
                  <a:lnTo>
                    <a:pt x="164" y="648"/>
                  </a:lnTo>
                  <a:lnTo>
                    <a:pt x="164" y="648"/>
                  </a:lnTo>
                  <a:lnTo>
                    <a:pt x="161" y="634"/>
                  </a:lnTo>
                  <a:lnTo>
                    <a:pt x="157" y="622"/>
                  </a:lnTo>
                  <a:lnTo>
                    <a:pt x="152" y="614"/>
                  </a:lnTo>
                  <a:lnTo>
                    <a:pt x="147" y="607"/>
                  </a:lnTo>
                  <a:lnTo>
                    <a:pt x="143" y="603"/>
                  </a:lnTo>
                  <a:lnTo>
                    <a:pt x="139" y="598"/>
                  </a:lnTo>
                  <a:lnTo>
                    <a:pt x="134" y="597"/>
                  </a:lnTo>
                  <a:lnTo>
                    <a:pt x="114" y="593"/>
                  </a:lnTo>
                  <a:lnTo>
                    <a:pt x="94" y="584"/>
                  </a:lnTo>
                  <a:lnTo>
                    <a:pt x="94" y="584"/>
                  </a:lnTo>
                  <a:lnTo>
                    <a:pt x="94" y="580"/>
                  </a:lnTo>
                  <a:lnTo>
                    <a:pt x="90" y="572"/>
                  </a:lnTo>
                  <a:lnTo>
                    <a:pt x="87" y="568"/>
                  </a:lnTo>
                  <a:lnTo>
                    <a:pt x="83" y="564"/>
                  </a:lnTo>
                  <a:lnTo>
                    <a:pt x="77" y="561"/>
                  </a:lnTo>
                  <a:lnTo>
                    <a:pt x="71" y="560"/>
                  </a:lnTo>
                  <a:lnTo>
                    <a:pt x="71" y="560"/>
                  </a:lnTo>
                  <a:lnTo>
                    <a:pt x="48" y="560"/>
                  </a:lnTo>
                  <a:lnTo>
                    <a:pt x="18" y="551"/>
                  </a:lnTo>
                  <a:lnTo>
                    <a:pt x="0" y="537"/>
                  </a:lnTo>
                  <a:lnTo>
                    <a:pt x="4" y="507"/>
                  </a:lnTo>
                  <a:lnTo>
                    <a:pt x="15" y="476"/>
                  </a:lnTo>
                  <a:lnTo>
                    <a:pt x="19" y="472"/>
                  </a:lnTo>
                  <a:lnTo>
                    <a:pt x="23" y="487"/>
                  </a:lnTo>
                  <a:lnTo>
                    <a:pt x="28" y="493"/>
                  </a:lnTo>
                  <a:lnTo>
                    <a:pt x="33" y="486"/>
                  </a:lnTo>
                  <a:lnTo>
                    <a:pt x="33" y="469"/>
                  </a:lnTo>
                  <a:lnTo>
                    <a:pt x="50" y="461"/>
                  </a:lnTo>
                  <a:lnTo>
                    <a:pt x="51" y="454"/>
                  </a:lnTo>
                  <a:lnTo>
                    <a:pt x="41" y="447"/>
                  </a:lnTo>
                  <a:lnTo>
                    <a:pt x="34" y="442"/>
                  </a:lnTo>
                  <a:lnTo>
                    <a:pt x="30" y="411"/>
                  </a:lnTo>
                  <a:lnTo>
                    <a:pt x="66" y="404"/>
                  </a:lnTo>
                  <a:lnTo>
                    <a:pt x="76" y="393"/>
                  </a:lnTo>
                  <a:lnTo>
                    <a:pt x="44" y="374"/>
                  </a:lnTo>
                  <a:lnTo>
                    <a:pt x="37" y="362"/>
                  </a:lnTo>
                  <a:lnTo>
                    <a:pt x="29" y="294"/>
                  </a:lnTo>
                  <a:lnTo>
                    <a:pt x="28" y="279"/>
                  </a:lnTo>
                  <a:lnTo>
                    <a:pt x="37" y="275"/>
                  </a:lnTo>
                  <a:lnTo>
                    <a:pt x="36" y="192"/>
                  </a:lnTo>
                  <a:lnTo>
                    <a:pt x="15" y="169"/>
                  </a:lnTo>
                  <a:lnTo>
                    <a:pt x="14" y="108"/>
                  </a:lnTo>
                  <a:lnTo>
                    <a:pt x="36" y="79"/>
                  </a:lnTo>
                  <a:lnTo>
                    <a:pt x="46" y="47"/>
                  </a:lnTo>
                  <a:lnTo>
                    <a:pt x="97" y="99"/>
                  </a:lnTo>
                  <a:lnTo>
                    <a:pt x="151" y="139"/>
                  </a:lnTo>
                  <a:lnTo>
                    <a:pt x="193" y="158"/>
                  </a:lnTo>
                  <a:lnTo>
                    <a:pt x="226" y="165"/>
                  </a:lnTo>
                  <a:lnTo>
                    <a:pt x="243" y="165"/>
                  </a:lnTo>
                  <a:lnTo>
                    <a:pt x="255" y="167"/>
                  </a:lnTo>
                  <a:lnTo>
                    <a:pt x="265" y="199"/>
                  </a:lnTo>
                  <a:lnTo>
                    <a:pt x="302" y="193"/>
                  </a:lnTo>
                  <a:lnTo>
                    <a:pt x="308" y="240"/>
                  </a:lnTo>
                  <a:lnTo>
                    <a:pt x="293" y="257"/>
                  </a:lnTo>
                  <a:lnTo>
                    <a:pt x="252" y="283"/>
                  </a:lnTo>
                  <a:lnTo>
                    <a:pt x="222" y="321"/>
                  </a:lnTo>
                  <a:lnTo>
                    <a:pt x="215" y="337"/>
                  </a:lnTo>
                  <a:lnTo>
                    <a:pt x="225" y="343"/>
                  </a:lnTo>
                  <a:lnTo>
                    <a:pt x="241" y="325"/>
                  </a:lnTo>
                  <a:lnTo>
                    <a:pt x="258" y="304"/>
                  </a:lnTo>
                  <a:lnTo>
                    <a:pt x="297" y="281"/>
                  </a:lnTo>
                  <a:lnTo>
                    <a:pt x="323" y="265"/>
                  </a:lnTo>
                  <a:lnTo>
                    <a:pt x="323" y="283"/>
                  </a:lnTo>
                  <a:lnTo>
                    <a:pt x="306" y="294"/>
                  </a:lnTo>
                  <a:lnTo>
                    <a:pt x="290" y="346"/>
                  </a:lnTo>
                  <a:lnTo>
                    <a:pt x="241" y="374"/>
                  </a:lnTo>
                  <a:lnTo>
                    <a:pt x="216" y="401"/>
                  </a:lnTo>
                  <a:lnTo>
                    <a:pt x="212" y="422"/>
                  </a:lnTo>
                  <a:lnTo>
                    <a:pt x="233" y="428"/>
                  </a:lnTo>
                  <a:lnTo>
                    <a:pt x="257" y="404"/>
                  </a:lnTo>
                  <a:lnTo>
                    <a:pt x="280" y="385"/>
                  </a:lnTo>
                  <a:lnTo>
                    <a:pt x="302" y="382"/>
                  </a:lnTo>
                  <a:lnTo>
                    <a:pt x="322" y="362"/>
                  </a:lnTo>
                  <a:lnTo>
                    <a:pt x="330" y="317"/>
                  </a:lnTo>
                  <a:lnTo>
                    <a:pt x="348" y="279"/>
                  </a:lnTo>
                  <a:lnTo>
                    <a:pt x="370" y="251"/>
                  </a:lnTo>
                  <a:lnTo>
                    <a:pt x="376" y="231"/>
                  </a:lnTo>
                  <a:lnTo>
                    <a:pt x="363" y="196"/>
                  </a:lnTo>
                  <a:lnTo>
                    <a:pt x="365" y="156"/>
                  </a:lnTo>
                  <a:lnTo>
                    <a:pt x="349" y="160"/>
                  </a:lnTo>
                  <a:lnTo>
                    <a:pt x="337" y="175"/>
                  </a:lnTo>
                  <a:lnTo>
                    <a:pt x="344" y="211"/>
                  </a:lnTo>
                  <a:lnTo>
                    <a:pt x="354" y="242"/>
                  </a:lnTo>
                  <a:lnTo>
                    <a:pt x="351" y="250"/>
                  </a:lnTo>
                  <a:lnTo>
                    <a:pt x="345" y="244"/>
                  </a:lnTo>
                  <a:lnTo>
                    <a:pt x="337" y="238"/>
                  </a:lnTo>
                  <a:lnTo>
                    <a:pt x="325" y="213"/>
                  </a:lnTo>
                  <a:lnTo>
                    <a:pt x="318" y="192"/>
                  </a:lnTo>
                  <a:lnTo>
                    <a:pt x="316" y="171"/>
                  </a:lnTo>
                  <a:lnTo>
                    <a:pt x="341" y="150"/>
                  </a:lnTo>
                  <a:lnTo>
                    <a:pt x="348" y="129"/>
                  </a:lnTo>
                  <a:lnTo>
                    <a:pt x="345" y="110"/>
                  </a:lnTo>
                  <a:lnTo>
                    <a:pt x="366" y="132"/>
                  </a:lnTo>
                  <a:lnTo>
                    <a:pt x="373" y="138"/>
                  </a:lnTo>
                  <a:lnTo>
                    <a:pt x="374" y="111"/>
                  </a:lnTo>
                  <a:lnTo>
                    <a:pt x="370" y="67"/>
                  </a:lnTo>
                  <a:lnTo>
                    <a:pt x="370" y="56"/>
                  </a:lnTo>
                  <a:lnTo>
                    <a:pt x="356" y="53"/>
                  </a:lnTo>
                  <a:lnTo>
                    <a:pt x="351" y="0"/>
                  </a:lnTo>
                  <a:lnTo>
                    <a:pt x="351" y="0"/>
                  </a:lnTo>
                  <a:lnTo>
                    <a:pt x="492" y="39"/>
                  </a:lnTo>
                  <a:lnTo>
                    <a:pt x="673" y="89"/>
                  </a:lnTo>
                  <a:lnTo>
                    <a:pt x="673" y="89"/>
                  </a:lnTo>
                  <a:lnTo>
                    <a:pt x="1093" y="200"/>
                  </a:lnTo>
                  <a:lnTo>
                    <a:pt x="1093" y="200"/>
                  </a:lnTo>
                  <a:lnTo>
                    <a:pt x="1111" y="204"/>
                  </a:lnTo>
                  <a:lnTo>
                    <a:pt x="1128" y="207"/>
                  </a:lnTo>
                  <a:lnTo>
                    <a:pt x="1145" y="210"/>
                  </a:lnTo>
                  <a:lnTo>
                    <a:pt x="1196" y="21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3" name="Freeform 12"/>
            <p:cNvSpPr>
              <a:spLocks/>
            </p:cNvSpPr>
            <p:nvPr/>
          </p:nvSpPr>
          <p:spPr bwMode="auto">
            <a:xfrm>
              <a:off x="3684588" y="2295525"/>
              <a:ext cx="663575" cy="679450"/>
            </a:xfrm>
            <a:custGeom>
              <a:avLst/>
              <a:gdLst/>
              <a:ahLst/>
              <a:cxnLst>
                <a:cxn ang="0">
                  <a:pos x="185" y="0"/>
                </a:cxn>
                <a:cxn ang="0">
                  <a:pos x="1252" y="123"/>
                </a:cxn>
                <a:cxn ang="0">
                  <a:pos x="1246" y="240"/>
                </a:cxn>
                <a:cxn ang="0">
                  <a:pos x="1234" y="240"/>
                </a:cxn>
                <a:cxn ang="0">
                  <a:pos x="1152" y="1238"/>
                </a:cxn>
                <a:cxn ang="0">
                  <a:pos x="504" y="1178"/>
                </a:cxn>
                <a:cxn ang="0">
                  <a:pos x="497" y="1230"/>
                </a:cxn>
                <a:cxn ang="0">
                  <a:pos x="176" y="1193"/>
                </a:cxn>
                <a:cxn ang="0">
                  <a:pos x="155" y="1284"/>
                </a:cxn>
                <a:cxn ang="0">
                  <a:pos x="0" y="1262"/>
                </a:cxn>
                <a:cxn ang="0">
                  <a:pos x="185" y="0"/>
                </a:cxn>
              </a:cxnLst>
              <a:rect l="0" t="0" r="r" b="b"/>
              <a:pathLst>
                <a:path w="1252" h="1284">
                  <a:moveTo>
                    <a:pt x="185" y="0"/>
                  </a:moveTo>
                  <a:lnTo>
                    <a:pt x="1252" y="123"/>
                  </a:lnTo>
                  <a:lnTo>
                    <a:pt x="1246" y="240"/>
                  </a:lnTo>
                  <a:lnTo>
                    <a:pt x="1234" y="240"/>
                  </a:lnTo>
                  <a:lnTo>
                    <a:pt x="1152" y="1238"/>
                  </a:lnTo>
                  <a:lnTo>
                    <a:pt x="504" y="1178"/>
                  </a:lnTo>
                  <a:lnTo>
                    <a:pt x="497" y="1230"/>
                  </a:lnTo>
                  <a:lnTo>
                    <a:pt x="176" y="1193"/>
                  </a:lnTo>
                  <a:lnTo>
                    <a:pt x="155" y="1284"/>
                  </a:lnTo>
                  <a:lnTo>
                    <a:pt x="0" y="1262"/>
                  </a:lnTo>
                  <a:lnTo>
                    <a:pt x="185" y="0"/>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5" name="Freeform 14"/>
            <p:cNvSpPr>
              <a:spLocks/>
            </p:cNvSpPr>
            <p:nvPr/>
          </p:nvSpPr>
          <p:spPr bwMode="auto">
            <a:xfrm>
              <a:off x="3932238" y="2422525"/>
              <a:ext cx="1314450" cy="1296987"/>
            </a:xfrm>
            <a:custGeom>
              <a:avLst/>
              <a:gdLst/>
              <a:ahLst/>
              <a:cxnLst>
                <a:cxn ang="0">
                  <a:pos x="2477" y="1285"/>
                </a:cxn>
                <a:cxn ang="0">
                  <a:pos x="2454" y="1181"/>
                </a:cxn>
                <a:cxn ang="0">
                  <a:pos x="2395" y="719"/>
                </a:cxn>
                <a:cxn ang="0">
                  <a:pos x="2294" y="702"/>
                </a:cxn>
                <a:cxn ang="0">
                  <a:pos x="2190" y="645"/>
                </a:cxn>
                <a:cxn ang="0">
                  <a:pos x="2078" y="641"/>
                </a:cxn>
                <a:cxn ang="0">
                  <a:pos x="2011" y="650"/>
                </a:cxn>
                <a:cxn ang="0">
                  <a:pos x="1939" y="672"/>
                </a:cxn>
                <a:cxn ang="0">
                  <a:pos x="1828" y="648"/>
                </a:cxn>
                <a:cxn ang="0">
                  <a:pos x="1792" y="638"/>
                </a:cxn>
                <a:cxn ang="0">
                  <a:pos x="1709" y="613"/>
                </a:cxn>
                <a:cxn ang="0">
                  <a:pos x="1656" y="612"/>
                </a:cxn>
                <a:cxn ang="0">
                  <a:pos x="1561" y="586"/>
                </a:cxn>
                <a:cxn ang="0">
                  <a:pos x="1480" y="557"/>
                </a:cxn>
                <a:cxn ang="0">
                  <a:pos x="1389" y="509"/>
                </a:cxn>
                <a:cxn ang="0">
                  <a:pos x="1332" y="494"/>
                </a:cxn>
                <a:cxn ang="0">
                  <a:pos x="686" y="998"/>
                </a:cxn>
                <a:cxn ang="0">
                  <a:pos x="14" y="1003"/>
                </a:cxn>
                <a:cxn ang="0">
                  <a:pos x="72" y="1080"/>
                </a:cxn>
                <a:cxn ang="0">
                  <a:pos x="124" y="1126"/>
                </a:cxn>
                <a:cxn ang="0">
                  <a:pos x="228" y="1230"/>
                </a:cxn>
                <a:cxn ang="0">
                  <a:pos x="301" y="1306"/>
                </a:cxn>
                <a:cxn ang="0">
                  <a:pos x="322" y="1423"/>
                </a:cxn>
                <a:cxn ang="0">
                  <a:pos x="362" y="1527"/>
                </a:cxn>
                <a:cxn ang="0">
                  <a:pos x="407" y="1568"/>
                </a:cxn>
                <a:cxn ang="0">
                  <a:pos x="489" y="1627"/>
                </a:cxn>
                <a:cxn ang="0">
                  <a:pos x="601" y="1686"/>
                </a:cxn>
                <a:cxn ang="0">
                  <a:pos x="659" y="1638"/>
                </a:cxn>
                <a:cxn ang="0">
                  <a:pos x="701" y="1550"/>
                </a:cxn>
                <a:cxn ang="0">
                  <a:pos x="812" y="1509"/>
                </a:cxn>
                <a:cxn ang="0">
                  <a:pos x="936" y="1535"/>
                </a:cxn>
                <a:cxn ang="0">
                  <a:pos x="1011" y="1602"/>
                </a:cxn>
                <a:cxn ang="0">
                  <a:pos x="1104" y="1754"/>
                </a:cxn>
                <a:cxn ang="0">
                  <a:pos x="1160" y="1883"/>
                </a:cxn>
                <a:cxn ang="0">
                  <a:pos x="1294" y="2039"/>
                </a:cxn>
                <a:cxn ang="0">
                  <a:pos x="1309" y="2133"/>
                </a:cxn>
                <a:cxn ang="0">
                  <a:pos x="1370" y="2286"/>
                </a:cxn>
                <a:cxn ang="0">
                  <a:pos x="1505" y="2350"/>
                </a:cxn>
                <a:cxn ang="0">
                  <a:pos x="1599" y="2403"/>
                </a:cxn>
                <a:cxn ang="0">
                  <a:pos x="1681" y="2427"/>
                </a:cxn>
                <a:cxn ang="0">
                  <a:pos x="1768" y="2422"/>
                </a:cxn>
                <a:cxn ang="0">
                  <a:pos x="1743" y="2334"/>
                </a:cxn>
                <a:cxn ang="0">
                  <a:pos x="1696" y="2219"/>
                </a:cxn>
                <a:cxn ang="0">
                  <a:pos x="1749" y="2029"/>
                </a:cxn>
                <a:cxn ang="0">
                  <a:pos x="1711" y="1985"/>
                </a:cxn>
                <a:cxn ang="0">
                  <a:pos x="1793" y="1950"/>
                </a:cxn>
                <a:cxn ang="0">
                  <a:pos x="1782" y="1922"/>
                </a:cxn>
                <a:cxn ang="0">
                  <a:pos x="1861" y="1924"/>
                </a:cxn>
                <a:cxn ang="0">
                  <a:pos x="1849" y="1899"/>
                </a:cxn>
                <a:cxn ang="0">
                  <a:pos x="1907" y="1876"/>
                </a:cxn>
                <a:cxn ang="0">
                  <a:pos x="1901" y="1815"/>
                </a:cxn>
                <a:cxn ang="0">
                  <a:pos x="1964" y="1810"/>
                </a:cxn>
                <a:cxn ang="0">
                  <a:pos x="2018" y="1806"/>
                </a:cxn>
                <a:cxn ang="0">
                  <a:pos x="2173" y="1725"/>
                </a:cxn>
                <a:cxn ang="0">
                  <a:pos x="2219" y="1674"/>
                </a:cxn>
                <a:cxn ang="0">
                  <a:pos x="2216" y="1625"/>
                </a:cxn>
                <a:cxn ang="0">
                  <a:pos x="2255" y="1571"/>
                </a:cxn>
                <a:cxn ang="0">
                  <a:pos x="2265" y="1641"/>
                </a:cxn>
                <a:cxn ang="0">
                  <a:pos x="2412" y="1584"/>
                </a:cxn>
                <a:cxn ang="0">
                  <a:pos x="2459" y="1474"/>
                </a:cxn>
              </a:cxnLst>
              <a:rect l="0" t="0" r="r" b="b"/>
              <a:pathLst>
                <a:path w="2484" h="2452">
                  <a:moveTo>
                    <a:pt x="2451" y="1388"/>
                  </a:moveTo>
                  <a:lnTo>
                    <a:pt x="2469" y="1348"/>
                  </a:lnTo>
                  <a:lnTo>
                    <a:pt x="2484" y="1317"/>
                  </a:lnTo>
                  <a:lnTo>
                    <a:pt x="2477" y="1285"/>
                  </a:lnTo>
                  <a:lnTo>
                    <a:pt x="2469" y="1239"/>
                  </a:lnTo>
                  <a:lnTo>
                    <a:pt x="2463" y="1226"/>
                  </a:lnTo>
                  <a:lnTo>
                    <a:pt x="2463" y="1194"/>
                  </a:lnTo>
                  <a:lnTo>
                    <a:pt x="2454" y="1181"/>
                  </a:lnTo>
                  <a:lnTo>
                    <a:pt x="2432" y="1131"/>
                  </a:lnTo>
                  <a:lnTo>
                    <a:pt x="2432" y="1121"/>
                  </a:lnTo>
                  <a:lnTo>
                    <a:pt x="2395" y="1085"/>
                  </a:lnTo>
                  <a:lnTo>
                    <a:pt x="2395" y="719"/>
                  </a:lnTo>
                  <a:lnTo>
                    <a:pt x="2339" y="713"/>
                  </a:lnTo>
                  <a:lnTo>
                    <a:pt x="2326" y="722"/>
                  </a:lnTo>
                  <a:lnTo>
                    <a:pt x="2312" y="716"/>
                  </a:lnTo>
                  <a:lnTo>
                    <a:pt x="2294" y="702"/>
                  </a:lnTo>
                  <a:lnTo>
                    <a:pt x="2275" y="691"/>
                  </a:lnTo>
                  <a:lnTo>
                    <a:pt x="2248" y="691"/>
                  </a:lnTo>
                  <a:lnTo>
                    <a:pt x="2214" y="668"/>
                  </a:lnTo>
                  <a:lnTo>
                    <a:pt x="2190" y="645"/>
                  </a:lnTo>
                  <a:lnTo>
                    <a:pt x="2162" y="636"/>
                  </a:lnTo>
                  <a:lnTo>
                    <a:pt x="2123" y="647"/>
                  </a:lnTo>
                  <a:lnTo>
                    <a:pt x="2108" y="644"/>
                  </a:lnTo>
                  <a:lnTo>
                    <a:pt x="2078" y="641"/>
                  </a:lnTo>
                  <a:lnTo>
                    <a:pt x="2064" y="652"/>
                  </a:lnTo>
                  <a:lnTo>
                    <a:pt x="2046" y="658"/>
                  </a:lnTo>
                  <a:lnTo>
                    <a:pt x="2029" y="647"/>
                  </a:lnTo>
                  <a:lnTo>
                    <a:pt x="2011" y="650"/>
                  </a:lnTo>
                  <a:lnTo>
                    <a:pt x="1997" y="662"/>
                  </a:lnTo>
                  <a:lnTo>
                    <a:pt x="1972" y="680"/>
                  </a:lnTo>
                  <a:lnTo>
                    <a:pt x="1949" y="686"/>
                  </a:lnTo>
                  <a:lnTo>
                    <a:pt x="1939" y="672"/>
                  </a:lnTo>
                  <a:lnTo>
                    <a:pt x="1921" y="655"/>
                  </a:lnTo>
                  <a:lnTo>
                    <a:pt x="1879" y="656"/>
                  </a:lnTo>
                  <a:lnTo>
                    <a:pt x="1853" y="644"/>
                  </a:lnTo>
                  <a:lnTo>
                    <a:pt x="1828" y="648"/>
                  </a:lnTo>
                  <a:lnTo>
                    <a:pt x="1814" y="670"/>
                  </a:lnTo>
                  <a:lnTo>
                    <a:pt x="1806" y="675"/>
                  </a:lnTo>
                  <a:lnTo>
                    <a:pt x="1799" y="647"/>
                  </a:lnTo>
                  <a:lnTo>
                    <a:pt x="1792" y="638"/>
                  </a:lnTo>
                  <a:lnTo>
                    <a:pt x="1759" y="659"/>
                  </a:lnTo>
                  <a:lnTo>
                    <a:pt x="1749" y="638"/>
                  </a:lnTo>
                  <a:lnTo>
                    <a:pt x="1717" y="613"/>
                  </a:lnTo>
                  <a:lnTo>
                    <a:pt x="1709" y="613"/>
                  </a:lnTo>
                  <a:lnTo>
                    <a:pt x="1697" y="629"/>
                  </a:lnTo>
                  <a:lnTo>
                    <a:pt x="1679" y="643"/>
                  </a:lnTo>
                  <a:lnTo>
                    <a:pt x="1663" y="640"/>
                  </a:lnTo>
                  <a:lnTo>
                    <a:pt x="1656" y="612"/>
                  </a:lnTo>
                  <a:lnTo>
                    <a:pt x="1642" y="611"/>
                  </a:lnTo>
                  <a:lnTo>
                    <a:pt x="1624" y="579"/>
                  </a:lnTo>
                  <a:lnTo>
                    <a:pt x="1582" y="575"/>
                  </a:lnTo>
                  <a:lnTo>
                    <a:pt x="1561" y="586"/>
                  </a:lnTo>
                  <a:lnTo>
                    <a:pt x="1545" y="569"/>
                  </a:lnTo>
                  <a:lnTo>
                    <a:pt x="1538" y="572"/>
                  </a:lnTo>
                  <a:lnTo>
                    <a:pt x="1512" y="575"/>
                  </a:lnTo>
                  <a:lnTo>
                    <a:pt x="1480" y="557"/>
                  </a:lnTo>
                  <a:lnTo>
                    <a:pt x="1437" y="555"/>
                  </a:lnTo>
                  <a:lnTo>
                    <a:pt x="1425" y="516"/>
                  </a:lnTo>
                  <a:lnTo>
                    <a:pt x="1405" y="504"/>
                  </a:lnTo>
                  <a:lnTo>
                    <a:pt x="1389" y="509"/>
                  </a:lnTo>
                  <a:lnTo>
                    <a:pt x="1378" y="505"/>
                  </a:lnTo>
                  <a:lnTo>
                    <a:pt x="1359" y="508"/>
                  </a:lnTo>
                  <a:lnTo>
                    <a:pt x="1346" y="509"/>
                  </a:lnTo>
                  <a:lnTo>
                    <a:pt x="1332" y="494"/>
                  </a:lnTo>
                  <a:lnTo>
                    <a:pt x="1294" y="459"/>
                  </a:lnTo>
                  <a:lnTo>
                    <a:pt x="1314" y="33"/>
                  </a:lnTo>
                  <a:lnTo>
                    <a:pt x="768" y="0"/>
                  </a:lnTo>
                  <a:lnTo>
                    <a:pt x="686" y="998"/>
                  </a:lnTo>
                  <a:lnTo>
                    <a:pt x="38" y="938"/>
                  </a:lnTo>
                  <a:lnTo>
                    <a:pt x="31" y="990"/>
                  </a:lnTo>
                  <a:lnTo>
                    <a:pt x="0" y="987"/>
                  </a:lnTo>
                  <a:lnTo>
                    <a:pt x="14" y="1003"/>
                  </a:lnTo>
                  <a:lnTo>
                    <a:pt x="41" y="1022"/>
                  </a:lnTo>
                  <a:lnTo>
                    <a:pt x="53" y="1044"/>
                  </a:lnTo>
                  <a:lnTo>
                    <a:pt x="60" y="1059"/>
                  </a:lnTo>
                  <a:lnTo>
                    <a:pt x="72" y="1080"/>
                  </a:lnTo>
                  <a:lnTo>
                    <a:pt x="85" y="1087"/>
                  </a:lnTo>
                  <a:lnTo>
                    <a:pt x="103" y="1094"/>
                  </a:lnTo>
                  <a:lnTo>
                    <a:pt x="117" y="1110"/>
                  </a:lnTo>
                  <a:lnTo>
                    <a:pt x="124" y="1126"/>
                  </a:lnTo>
                  <a:lnTo>
                    <a:pt x="142" y="1151"/>
                  </a:lnTo>
                  <a:lnTo>
                    <a:pt x="168" y="1170"/>
                  </a:lnTo>
                  <a:lnTo>
                    <a:pt x="213" y="1230"/>
                  </a:lnTo>
                  <a:lnTo>
                    <a:pt x="228" y="1230"/>
                  </a:lnTo>
                  <a:lnTo>
                    <a:pt x="245" y="1248"/>
                  </a:lnTo>
                  <a:lnTo>
                    <a:pt x="267" y="1260"/>
                  </a:lnTo>
                  <a:lnTo>
                    <a:pt x="292" y="1284"/>
                  </a:lnTo>
                  <a:lnTo>
                    <a:pt x="301" y="1306"/>
                  </a:lnTo>
                  <a:lnTo>
                    <a:pt x="307" y="1348"/>
                  </a:lnTo>
                  <a:lnTo>
                    <a:pt x="322" y="1378"/>
                  </a:lnTo>
                  <a:lnTo>
                    <a:pt x="329" y="1398"/>
                  </a:lnTo>
                  <a:lnTo>
                    <a:pt x="322" y="1423"/>
                  </a:lnTo>
                  <a:lnTo>
                    <a:pt x="322" y="1450"/>
                  </a:lnTo>
                  <a:lnTo>
                    <a:pt x="336" y="1481"/>
                  </a:lnTo>
                  <a:lnTo>
                    <a:pt x="356" y="1509"/>
                  </a:lnTo>
                  <a:lnTo>
                    <a:pt x="362" y="1527"/>
                  </a:lnTo>
                  <a:lnTo>
                    <a:pt x="371" y="1535"/>
                  </a:lnTo>
                  <a:lnTo>
                    <a:pt x="382" y="1543"/>
                  </a:lnTo>
                  <a:lnTo>
                    <a:pt x="396" y="1556"/>
                  </a:lnTo>
                  <a:lnTo>
                    <a:pt x="407" y="1568"/>
                  </a:lnTo>
                  <a:lnTo>
                    <a:pt x="432" y="1591"/>
                  </a:lnTo>
                  <a:lnTo>
                    <a:pt x="444" y="1604"/>
                  </a:lnTo>
                  <a:lnTo>
                    <a:pt x="464" y="1607"/>
                  </a:lnTo>
                  <a:lnTo>
                    <a:pt x="489" y="1627"/>
                  </a:lnTo>
                  <a:lnTo>
                    <a:pt x="522" y="1642"/>
                  </a:lnTo>
                  <a:lnTo>
                    <a:pt x="557" y="1668"/>
                  </a:lnTo>
                  <a:lnTo>
                    <a:pt x="578" y="1677"/>
                  </a:lnTo>
                  <a:lnTo>
                    <a:pt x="601" y="1686"/>
                  </a:lnTo>
                  <a:lnTo>
                    <a:pt x="625" y="1688"/>
                  </a:lnTo>
                  <a:lnTo>
                    <a:pt x="634" y="1663"/>
                  </a:lnTo>
                  <a:lnTo>
                    <a:pt x="650" y="1643"/>
                  </a:lnTo>
                  <a:lnTo>
                    <a:pt x="659" y="1638"/>
                  </a:lnTo>
                  <a:lnTo>
                    <a:pt x="677" y="1629"/>
                  </a:lnTo>
                  <a:lnTo>
                    <a:pt x="677" y="1600"/>
                  </a:lnTo>
                  <a:lnTo>
                    <a:pt x="690" y="1584"/>
                  </a:lnTo>
                  <a:lnTo>
                    <a:pt x="701" y="1550"/>
                  </a:lnTo>
                  <a:lnTo>
                    <a:pt x="730" y="1525"/>
                  </a:lnTo>
                  <a:lnTo>
                    <a:pt x="768" y="1516"/>
                  </a:lnTo>
                  <a:lnTo>
                    <a:pt x="791" y="1509"/>
                  </a:lnTo>
                  <a:lnTo>
                    <a:pt x="812" y="1509"/>
                  </a:lnTo>
                  <a:lnTo>
                    <a:pt x="844" y="1523"/>
                  </a:lnTo>
                  <a:lnTo>
                    <a:pt x="875" y="1527"/>
                  </a:lnTo>
                  <a:lnTo>
                    <a:pt x="894" y="1527"/>
                  </a:lnTo>
                  <a:lnTo>
                    <a:pt x="936" y="1535"/>
                  </a:lnTo>
                  <a:lnTo>
                    <a:pt x="952" y="1545"/>
                  </a:lnTo>
                  <a:lnTo>
                    <a:pt x="966" y="1574"/>
                  </a:lnTo>
                  <a:lnTo>
                    <a:pt x="983" y="1574"/>
                  </a:lnTo>
                  <a:lnTo>
                    <a:pt x="1011" y="1602"/>
                  </a:lnTo>
                  <a:lnTo>
                    <a:pt x="1026" y="1613"/>
                  </a:lnTo>
                  <a:lnTo>
                    <a:pt x="1048" y="1646"/>
                  </a:lnTo>
                  <a:lnTo>
                    <a:pt x="1079" y="1693"/>
                  </a:lnTo>
                  <a:lnTo>
                    <a:pt x="1104" y="1754"/>
                  </a:lnTo>
                  <a:lnTo>
                    <a:pt x="1119" y="1778"/>
                  </a:lnTo>
                  <a:lnTo>
                    <a:pt x="1138" y="1821"/>
                  </a:lnTo>
                  <a:lnTo>
                    <a:pt x="1138" y="1840"/>
                  </a:lnTo>
                  <a:lnTo>
                    <a:pt x="1160" y="1883"/>
                  </a:lnTo>
                  <a:lnTo>
                    <a:pt x="1201" y="1921"/>
                  </a:lnTo>
                  <a:lnTo>
                    <a:pt x="1213" y="1965"/>
                  </a:lnTo>
                  <a:lnTo>
                    <a:pt x="1267" y="2029"/>
                  </a:lnTo>
                  <a:lnTo>
                    <a:pt x="1294" y="2039"/>
                  </a:lnTo>
                  <a:lnTo>
                    <a:pt x="1289" y="2089"/>
                  </a:lnTo>
                  <a:lnTo>
                    <a:pt x="1281" y="2103"/>
                  </a:lnTo>
                  <a:lnTo>
                    <a:pt x="1291" y="2117"/>
                  </a:lnTo>
                  <a:lnTo>
                    <a:pt x="1309" y="2133"/>
                  </a:lnTo>
                  <a:lnTo>
                    <a:pt x="1309" y="2164"/>
                  </a:lnTo>
                  <a:lnTo>
                    <a:pt x="1341" y="2223"/>
                  </a:lnTo>
                  <a:lnTo>
                    <a:pt x="1355" y="2261"/>
                  </a:lnTo>
                  <a:lnTo>
                    <a:pt x="1370" y="2286"/>
                  </a:lnTo>
                  <a:lnTo>
                    <a:pt x="1381" y="2310"/>
                  </a:lnTo>
                  <a:lnTo>
                    <a:pt x="1427" y="2318"/>
                  </a:lnTo>
                  <a:lnTo>
                    <a:pt x="1457" y="2350"/>
                  </a:lnTo>
                  <a:lnTo>
                    <a:pt x="1505" y="2350"/>
                  </a:lnTo>
                  <a:lnTo>
                    <a:pt x="1539" y="2384"/>
                  </a:lnTo>
                  <a:lnTo>
                    <a:pt x="1561" y="2384"/>
                  </a:lnTo>
                  <a:lnTo>
                    <a:pt x="1578" y="2401"/>
                  </a:lnTo>
                  <a:lnTo>
                    <a:pt x="1599" y="2403"/>
                  </a:lnTo>
                  <a:lnTo>
                    <a:pt x="1607" y="2394"/>
                  </a:lnTo>
                  <a:lnTo>
                    <a:pt x="1660" y="2405"/>
                  </a:lnTo>
                  <a:lnTo>
                    <a:pt x="1660" y="2411"/>
                  </a:lnTo>
                  <a:lnTo>
                    <a:pt x="1681" y="2427"/>
                  </a:lnTo>
                  <a:lnTo>
                    <a:pt x="1709" y="2452"/>
                  </a:lnTo>
                  <a:lnTo>
                    <a:pt x="1721" y="2443"/>
                  </a:lnTo>
                  <a:lnTo>
                    <a:pt x="1731" y="2426"/>
                  </a:lnTo>
                  <a:lnTo>
                    <a:pt x="1768" y="2422"/>
                  </a:lnTo>
                  <a:lnTo>
                    <a:pt x="1759" y="2394"/>
                  </a:lnTo>
                  <a:lnTo>
                    <a:pt x="1757" y="2378"/>
                  </a:lnTo>
                  <a:lnTo>
                    <a:pt x="1752" y="2358"/>
                  </a:lnTo>
                  <a:lnTo>
                    <a:pt x="1743" y="2334"/>
                  </a:lnTo>
                  <a:lnTo>
                    <a:pt x="1725" y="2325"/>
                  </a:lnTo>
                  <a:lnTo>
                    <a:pt x="1717" y="2291"/>
                  </a:lnTo>
                  <a:lnTo>
                    <a:pt x="1711" y="2253"/>
                  </a:lnTo>
                  <a:lnTo>
                    <a:pt x="1696" y="2219"/>
                  </a:lnTo>
                  <a:lnTo>
                    <a:pt x="1697" y="2186"/>
                  </a:lnTo>
                  <a:lnTo>
                    <a:pt x="1713" y="2136"/>
                  </a:lnTo>
                  <a:lnTo>
                    <a:pt x="1724" y="2089"/>
                  </a:lnTo>
                  <a:lnTo>
                    <a:pt x="1749" y="2029"/>
                  </a:lnTo>
                  <a:lnTo>
                    <a:pt x="1743" y="2021"/>
                  </a:lnTo>
                  <a:lnTo>
                    <a:pt x="1729" y="2011"/>
                  </a:lnTo>
                  <a:lnTo>
                    <a:pt x="1711" y="1994"/>
                  </a:lnTo>
                  <a:lnTo>
                    <a:pt x="1711" y="1985"/>
                  </a:lnTo>
                  <a:lnTo>
                    <a:pt x="1721" y="1989"/>
                  </a:lnTo>
                  <a:lnTo>
                    <a:pt x="1771" y="1986"/>
                  </a:lnTo>
                  <a:lnTo>
                    <a:pt x="1779" y="1979"/>
                  </a:lnTo>
                  <a:lnTo>
                    <a:pt x="1793" y="1950"/>
                  </a:lnTo>
                  <a:lnTo>
                    <a:pt x="1779" y="1950"/>
                  </a:lnTo>
                  <a:lnTo>
                    <a:pt x="1774" y="1938"/>
                  </a:lnTo>
                  <a:lnTo>
                    <a:pt x="1772" y="1929"/>
                  </a:lnTo>
                  <a:lnTo>
                    <a:pt x="1782" y="1922"/>
                  </a:lnTo>
                  <a:lnTo>
                    <a:pt x="1807" y="1922"/>
                  </a:lnTo>
                  <a:lnTo>
                    <a:pt x="1832" y="1921"/>
                  </a:lnTo>
                  <a:lnTo>
                    <a:pt x="1845" y="1928"/>
                  </a:lnTo>
                  <a:lnTo>
                    <a:pt x="1861" y="1924"/>
                  </a:lnTo>
                  <a:lnTo>
                    <a:pt x="1888" y="1899"/>
                  </a:lnTo>
                  <a:lnTo>
                    <a:pt x="1879" y="1901"/>
                  </a:lnTo>
                  <a:lnTo>
                    <a:pt x="1856" y="1914"/>
                  </a:lnTo>
                  <a:lnTo>
                    <a:pt x="1849" y="1899"/>
                  </a:lnTo>
                  <a:lnTo>
                    <a:pt x="1861" y="1863"/>
                  </a:lnTo>
                  <a:lnTo>
                    <a:pt x="1871" y="1871"/>
                  </a:lnTo>
                  <a:lnTo>
                    <a:pt x="1883" y="1879"/>
                  </a:lnTo>
                  <a:lnTo>
                    <a:pt x="1907" y="1876"/>
                  </a:lnTo>
                  <a:lnTo>
                    <a:pt x="1922" y="1868"/>
                  </a:lnTo>
                  <a:lnTo>
                    <a:pt x="1918" y="1846"/>
                  </a:lnTo>
                  <a:lnTo>
                    <a:pt x="1897" y="1822"/>
                  </a:lnTo>
                  <a:lnTo>
                    <a:pt x="1901" y="1815"/>
                  </a:lnTo>
                  <a:lnTo>
                    <a:pt x="1922" y="1820"/>
                  </a:lnTo>
                  <a:lnTo>
                    <a:pt x="1936" y="1807"/>
                  </a:lnTo>
                  <a:lnTo>
                    <a:pt x="1947" y="1815"/>
                  </a:lnTo>
                  <a:lnTo>
                    <a:pt x="1964" y="1810"/>
                  </a:lnTo>
                  <a:lnTo>
                    <a:pt x="1972" y="1817"/>
                  </a:lnTo>
                  <a:lnTo>
                    <a:pt x="1986" y="1831"/>
                  </a:lnTo>
                  <a:lnTo>
                    <a:pt x="2004" y="1820"/>
                  </a:lnTo>
                  <a:lnTo>
                    <a:pt x="2018" y="1806"/>
                  </a:lnTo>
                  <a:lnTo>
                    <a:pt x="2057" y="1797"/>
                  </a:lnTo>
                  <a:lnTo>
                    <a:pt x="2097" y="1788"/>
                  </a:lnTo>
                  <a:lnTo>
                    <a:pt x="2158" y="1756"/>
                  </a:lnTo>
                  <a:lnTo>
                    <a:pt x="2173" y="1725"/>
                  </a:lnTo>
                  <a:lnTo>
                    <a:pt x="2178" y="1695"/>
                  </a:lnTo>
                  <a:lnTo>
                    <a:pt x="2197" y="1685"/>
                  </a:lnTo>
                  <a:lnTo>
                    <a:pt x="2208" y="1684"/>
                  </a:lnTo>
                  <a:lnTo>
                    <a:pt x="2219" y="1674"/>
                  </a:lnTo>
                  <a:lnTo>
                    <a:pt x="2233" y="1664"/>
                  </a:lnTo>
                  <a:lnTo>
                    <a:pt x="2228" y="1647"/>
                  </a:lnTo>
                  <a:lnTo>
                    <a:pt x="2222" y="1631"/>
                  </a:lnTo>
                  <a:lnTo>
                    <a:pt x="2216" y="1625"/>
                  </a:lnTo>
                  <a:lnTo>
                    <a:pt x="2214" y="1616"/>
                  </a:lnTo>
                  <a:lnTo>
                    <a:pt x="2221" y="1599"/>
                  </a:lnTo>
                  <a:lnTo>
                    <a:pt x="2236" y="1578"/>
                  </a:lnTo>
                  <a:lnTo>
                    <a:pt x="2255" y="1571"/>
                  </a:lnTo>
                  <a:lnTo>
                    <a:pt x="2264" y="1571"/>
                  </a:lnTo>
                  <a:lnTo>
                    <a:pt x="2265" y="1588"/>
                  </a:lnTo>
                  <a:lnTo>
                    <a:pt x="2268" y="1609"/>
                  </a:lnTo>
                  <a:lnTo>
                    <a:pt x="2265" y="1641"/>
                  </a:lnTo>
                  <a:lnTo>
                    <a:pt x="2276" y="1643"/>
                  </a:lnTo>
                  <a:lnTo>
                    <a:pt x="2308" y="1620"/>
                  </a:lnTo>
                  <a:lnTo>
                    <a:pt x="2332" y="1613"/>
                  </a:lnTo>
                  <a:lnTo>
                    <a:pt x="2412" y="1584"/>
                  </a:lnTo>
                  <a:lnTo>
                    <a:pt x="2430" y="1574"/>
                  </a:lnTo>
                  <a:lnTo>
                    <a:pt x="2445" y="1548"/>
                  </a:lnTo>
                  <a:lnTo>
                    <a:pt x="2461" y="1491"/>
                  </a:lnTo>
                  <a:lnTo>
                    <a:pt x="2459" y="1474"/>
                  </a:lnTo>
                  <a:lnTo>
                    <a:pt x="2445" y="1430"/>
                  </a:lnTo>
                  <a:lnTo>
                    <a:pt x="2450" y="1406"/>
                  </a:lnTo>
                  <a:lnTo>
                    <a:pt x="2451" y="1388"/>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6" name="Freeform 15"/>
            <p:cNvSpPr>
              <a:spLocks/>
            </p:cNvSpPr>
            <p:nvPr/>
          </p:nvSpPr>
          <p:spPr bwMode="auto">
            <a:xfrm>
              <a:off x="3146425" y="2214563"/>
              <a:ext cx="636587" cy="749300"/>
            </a:xfrm>
            <a:custGeom>
              <a:avLst/>
              <a:gdLst/>
              <a:ahLst/>
              <a:cxnLst>
                <a:cxn ang="0">
                  <a:pos x="338" y="0"/>
                </a:cxn>
                <a:cxn ang="0">
                  <a:pos x="338" y="0"/>
                </a:cxn>
                <a:cxn ang="0">
                  <a:pos x="328" y="47"/>
                </a:cxn>
                <a:cxn ang="0">
                  <a:pos x="314" y="116"/>
                </a:cxn>
                <a:cxn ang="0">
                  <a:pos x="314" y="116"/>
                </a:cxn>
                <a:cxn ang="0">
                  <a:pos x="299" y="165"/>
                </a:cxn>
                <a:cxn ang="0">
                  <a:pos x="289" y="198"/>
                </a:cxn>
                <a:cxn ang="0">
                  <a:pos x="272" y="208"/>
                </a:cxn>
                <a:cxn ang="0">
                  <a:pos x="260" y="201"/>
                </a:cxn>
                <a:cxn ang="0">
                  <a:pos x="238" y="183"/>
                </a:cxn>
                <a:cxn ang="0">
                  <a:pos x="218" y="193"/>
                </a:cxn>
                <a:cxn ang="0">
                  <a:pos x="207" y="173"/>
                </a:cxn>
                <a:cxn ang="0">
                  <a:pos x="177" y="182"/>
                </a:cxn>
                <a:cxn ang="0">
                  <a:pos x="163" y="197"/>
                </a:cxn>
                <a:cxn ang="0">
                  <a:pos x="164" y="245"/>
                </a:cxn>
                <a:cxn ang="0">
                  <a:pos x="163" y="312"/>
                </a:cxn>
                <a:cxn ang="0">
                  <a:pos x="163" y="370"/>
                </a:cxn>
                <a:cxn ang="0">
                  <a:pos x="159" y="393"/>
                </a:cxn>
                <a:cxn ang="0">
                  <a:pos x="143" y="413"/>
                </a:cxn>
                <a:cxn ang="0">
                  <a:pos x="138" y="438"/>
                </a:cxn>
                <a:cxn ang="0">
                  <a:pos x="141" y="468"/>
                </a:cxn>
                <a:cxn ang="0">
                  <a:pos x="157" y="511"/>
                </a:cxn>
                <a:cxn ang="0">
                  <a:pos x="160" y="552"/>
                </a:cxn>
                <a:cxn ang="0">
                  <a:pos x="172" y="566"/>
                </a:cxn>
                <a:cxn ang="0">
                  <a:pos x="193" y="594"/>
                </a:cxn>
                <a:cxn ang="0">
                  <a:pos x="179" y="606"/>
                </a:cxn>
                <a:cxn ang="0">
                  <a:pos x="156" y="622"/>
                </a:cxn>
                <a:cxn ang="0">
                  <a:pos x="110" y="658"/>
                </a:cxn>
                <a:cxn ang="0">
                  <a:pos x="95" y="719"/>
                </a:cxn>
                <a:cxn ang="0">
                  <a:pos x="77" y="755"/>
                </a:cxn>
                <a:cxn ang="0">
                  <a:pos x="61" y="770"/>
                </a:cxn>
                <a:cxn ang="0">
                  <a:pos x="49" y="778"/>
                </a:cxn>
                <a:cxn ang="0">
                  <a:pos x="41" y="796"/>
                </a:cxn>
                <a:cxn ang="0">
                  <a:pos x="48" y="827"/>
                </a:cxn>
                <a:cxn ang="0">
                  <a:pos x="41" y="852"/>
                </a:cxn>
                <a:cxn ang="0">
                  <a:pos x="70" y="876"/>
                </a:cxn>
                <a:cxn ang="0">
                  <a:pos x="59" y="894"/>
                </a:cxn>
                <a:cxn ang="0">
                  <a:pos x="23" y="910"/>
                </a:cxn>
                <a:cxn ang="0">
                  <a:pos x="12" y="930"/>
                </a:cxn>
                <a:cxn ang="0">
                  <a:pos x="0" y="960"/>
                </a:cxn>
                <a:cxn ang="0">
                  <a:pos x="644" y="1354"/>
                </a:cxn>
                <a:cxn ang="0">
                  <a:pos x="848" y="1391"/>
                </a:cxn>
                <a:cxn ang="0">
                  <a:pos x="1016" y="1414"/>
                </a:cxn>
                <a:cxn ang="0">
                  <a:pos x="1019" y="1416"/>
                </a:cxn>
                <a:cxn ang="0">
                  <a:pos x="1204" y="154"/>
                </a:cxn>
                <a:cxn ang="0">
                  <a:pos x="338" y="0"/>
                </a:cxn>
              </a:cxnLst>
              <a:rect l="0" t="0" r="r" b="b"/>
              <a:pathLst>
                <a:path w="1204" h="1416">
                  <a:moveTo>
                    <a:pt x="338" y="0"/>
                  </a:moveTo>
                  <a:lnTo>
                    <a:pt x="338" y="0"/>
                  </a:lnTo>
                  <a:lnTo>
                    <a:pt x="328" y="47"/>
                  </a:lnTo>
                  <a:lnTo>
                    <a:pt x="314" y="116"/>
                  </a:lnTo>
                  <a:lnTo>
                    <a:pt x="314" y="116"/>
                  </a:lnTo>
                  <a:lnTo>
                    <a:pt x="299" y="165"/>
                  </a:lnTo>
                  <a:lnTo>
                    <a:pt x="289" y="198"/>
                  </a:lnTo>
                  <a:lnTo>
                    <a:pt x="272" y="208"/>
                  </a:lnTo>
                  <a:lnTo>
                    <a:pt x="260" y="201"/>
                  </a:lnTo>
                  <a:lnTo>
                    <a:pt x="238" y="183"/>
                  </a:lnTo>
                  <a:lnTo>
                    <a:pt x="218" y="193"/>
                  </a:lnTo>
                  <a:lnTo>
                    <a:pt x="207" y="173"/>
                  </a:lnTo>
                  <a:lnTo>
                    <a:pt x="177" y="182"/>
                  </a:lnTo>
                  <a:lnTo>
                    <a:pt x="163" y="197"/>
                  </a:lnTo>
                  <a:lnTo>
                    <a:pt x="164" y="245"/>
                  </a:lnTo>
                  <a:lnTo>
                    <a:pt x="163" y="312"/>
                  </a:lnTo>
                  <a:lnTo>
                    <a:pt x="163" y="370"/>
                  </a:lnTo>
                  <a:lnTo>
                    <a:pt x="159" y="393"/>
                  </a:lnTo>
                  <a:lnTo>
                    <a:pt x="143" y="413"/>
                  </a:lnTo>
                  <a:lnTo>
                    <a:pt x="138" y="438"/>
                  </a:lnTo>
                  <a:lnTo>
                    <a:pt x="141" y="468"/>
                  </a:lnTo>
                  <a:lnTo>
                    <a:pt x="157" y="511"/>
                  </a:lnTo>
                  <a:lnTo>
                    <a:pt x="160" y="552"/>
                  </a:lnTo>
                  <a:lnTo>
                    <a:pt x="172" y="566"/>
                  </a:lnTo>
                  <a:lnTo>
                    <a:pt x="193" y="594"/>
                  </a:lnTo>
                  <a:lnTo>
                    <a:pt x="179" y="606"/>
                  </a:lnTo>
                  <a:lnTo>
                    <a:pt x="156" y="622"/>
                  </a:lnTo>
                  <a:lnTo>
                    <a:pt x="110" y="658"/>
                  </a:lnTo>
                  <a:lnTo>
                    <a:pt x="95" y="719"/>
                  </a:lnTo>
                  <a:lnTo>
                    <a:pt x="77" y="755"/>
                  </a:lnTo>
                  <a:lnTo>
                    <a:pt x="61" y="770"/>
                  </a:lnTo>
                  <a:lnTo>
                    <a:pt x="49" y="778"/>
                  </a:lnTo>
                  <a:lnTo>
                    <a:pt x="41" y="796"/>
                  </a:lnTo>
                  <a:lnTo>
                    <a:pt x="48" y="827"/>
                  </a:lnTo>
                  <a:lnTo>
                    <a:pt x="41" y="852"/>
                  </a:lnTo>
                  <a:lnTo>
                    <a:pt x="70" y="876"/>
                  </a:lnTo>
                  <a:lnTo>
                    <a:pt x="59" y="894"/>
                  </a:lnTo>
                  <a:lnTo>
                    <a:pt x="23" y="910"/>
                  </a:lnTo>
                  <a:lnTo>
                    <a:pt x="12" y="930"/>
                  </a:lnTo>
                  <a:lnTo>
                    <a:pt x="0" y="960"/>
                  </a:lnTo>
                  <a:lnTo>
                    <a:pt x="644" y="1354"/>
                  </a:lnTo>
                  <a:lnTo>
                    <a:pt x="848" y="1391"/>
                  </a:lnTo>
                  <a:lnTo>
                    <a:pt x="1016" y="1414"/>
                  </a:lnTo>
                  <a:lnTo>
                    <a:pt x="1019" y="1416"/>
                  </a:lnTo>
                  <a:lnTo>
                    <a:pt x="1204" y="154"/>
                  </a:lnTo>
                  <a:lnTo>
                    <a:pt x="338" y="0"/>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7" name="Freeform 9"/>
            <p:cNvSpPr>
              <a:spLocks/>
            </p:cNvSpPr>
            <p:nvPr/>
          </p:nvSpPr>
          <p:spPr bwMode="auto">
            <a:xfrm>
              <a:off x="2498725" y="1404938"/>
              <a:ext cx="749300" cy="1293812"/>
            </a:xfrm>
            <a:custGeom>
              <a:avLst/>
              <a:gdLst/>
              <a:ahLst/>
              <a:cxnLst>
                <a:cxn ang="0">
                  <a:pos x="1263" y="2382"/>
                </a:cxn>
                <a:cxn ang="0">
                  <a:pos x="1271" y="2308"/>
                </a:cxn>
                <a:cxn ang="0">
                  <a:pos x="1317" y="2249"/>
                </a:cxn>
                <a:cxn ang="0">
                  <a:pos x="1401" y="2136"/>
                </a:cxn>
                <a:cxn ang="0">
                  <a:pos x="1382" y="2082"/>
                </a:cxn>
                <a:cxn ang="0">
                  <a:pos x="1360" y="1968"/>
                </a:cxn>
                <a:cxn ang="0">
                  <a:pos x="652" y="866"/>
                </a:cxn>
                <a:cxn ang="0">
                  <a:pos x="627" y="840"/>
                </a:cxn>
                <a:cxn ang="0">
                  <a:pos x="642" y="801"/>
                </a:cxn>
                <a:cxn ang="0">
                  <a:pos x="146" y="0"/>
                </a:cxn>
                <a:cxn ang="0">
                  <a:pos x="129" y="50"/>
                </a:cxn>
                <a:cxn ang="0">
                  <a:pos x="123" y="139"/>
                </a:cxn>
                <a:cxn ang="0">
                  <a:pos x="93" y="190"/>
                </a:cxn>
                <a:cxn ang="0">
                  <a:pos x="43" y="278"/>
                </a:cxn>
                <a:cxn ang="0">
                  <a:pos x="3" y="345"/>
                </a:cxn>
                <a:cxn ang="0">
                  <a:pos x="19" y="411"/>
                </a:cxn>
                <a:cxn ang="0">
                  <a:pos x="54" y="494"/>
                </a:cxn>
                <a:cxn ang="0">
                  <a:pos x="30" y="604"/>
                </a:cxn>
                <a:cxn ang="0">
                  <a:pos x="18" y="672"/>
                </a:cxn>
                <a:cxn ang="0">
                  <a:pos x="64" y="798"/>
                </a:cxn>
                <a:cxn ang="0">
                  <a:pos x="94" y="883"/>
                </a:cxn>
                <a:cxn ang="0">
                  <a:pos x="80" y="930"/>
                </a:cxn>
                <a:cxn ang="0">
                  <a:pos x="128" y="968"/>
                </a:cxn>
                <a:cxn ang="0">
                  <a:pos x="158" y="959"/>
                </a:cxn>
                <a:cxn ang="0">
                  <a:pos x="208" y="948"/>
                </a:cxn>
                <a:cxn ang="0">
                  <a:pos x="284" y="975"/>
                </a:cxn>
                <a:cxn ang="0">
                  <a:pos x="270" y="986"/>
                </a:cxn>
                <a:cxn ang="0">
                  <a:pos x="222" y="968"/>
                </a:cxn>
                <a:cxn ang="0">
                  <a:pos x="182" y="964"/>
                </a:cxn>
                <a:cxn ang="0">
                  <a:pos x="194" y="1026"/>
                </a:cxn>
                <a:cxn ang="0">
                  <a:pos x="171" y="1057"/>
                </a:cxn>
                <a:cxn ang="0">
                  <a:pos x="161" y="1019"/>
                </a:cxn>
                <a:cxn ang="0">
                  <a:pos x="134" y="1026"/>
                </a:cxn>
                <a:cxn ang="0">
                  <a:pos x="126" y="1122"/>
                </a:cxn>
                <a:cxn ang="0">
                  <a:pos x="168" y="1195"/>
                </a:cxn>
                <a:cxn ang="0">
                  <a:pos x="197" y="1261"/>
                </a:cxn>
                <a:cxn ang="0">
                  <a:pos x="157" y="1286"/>
                </a:cxn>
                <a:cxn ang="0">
                  <a:pos x="186" y="1406"/>
                </a:cxn>
                <a:cxn ang="0">
                  <a:pos x="232" y="1513"/>
                </a:cxn>
                <a:cxn ang="0">
                  <a:pos x="275" y="1580"/>
                </a:cxn>
                <a:cxn ang="0">
                  <a:pos x="273" y="1635"/>
                </a:cxn>
                <a:cxn ang="0">
                  <a:pos x="295" y="1689"/>
                </a:cxn>
                <a:cxn ang="0">
                  <a:pos x="276" y="1795"/>
                </a:cxn>
                <a:cxn ang="0">
                  <a:pos x="408" y="1866"/>
                </a:cxn>
                <a:cxn ang="0">
                  <a:pos x="506" y="1948"/>
                </a:cxn>
                <a:cxn ang="0">
                  <a:pos x="622" y="2054"/>
                </a:cxn>
                <a:cxn ang="0">
                  <a:pos x="706" y="2131"/>
                </a:cxn>
                <a:cxn ang="0">
                  <a:pos x="787" y="2272"/>
                </a:cxn>
                <a:cxn ang="0">
                  <a:pos x="787" y="2385"/>
                </a:cxn>
                <a:cxn ang="0">
                  <a:pos x="1245" y="2440"/>
                </a:cxn>
              </a:cxnLst>
              <a:rect l="0" t="0" r="r" b="b"/>
              <a:pathLst>
                <a:path w="1415" h="2447">
                  <a:moveTo>
                    <a:pt x="1281" y="2424"/>
                  </a:moveTo>
                  <a:lnTo>
                    <a:pt x="1292" y="2406"/>
                  </a:lnTo>
                  <a:lnTo>
                    <a:pt x="1263" y="2382"/>
                  </a:lnTo>
                  <a:lnTo>
                    <a:pt x="1270" y="2357"/>
                  </a:lnTo>
                  <a:lnTo>
                    <a:pt x="1263" y="2326"/>
                  </a:lnTo>
                  <a:lnTo>
                    <a:pt x="1271" y="2308"/>
                  </a:lnTo>
                  <a:lnTo>
                    <a:pt x="1283" y="2300"/>
                  </a:lnTo>
                  <a:lnTo>
                    <a:pt x="1299" y="2285"/>
                  </a:lnTo>
                  <a:lnTo>
                    <a:pt x="1317" y="2249"/>
                  </a:lnTo>
                  <a:lnTo>
                    <a:pt x="1332" y="2188"/>
                  </a:lnTo>
                  <a:lnTo>
                    <a:pt x="1378" y="2152"/>
                  </a:lnTo>
                  <a:lnTo>
                    <a:pt x="1401" y="2136"/>
                  </a:lnTo>
                  <a:lnTo>
                    <a:pt x="1415" y="2124"/>
                  </a:lnTo>
                  <a:lnTo>
                    <a:pt x="1394" y="2096"/>
                  </a:lnTo>
                  <a:lnTo>
                    <a:pt x="1382" y="2082"/>
                  </a:lnTo>
                  <a:lnTo>
                    <a:pt x="1379" y="2041"/>
                  </a:lnTo>
                  <a:lnTo>
                    <a:pt x="1363" y="1998"/>
                  </a:lnTo>
                  <a:lnTo>
                    <a:pt x="1360" y="1968"/>
                  </a:lnTo>
                  <a:lnTo>
                    <a:pt x="1365" y="1943"/>
                  </a:lnTo>
                  <a:lnTo>
                    <a:pt x="1367" y="1941"/>
                  </a:lnTo>
                  <a:lnTo>
                    <a:pt x="652" y="866"/>
                  </a:lnTo>
                  <a:lnTo>
                    <a:pt x="637" y="861"/>
                  </a:lnTo>
                  <a:lnTo>
                    <a:pt x="630" y="855"/>
                  </a:lnTo>
                  <a:lnTo>
                    <a:pt x="627" y="840"/>
                  </a:lnTo>
                  <a:lnTo>
                    <a:pt x="622" y="823"/>
                  </a:lnTo>
                  <a:lnTo>
                    <a:pt x="626" y="808"/>
                  </a:lnTo>
                  <a:lnTo>
                    <a:pt x="642" y="801"/>
                  </a:lnTo>
                  <a:lnTo>
                    <a:pt x="658" y="797"/>
                  </a:lnTo>
                  <a:lnTo>
                    <a:pt x="816" y="195"/>
                  </a:lnTo>
                  <a:lnTo>
                    <a:pt x="146" y="0"/>
                  </a:lnTo>
                  <a:lnTo>
                    <a:pt x="139" y="20"/>
                  </a:lnTo>
                  <a:lnTo>
                    <a:pt x="129" y="29"/>
                  </a:lnTo>
                  <a:lnTo>
                    <a:pt x="129" y="50"/>
                  </a:lnTo>
                  <a:lnTo>
                    <a:pt x="129" y="67"/>
                  </a:lnTo>
                  <a:lnTo>
                    <a:pt x="129" y="115"/>
                  </a:lnTo>
                  <a:lnTo>
                    <a:pt x="123" y="139"/>
                  </a:lnTo>
                  <a:lnTo>
                    <a:pt x="108" y="165"/>
                  </a:lnTo>
                  <a:lnTo>
                    <a:pt x="97" y="182"/>
                  </a:lnTo>
                  <a:lnTo>
                    <a:pt x="93" y="190"/>
                  </a:lnTo>
                  <a:lnTo>
                    <a:pt x="93" y="224"/>
                  </a:lnTo>
                  <a:lnTo>
                    <a:pt x="75" y="249"/>
                  </a:lnTo>
                  <a:lnTo>
                    <a:pt x="43" y="278"/>
                  </a:lnTo>
                  <a:lnTo>
                    <a:pt x="15" y="301"/>
                  </a:lnTo>
                  <a:lnTo>
                    <a:pt x="7" y="315"/>
                  </a:lnTo>
                  <a:lnTo>
                    <a:pt x="3" y="345"/>
                  </a:lnTo>
                  <a:lnTo>
                    <a:pt x="0" y="367"/>
                  </a:lnTo>
                  <a:lnTo>
                    <a:pt x="5" y="388"/>
                  </a:lnTo>
                  <a:lnTo>
                    <a:pt x="19" y="411"/>
                  </a:lnTo>
                  <a:lnTo>
                    <a:pt x="39" y="444"/>
                  </a:lnTo>
                  <a:lnTo>
                    <a:pt x="48" y="469"/>
                  </a:lnTo>
                  <a:lnTo>
                    <a:pt x="54" y="494"/>
                  </a:lnTo>
                  <a:lnTo>
                    <a:pt x="51" y="537"/>
                  </a:lnTo>
                  <a:lnTo>
                    <a:pt x="35" y="572"/>
                  </a:lnTo>
                  <a:lnTo>
                    <a:pt x="30" y="604"/>
                  </a:lnTo>
                  <a:lnTo>
                    <a:pt x="29" y="644"/>
                  </a:lnTo>
                  <a:lnTo>
                    <a:pt x="26" y="660"/>
                  </a:lnTo>
                  <a:lnTo>
                    <a:pt x="18" y="672"/>
                  </a:lnTo>
                  <a:lnTo>
                    <a:pt x="19" y="693"/>
                  </a:lnTo>
                  <a:lnTo>
                    <a:pt x="37" y="733"/>
                  </a:lnTo>
                  <a:lnTo>
                    <a:pt x="64" y="798"/>
                  </a:lnTo>
                  <a:lnTo>
                    <a:pt x="84" y="841"/>
                  </a:lnTo>
                  <a:lnTo>
                    <a:pt x="96" y="859"/>
                  </a:lnTo>
                  <a:lnTo>
                    <a:pt x="94" y="883"/>
                  </a:lnTo>
                  <a:lnTo>
                    <a:pt x="90" y="901"/>
                  </a:lnTo>
                  <a:lnTo>
                    <a:pt x="79" y="915"/>
                  </a:lnTo>
                  <a:lnTo>
                    <a:pt x="80" y="930"/>
                  </a:lnTo>
                  <a:lnTo>
                    <a:pt x="97" y="930"/>
                  </a:lnTo>
                  <a:lnTo>
                    <a:pt x="112" y="945"/>
                  </a:lnTo>
                  <a:lnTo>
                    <a:pt x="128" y="968"/>
                  </a:lnTo>
                  <a:lnTo>
                    <a:pt x="137" y="980"/>
                  </a:lnTo>
                  <a:lnTo>
                    <a:pt x="150" y="984"/>
                  </a:lnTo>
                  <a:lnTo>
                    <a:pt x="158" y="959"/>
                  </a:lnTo>
                  <a:lnTo>
                    <a:pt x="161" y="932"/>
                  </a:lnTo>
                  <a:lnTo>
                    <a:pt x="191" y="932"/>
                  </a:lnTo>
                  <a:lnTo>
                    <a:pt x="208" y="948"/>
                  </a:lnTo>
                  <a:lnTo>
                    <a:pt x="245" y="950"/>
                  </a:lnTo>
                  <a:lnTo>
                    <a:pt x="265" y="966"/>
                  </a:lnTo>
                  <a:lnTo>
                    <a:pt x="284" y="975"/>
                  </a:lnTo>
                  <a:lnTo>
                    <a:pt x="293" y="980"/>
                  </a:lnTo>
                  <a:lnTo>
                    <a:pt x="286" y="990"/>
                  </a:lnTo>
                  <a:lnTo>
                    <a:pt x="270" y="986"/>
                  </a:lnTo>
                  <a:lnTo>
                    <a:pt x="254" y="976"/>
                  </a:lnTo>
                  <a:lnTo>
                    <a:pt x="244" y="970"/>
                  </a:lnTo>
                  <a:lnTo>
                    <a:pt x="222" y="968"/>
                  </a:lnTo>
                  <a:lnTo>
                    <a:pt x="211" y="962"/>
                  </a:lnTo>
                  <a:lnTo>
                    <a:pt x="194" y="958"/>
                  </a:lnTo>
                  <a:lnTo>
                    <a:pt x="182" y="964"/>
                  </a:lnTo>
                  <a:lnTo>
                    <a:pt x="182" y="976"/>
                  </a:lnTo>
                  <a:lnTo>
                    <a:pt x="184" y="1011"/>
                  </a:lnTo>
                  <a:lnTo>
                    <a:pt x="194" y="1026"/>
                  </a:lnTo>
                  <a:lnTo>
                    <a:pt x="191" y="1062"/>
                  </a:lnTo>
                  <a:lnTo>
                    <a:pt x="184" y="1062"/>
                  </a:lnTo>
                  <a:lnTo>
                    <a:pt x="171" y="1057"/>
                  </a:lnTo>
                  <a:lnTo>
                    <a:pt x="164" y="1045"/>
                  </a:lnTo>
                  <a:lnTo>
                    <a:pt x="161" y="1025"/>
                  </a:lnTo>
                  <a:lnTo>
                    <a:pt x="161" y="1019"/>
                  </a:lnTo>
                  <a:lnTo>
                    <a:pt x="157" y="1012"/>
                  </a:lnTo>
                  <a:lnTo>
                    <a:pt x="139" y="1009"/>
                  </a:lnTo>
                  <a:lnTo>
                    <a:pt x="134" y="1026"/>
                  </a:lnTo>
                  <a:lnTo>
                    <a:pt x="133" y="1041"/>
                  </a:lnTo>
                  <a:lnTo>
                    <a:pt x="128" y="1075"/>
                  </a:lnTo>
                  <a:lnTo>
                    <a:pt x="126" y="1122"/>
                  </a:lnTo>
                  <a:lnTo>
                    <a:pt x="129" y="1147"/>
                  </a:lnTo>
                  <a:lnTo>
                    <a:pt x="147" y="1174"/>
                  </a:lnTo>
                  <a:lnTo>
                    <a:pt x="168" y="1195"/>
                  </a:lnTo>
                  <a:lnTo>
                    <a:pt x="191" y="1209"/>
                  </a:lnTo>
                  <a:lnTo>
                    <a:pt x="198" y="1236"/>
                  </a:lnTo>
                  <a:lnTo>
                    <a:pt x="197" y="1261"/>
                  </a:lnTo>
                  <a:lnTo>
                    <a:pt x="189" y="1277"/>
                  </a:lnTo>
                  <a:lnTo>
                    <a:pt x="175" y="1286"/>
                  </a:lnTo>
                  <a:lnTo>
                    <a:pt x="157" y="1286"/>
                  </a:lnTo>
                  <a:lnTo>
                    <a:pt x="155" y="1341"/>
                  </a:lnTo>
                  <a:lnTo>
                    <a:pt x="161" y="1359"/>
                  </a:lnTo>
                  <a:lnTo>
                    <a:pt x="186" y="1406"/>
                  </a:lnTo>
                  <a:lnTo>
                    <a:pt x="198" y="1435"/>
                  </a:lnTo>
                  <a:lnTo>
                    <a:pt x="220" y="1476"/>
                  </a:lnTo>
                  <a:lnTo>
                    <a:pt x="232" y="1513"/>
                  </a:lnTo>
                  <a:lnTo>
                    <a:pt x="250" y="1541"/>
                  </a:lnTo>
                  <a:lnTo>
                    <a:pt x="269" y="1576"/>
                  </a:lnTo>
                  <a:lnTo>
                    <a:pt x="275" y="1580"/>
                  </a:lnTo>
                  <a:lnTo>
                    <a:pt x="276" y="1608"/>
                  </a:lnTo>
                  <a:lnTo>
                    <a:pt x="277" y="1627"/>
                  </a:lnTo>
                  <a:lnTo>
                    <a:pt x="273" y="1635"/>
                  </a:lnTo>
                  <a:lnTo>
                    <a:pt x="287" y="1652"/>
                  </a:lnTo>
                  <a:lnTo>
                    <a:pt x="295" y="1664"/>
                  </a:lnTo>
                  <a:lnTo>
                    <a:pt x="295" y="1689"/>
                  </a:lnTo>
                  <a:lnTo>
                    <a:pt x="287" y="1739"/>
                  </a:lnTo>
                  <a:lnTo>
                    <a:pt x="279" y="1771"/>
                  </a:lnTo>
                  <a:lnTo>
                    <a:pt x="276" y="1795"/>
                  </a:lnTo>
                  <a:lnTo>
                    <a:pt x="326" y="1825"/>
                  </a:lnTo>
                  <a:lnTo>
                    <a:pt x="373" y="1841"/>
                  </a:lnTo>
                  <a:lnTo>
                    <a:pt x="408" y="1866"/>
                  </a:lnTo>
                  <a:lnTo>
                    <a:pt x="451" y="1878"/>
                  </a:lnTo>
                  <a:lnTo>
                    <a:pt x="472" y="1896"/>
                  </a:lnTo>
                  <a:lnTo>
                    <a:pt x="506" y="1948"/>
                  </a:lnTo>
                  <a:lnTo>
                    <a:pt x="547" y="1989"/>
                  </a:lnTo>
                  <a:lnTo>
                    <a:pt x="617" y="2003"/>
                  </a:lnTo>
                  <a:lnTo>
                    <a:pt x="622" y="2054"/>
                  </a:lnTo>
                  <a:lnTo>
                    <a:pt x="630" y="2078"/>
                  </a:lnTo>
                  <a:lnTo>
                    <a:pt x="667" y="2086"/>
                  </a:lnTo>
                  <a:lnTo>
                    <a:pt x="706" y="2131"/>
                  </a:lnTo>
                  <a:lnTo>
                    <a:pt x="753" y="2199"/>
                  </a:lnTo>
                  <a:lnTo>
                    <a:pt x="773" y="2228"/>
                  </a:lnTo>
                  <a:lnTo>
                    <a:pt x="787" y="2272"/>
                  </a:lnTo>
                  <a:lnTo>
                    <a:pt x="776" y="2321"/>
                  </a:lnTo>
                  <a:lnTo>
                    <a:pt x="776" y="2343"/>
                  </a:lnTo>
                  <a:lnTo>
                    <a:pt x="787" y="2385"/>
                  </a:lnTo>
                  <a:lnTo>
                    <a:pt x="810" y="2392"/>
                  </a:lnTo>
                  <a:lnTo>
                    <a:pt x="1240" y="2447"/>
                  </a:lnTo>
                  <a:lnTo>
                    <a:pt x="1245" y="2440"/>
                  </a:lnTo>
                  <a:lnTo>
                    <a:pt x="1281" y="2424"/>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8" name="Freeform 10"/>
            <p:cNvSpPr>
              <a:spLocks/>
            </p:cNvSpPr>
            <p:nvPr/>
          </p:nvSpPr>
          <p:spPr bwMode="auto">
            <a:xfrm>
              <a:off x="4337050" y="2360613"/>
              <a:ext cx="819150" cy="439737"/>
            </a:xfrm>
            <a:custGeom>
              <a:avLst/>
              <a:gdLst/>
              <a:ahLst/>
              <a:cxnLst>
                <a:cxn ang="0">
                  <a:pos x="0" y="134"/>
                </a:cxn>
                <a:cxn ang="0">
                  <a:pos x="548" y="150"/>
                </a:cxn>
                <a:cxn ang="0">
                  <a:pos x="566" y="611"/>
                </a:cxn>
                <a:cxn ang="0">
                  <a:pos x="593" y="625"/>
                </a:cxn>
                <a:cxn ang="0">
                  <a:pos x="623" y="626"/>
                </a:cxn>
                <a:cxn ang="0">
                  <a:pos x="659" y="633"/>
                </a:cxn>
                <a:cxn ang="0">
                  <a:pos x="714" y="674"/>
                </a:cxn>
                <a:cxn ang="0">
                  <a:pos x="772" y="689"/>
                </a:cxn>
                <a:cxn ang="0">
                  <a:pos x="795" y="703"/>
                </a:cxn>
                <a:cxn ang="0">
                  <a:pos x="858" y="696"/>
                </a:cxn>
                <a:cxn ang="0">
                  <a:pos x="890" y="729"/>
                </a:cxn>
                <a:cxn ang="0">
                  <a:pos x="913" y="760"/>
                </a:cxn>
                <a:cxn ang="0">
                  <a:pos x="943" y="730"/>
                </a:cxn>
                <a:cxn ang="0">
                  <a:pos x="983" y="755"/>
                </a:cxn>
                <a:cxn ang="0">
                  <a:pos x="1026" y="755"/>
                </a:cxn>
                <a:cxn ang="0">
                  <a:pos x="1040" y="792"/>
                </a:cxn>
                <a:cxn ang="0">
                  <a:pos x="1062" y="765"/>
                </a:cxn>
                <a:cxn ang="0">
                  <a:pos x="1113" y="773"/>
                </a:cxn>
                <a:cxn ang="0">
                  <a:pos x="1173" y="789"/>
                </a:cxn>
                <a:cxn ang="0">
                  <a:pos x="1206" y="797"/>
                </a:cxn>
                <a:cxn ang="0">
                  <a:pos x="1245" y="767"/>
                </a:cxn>
                <a:cxn ang="0">
                  <a:pos x="1280" y="775"/>
                </a:cxn>
                <a:cxn ang="0">
                  <a:pos x="1312" y="758"/>
                </a:cxn>
                <a:cxn ang="0">
                  <a:pos x="1357" y="764"/>
                </a:cxn>
                <a:cxn ang="0">
                  <a:pos x="1424" y="762"/>
                </a:cxn>
                <a:cxn ang="0">
                  <a:pos x="1482" y="808"/>
                </a:cxn>
                <a:cxn ang="0">
                  <a:pos x="1528" y="819"/>
                </a:cxn>
                <a:cxn ang="0">
                  <a:pos x="1548" y="411"/>
                </a:cxn>
                <a:cxn ang="0">
                  <a:pos x="1509" y="60"/>
                </a:cxn>
                <a:cxn ang="0">
                  <a:pos x="1224" y="53"/>
                </a:cxn>
                <a:cxn ang="0">
                  <a:pos x="816" y="42"/>
                </a:cxn>
                <a:cxn ang="0">
                  <a:pos x="604" y="32"/>
                </a:cxn>
                <a:cxn ang="0">
                  <a:pos x="20" y="0"/>
                </a:cxn>
                <a:cxn ang="0">
                  <a:pos x="2" y="117"/>
                </a:cxn>
              </a:cxnLst>
              <a:rect l="0" t="0" r="r" b="b"/>
              <a:pathLst>
                <a:path w="1548" h="832">
                  <a:moveTo>
                    <a:pt x="2" y="117"/>
                  </a:moveTo>
                  <a:lnTo>
                    <a:pt x="0" y="134"/>
                  </a:lnTo>
                  <a:lnTo>
                    <a:pt x="2" y="117"/>
                  </a:lnTo>
                  <a:lnTo>
                    <a:pt x="548" y="150"/>
                  </a:lnTo>
                  <a:lnTo>
                    <a:pt x="528" y="576"/>
                  </a:lnTo>
                  <a:lnTo>
                    <a:pt x="566" y="611"/>
                  </a:lnTo>
                  <a:lnTo>
                    <a:pt x="580" y="626"/>
                  </a:lnTo>
                  <a:lnTo>
                    <a:pt x="593" y="625"/>
                  </a:lnTo>
                  <a:lnTo>
                    <a:pt x="612" y="622"/>
                  </a:lnTo>
                  <a:lnTo>
                    <a:pt x="623" y="626"/>
                  </a:lnTo>
                  <a:lnTo>
                    <a:pt x="639" y="621"/>
                  </a:lnTo>
                  <a:lnTo>
                    <a:pt x="659" y="633"/>
                  </a:lnTo>
                  <a:lnTo>
                    <a:pt x="671" y="672"/>
                  </a:lnTo>
                  <a:lnTo>
                    <a:pt x="714" y="674"/>
                  </a:lnTo>
                  <a:lnTo>
                    <a:pt x="746" y="692"/>
                  </a:lnTo>
                  <a:lnTo>
                    <a:pt x="772" y="689"/>
                  </a:lnTo>
                  <a:lnTo>
                    <a:pt x="779" y="686"/>
                  </a:lnTo>
                  <a:lnTo>
                    <a:pt x="795" y="703"/>
                  </a:lnTo>
                  <a:lnTo>
                    <a:pt x="816" y="692"/>
                  </a:lnTo>
                  <a:lnTo>
                    <a:pt x="858" y="696"/>
                  </a:lnTo>
                  <a:lnTo>
                    <a:pt x="876" y="728"/>
                  </a:lnTo>
                  <a:lnTo>
                    <a:pt x="890" y="729"/>
                  </a:lnTo>
                  <a:lnTo>
                    <a:pt x="897" y="757"/>
                  </a:lnTo>
                  <a:lnTo>
                    <a:pt x="913" y="760"/>
                  </a:lnTo>
                  <a:lnTo>
                    <a:pt x="931" y="746"/>
                  </a:lnTo>
                  <a:lnTo>
                    <a:pt x="943" y="730"/>
                  </a:lnTo>
                  <a:lnTo>
                    <a:pt x="951" y="730"/>
                  </a:lnTo>
                  <a:lnTo>
                    <a:pt x="983" y="755"/>
                  </a:lnTo>
                  <a:lnTo>
                    <a:pt x="993" y="776"/>
                  </a:lnTo>
                  <a:lnTo>
                    <a:pt x="1026" y="755"/>
                  </a:lnTo>
                  <a:lnTo>
                    <a:pt x="1033" y="764"/>
                  </a:lnTo>
                  <a:lnTo>
                    <a:pt x="1040" y="792"/>
                  </a:lnTo>
                  <a:lnTo>
                    <a:pt x="1048" y="787"/>
                  </a:lnTo>
                  <a:lnTo>
                    <a:pt x="1062" y="765"/>
                  </a:lnTo>
                  <a:lnTo>
                    <a:pt x="1087" y="761"/>
                  </a:lnTo>
                  <a:lnTo>
                    <a:pt x="1113" y="773"/>
                  </a:lnTo>
                  <a:lnTo>
                    <a:pt x="1155" y="772"/>
                  </a:lnTo>
                  <a:lnTo>
                    <a:pt x="1173" y="789"/>
                  </a:lnTo>
                  <a:lnTo>
                    <a:pt x="1183" y="803"/>
                  </a:lnTo>
                  <a:lnTo>
                    <a:pt x="1206" y="797"/>
                  </a:lnTo>
                  <a:lnTo>
                    <a:pt x="1231" y="779"/>
                  </a:lnTo>
                  <a:lnTo>
                    <a:pt x="1245" y="767"/>
                  </a:lnTo>
                  <a:lnTo>
                    <a:pt x="1263" y="764"/>
                  </a:lnTo>
                  <a:lnTo>
                    <a:pt x="1280" y="775"/>
                  </a:lnTo>
                  <a:lnTo>
                    <a:pt x="1298" y="769"/>
                  </a:lnTo>
                  <a:lnTo>
                    <a:pt x="1312" y="758"/>
                  </a:lnTo>
                  <a:lnTo>
                    <a:pt x="1342" y="761"/>
                  </a:lnTo>
                  <a:lnTo>
                    <a:pt x="1357" y="764"/>
                  </a:lnTo>
                  <a:lnTo>
                    <a:pt x="1396" y="753"/>
                  </a:lnTo>
                  <a:lnTo>
                    <a:pt x="1424" y="762"/>
                  </a:lnTo>
                  <a:lnTo>
                    <a:pt x="1448" y="785"/>
                  </a:lnTo>
                  <a:lnTo>
                    <a:pt x="1482" y="808"/>
                  </a:lnTo>
                  <a:lnTo>
                    <a:pt x="1509" y="808"/>
                  </a:lnTo>
                  <a:lnTo>
                    <a:pt x="1528" y="819"/>
                  </a:lnTo>
                  <a:lnTo>
                    <a:pt x="1543" y="832"/>
                  </a:lnTo>
                  <a:lnTo>
                    <a:pt x="1548" y="411"/>
                  </a:lnTo>
                  <a:lnTo>
                    <a:pt x="1509" y="174"/>
                  </a:lnTo>
                  <a:lnTo>
                    <a:pt x="1509" y="60"/>
                  </a:lnTo>
                  <a:lnTo>
                    <a:pt x="1509" y="60"/>
                  </a:lnTo>
                  <a:lnTo>
                    <a:pt x="1224" y="53"/>
                  </a:lnTo>
                  <a:lnTo>
                    <a:pt x="994" y="48"/>
                  </a:lnTo>
                  <a:lnTo>
                    <a:pt x="816" y="42"/>
                  </a:lnTo>
                  <a:lnTo>
                    <a:pt x="816" y="42"/>
                  </a:lnTo>
                  <a:lnTo>
                    <a:pt x="604" y="32"/>
                  </a:lnTo>
                  <a:lnTo>
                    <a:pt x="340" y="18"/>
                  </a:lnTo>
                  <a:lnTo>
                    <a:pt x="20" y="0"/>
                  </a:lnTo>
                  <a:lnTo>
                    <a:pt x="14" y="117"/>
                  </a:lnTo>
                  <a:lnTo>
                    <a:pt x="2" y="117"/>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19" name="Freeform 11"/>
            <p:cNvSpPr>
              <a:spLocks/>
            </p:cNvSpPr>
            <p:nvPr/>
          </p:nvSpPr>
          <p:spPr bwMode="auto">
            <a:xfrm>
              <a:off x="4440238" y="2008188"/>
              <a:ext cx="696912" cy="384175"/>
            </a:xfrm>
            <a:custGeom>
              <a:avLst/>
              <a:gdLst/>
              <a:ahLst/>
              <a:cxnLst>
                <a:cxn ang="0">
                  <a:pos x="1313" y="727"/>
                </a:cxn>
                <a:cxn ang="0">
                  <a:pos x="1316" y="243"/>
                </a:cxn>
                <a:cxn ang="0">
                  <a:pos x="1285" y="227"/>
                </a:cxn>
                <a:cxn ang="0">
                  <a:pos x="1273" y="218"/>
                </a:cxn>
                <a:cxn ang="0">
                  <a:pos x="1263" y="187"/>
                </a:cxn>
                <a:cxn ang="0">
                  <a:pos x="1232" y="162"/>
                </a:cxn>
                <a:cxn ang="0">
                  <a:pos x="1246" y="137"/>
                </a:cxn>
                <a:cxn ang="0">
                  <a:pos x="1263" y="111"/>
                </a:cxn>
                <a:cxn ang="0">
                  <a:pos x="1263" y="86"/>
                </a:cxn>
                <a:cxn ang="0">
                  <a:pos x="1250" y="86"/>
                </a:cxn>
                <a:cxn ang="0">
                  <a:pos x="1211" y="86"/>
                </a:cxn>
                <a:cxn ang="0">
                  <a:pos x="1203" y="66"/>
                </a:cxn>
                <a:cxn ang="0">
                  <a:pos x="1182" y="39"/>
                </a:cxn>
                <a:cxn ang="0">
                  <a:pos x="1182" y="39"/>
                </a:cxn>
                <a:cxn ang="0">
                  <a:pos x="767" y="26"/>
                </a:cxn>
                <a:cxn ang="0">
                  <a:pos x="767" y="26"/>
                </a:cxn>
                <a:cxn ang="0">
                  <a:pos x="47" y="0"/>
                </a:cxn>
                <a:cxn ang="0">
                  <a:pos x="0" y="677"/>
                </a:cxn>
                <a:cxn ang="0">
                  <a:pos x="0" y="677"/>
                </a:cxn>
                <a:cxn ang="0">
                  <a:pos x="332" y="695"/>
                </a:cxn>
                <a:cxn ang="0">
                  <a:pos x="494" y="703"/>
                </a:cxn>
                <a:cxn ang="0">
                  <a:pos x="620" y="709"/>
                </a:cxn>
                <a:cxn ang="0">
                  <a:pos x="620" y="709"/>
                </a:cxn>
                <a:cxn ang="0">
                  <a:pos x="798" y="715"/>
                </a:cxn>
                <a:cxn ang="0">
                  <a:pos x="1028" y="720"/>
                </a:cxn>
                <a:cxn ang="0">
                  <a:pos x="1313" y="727"/>
                </a:cxn>
                <a:cxn ang="0">
                  <a:pos x="1313" y="727"/>
                </a:cxn>
              </a:cxnLst>
              <a:rect l="0" t="0" r="r" b="b"/>
              <a:pathLst>
                <a:path w="1316" h="727">
                  <a:moveTo>
                    <a:pt x="1313" y="727"/>
                  </a:moveTo>
                  <a:lnTo>
                    <a:pt x="1316" y="243"/>
                  </a:lnTo>
                  <a:lnTo>
                    <a:pt x="1285" y="227"/>
                  </a:lnTo>
                  <a:lnTo>
                    <a:pt x="1273" y="218"/>
                  </a:lnTo>
                  <a:lnTo>
                    <a:pt x="1263" y="187"/>
                  </a:lnTo>
                  <a:lnTo>
                    <a:pt x="1232" y="162"/>
                  </a:lnTo>
                  <a:lnTo>
                    <a:pt x="1246" y="137"/>
                  </a:lnTo>
                  <a:lnTo>
                    <a:pt x="1263" y="111"/>
                  </a:lnTo>
                  <a:lnTo>
                    <a:pt x="1263" y="86"/>
                  </a:lnTo>
                  <a:lnTo>
                    <a:pt x="1250" y="86"/>
                  </a:lnTo>
                  <a:lnTo>
                    <a:pt x="1211" y="86"/>
                  </a:lnTo>
                  <a:lnTo>
                    <a:pt x="1203" y="66"/>
                  </a:lnTo>
                  <a:lnTo>
                    <a:pt x="1182" y="39"/>
                  </a:lnTo>
                  <a:lnTo>
                    <a:pt x="1182" y="39"/>
                  </a:lnTo>
                  <a:lnTo>
                    <a:pt x="767" y="26"/>
                  </a:lnTo>
                  <a:lnTo>
                    <a:pt x="767" y="26"/>
                  </a:lnTo>
                  <a:lnTo>
                    <a:pt x="47" y="0"/>
                  </a:lnTo>
                  <a:lnTo>
                    <a:pt x="0" y="677"/>
                  </a:lnTo>
                  <a:lnTo>
                    <a:pt x="0" y="677"/>
                  </a:lnTo>
                  <a:lnTo>
                    <a:pt x="332" y="695"/>
                  </a:lnTo>
                  <a:lnTo>
                    <a:pt x="494" y="703"/>
                  </a:lnTo>
                  <a:lnTo>
                    <a:pt x="620" y="709"/>
                  </a:lnTo>
                  <a:lnTo>
                    <a:pt x="620" y="709"/>
                  </a:lnTo>
                  <a:lnTo>
                    <a:pt x="798" y="715"/>
                  </a:lnTo>
                  <a:lnTo>
                    <a:pt x="1028" y="720"/>
                  </a:lnTo>
                  <a:lnTo>
                    <a:pt x="1313" y="727"/>
                  </a:lnTo>
                  <a:lnTo>
                    <a:pt x="1313" y="72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0" name="Freeform 12"/>
            <p:cNvSpPr>
              <a:spLocks/>
            </p:cNvSpPr>
            <p:nvPr/>
          </p:nvSpPr>
          <p:spPr bwMode="auto">
            <a:xfrm>
              <a:off x="4297363" y="1638300"/>
              <a:ext cx="769937" cy="390525"/>
            </a:xfrm>
            <a:custGeom>
              <a:avLst/>
              <a:gdLst/>
              <a:ahLst/>
              <a:cxnLst>
                <a:cxn ang="0">
                  <a:pos x="1454" y="736"/>
                </a:cxn>
                <a:cxn ang="0">
                  <a:pos x="1456" y="738"/>
                </a:cxn>
                <a:cxn ang="0">
                  <a:pos x="1456" y="738"/>
                </a:cxn>
                <a:cxn ang="0">
                  <a:pos x="1447" y="718"/>
                </a:cxn>
                <a:cxn ang="0">
                  <a:pos x="1440" y="691"/>
                </a:cxn>
                <a:cxn ang="0">
                  <a:pos x="1440" y="691"/>
                </a:cxn>
                <a:cxn ang="0">
                  <a:pos x="1429" y="687"/>
                </a:cxn>
                <a:cxn ang="0">
                  <a:pos x="1421" y="684"/>
                </a:cxn>
                <a:cxn ang="0">
                  <a:pos x="1414" y="680"/>
                </a:cxn>
                <a:cxn ang="0">
                  <a:pos x="1414" y="680"/>
                </a:cxn>
                <a:cxn ang="0">
                  <a:pos x="1411" y="677"/>
                </a:cxn>
                <a:cxn ang="0">
                  <a:pos x="1406" y="665"/>
                </a:cxn>
                <a:cxn ang="0">
                  <a:pos x="1411" y="655"/>
                </a:cxn>
                <a:cxn ang="0">
                  <a:pos x="1407" y="630"/>
                </a:cxn>
                <a:cxn ang="0">
                  <a:pos x="1395" y="620"/>
                </a:cxn>
                <a:cxn ang="0">
                  <a:pos x="1388" y="608"/>
                </a:cxn>
                <a:cxn ang="0">
                  <a:pos x="1382" y="576"/>
                </a:cxn>
                <a:cxn ang="0">
                  <a:pos x="1382" y="527"/>
                </a:cxn>
                <a:cxn ang="0">
                  <a:pos x="1375" y="518"/>
                </a:cxn>
                <a:cxn ang="0">
                  <a:pos x="1368" y="502"/>
                </a:cxn>
                <a:cxn ang="0">
                  <a:pos x="1371" y="484"/>
                </a:cxn>
                <a:cxn ang="0">
                  <a:pos x="1371" y="439"/>
                </a:cxn>
                <a:cxn ang="0">
                  <a:pos x="1364" y="408"/>
                </a:cxn>
                <a:cxn ang="0">
                  <a:pos x="1352" y="398"/>
                </a:cxn>
                <a:cxn ang="0">
                  <a:pos x="1343" y="398"/>
                </a:cxn>
                <a:cxn ang="0">
                  <a:pos x="1339" y="386"/>
                </a:cxn>
                <a:cxn ang="0">
                  <a:pos x="1335" y="364"/>
                </a:cxn>
                <a:cxn ang="0">
                  <a:pos x="1331" y="347"/>
                </a:cxn>
                <a:cxn ang="0">
                  <a:pos x="1343" y="344"/>
                </a:cxn>
                <a:cxn ang="0">
                  <a:pos x="1343" y="337"/>
                </a:cxn>
                <a:cxn ang="0">
                  <a:pos x="1336" y="332"/>
                </a:cxn>
                <a:cxn ang="0">
                  <a:pos x="1332" y="318"/>
                </a:cxn>
                <a:cxn ang="0">
                  <a:pos x="1325" y="304"/>
                </a:cxn>
                <a:cxn ang="0">
                  <a:pos x="1316" y="283"/>
                </a:cxn>
                <a:cxn ang="0">
                  <a:pos x="1304" y="255"/>
                </a:cxn>
                <a:cxn ang="0">
                  <a:pos x="1292" y="228"/>
                </a:cxn>
                <a:cxn ang="0">
                  <a:pos x="1277" y="186"/>
                </a:cxn>
                <a:cxn ang="0">
                  <a:pos x="1263" y="169"/>
                </a:cxn>
                <a:cxn ang="0">
                  <a:pos x="1260" y="165"/>
                </a:cxn>
                <a:cxn ang="0">
                  <a:pos x="1241" y="149"/>
                </a:cxn>
                <a:cxn ang="0">
                  <a:pos x="1207" y="126"/>
                </a:cxn>
                <a:cxn ang="0">
                  <a:pos x="1185" y="118"/>
                </a:cxn>
                <a:cxn ang="0">
                  <a:pos x="1163" y="108"/>
                </a:cxn>
                <a:cxn ang="0">
                  <a:pos x="1143" y="90"/>
                </a:cxn>
                <a:cxn ang="0">
                  <a:pos x="1109" y="86"/>
                </a:cxn>
                <a:cxn ang="0">
                  <a:pos x="1067" y="89"/>
                </a:cxn>
                <a:cxn ang="0">
                  <a:pos x="1056" y="89"/>
                </a:cxn>
                <a:cxn ang="0">
                  <a:pos x="1039" y="96"/>
                </a:cxn>
                <a:cxn ang="0">
                  <a:pos x="1032" y="104"/>
                </a:cxn>
                <a:cxn ang="0">
                  <a:pos x="1019" y="100"/>
                </a:cxn>
                <a:cxn ang="0">
                  <a:pos x="1002" y="89"/>
                </a:cxn>
                <a:cxn ang="0">
                  <a:pos x="974" y="75"/>
                </a:cxn>
                <a:cxn ang="0">
                  <a:pos x="939" y="57"/>
                </a:cxn>
                <a:cxn ang="0">
                  <a:pos x="46" y="0"/>
                </a:cxn>
                <a:cxn ang="0">
                  <a:pos x="0" y="444"/>
                </a:cxn>
                <a:cxn ang="0">
                  <a:pos x="337" y="476"/>
                </a:cxn>
                <a:cxn ang="0">
                  <a:pos x="321" y="697"/>
                </a:cxn>
                <a:cxn ang="0">
                  <a:pos x="321" y="697"/>
                </a:cxn>
                <a:cxn ang="0">
                  <a:pos x="321" y="697"/>
                </a:cxn>
                <a:cxn ang="0">
                  <a:pos x="1039" y="723"/>
                </a:cxn>
                <a:cxn ang="0">
                  <a:pos x="1039" y="723"/>
                </a:cxn>
                <a:cxn ang="0">
                  <a:pos x="1454" y="736"/>
                </a:cxn>
                <a:cxn ang="0">
                  <a:pos x="1454" y="736"/>
                </a:cxn>
              </a:cxnLst>
              <a:rect l="0" t="0" r="r" b="b"/>
              <a:pathLst>
                <a:path w="1456" h="738">
                  <a:moveTo>
                    <a:pt x="1454" y="736"/>
                  </a:moveTo>
                  <a:lnTo>
                    <a:pt x="1456" y="738"/>
                  </a:lnTo>
                  <a:lnTo>
                    <a:pt x="1456" y="738"/>
                  </a:lnTo>
                  <a:lnTo>
                    <a:pt x="1447" y="718"/>
                  </a:lnTo>
                  <a:lnTo>
                    <a:pt x="1440" y="691"/>
                  </a:lnTo>
                  <a:lnTo>
                    <a:pt x="1440" y="691"/>
                  </a:lnTo>
                  <a:lnTo>
                    <a:pt x="1429" y="687"/>
                  </a:lnTo>
                  <a:lnTo>
                    <a:pt x="1421" y="684"/>
                  </a:lnTo>
                  <a:lnTo>
                    <a:pt x="1414" y="680"/>
                  </a:lnTo>
                  <a:lnTo>
                    <a:pt x="1414" y="680"/>
                  </a:lnTo>
                  <a:lnTo>
                    <a:pt x="1411" y="677"/>
                  </a:lnTo>
                  <a:lnTo>
                    <a:pt x="1406" y="665"/>
                  </a:lnTo>
                  <a:lnTo>
                    <a:pt x="1411" y="655"/>
                  </a:lnTo>
                  <a:lnTo>
                    <a:pt x="1407" y="630"/>
                  </a:lnTo>
                  <a:lnTo>
                    <a:pt x="1395" y="620"/>
                  </a:lnTo>
                  <a:lnTo>
                    <a:pt x="1388" y="608"/>
                  </a:lnTo>
                  <a:lnTo>
                    <a:pt x="1382" y="576"/>
                  </a:lnTo>
                  <a:lnTo>
                    <a:pt x="1382" y="527"/>
                  </a:lnTo>
                  <a:lnTo>
                    <a:pt x="1375" y="518"/>
                  </a:lnTo>
                  <a:lnTo>
                    <a:pt x="1368" y="502"/>
                  </a:lnTo>
                  <a:lnTo>
                    <a:pt x="1371" y="484"/>
                  </a:lnTo>
                  <a:lnTo>
                    <a:pt x="1371" y="439"/>
                  </a:lnTo>
                  <a:lnTo>
                    <a:pt x="1364" y="408"/>
                  </a:lnTo>
                  <a:lnTo>
                    <a:pt x="1352" y="398"/>
                  </a:lnTo>
                  <a:lnTo>
                    <a:pt x="1343" y="398"/>
                  </a:lnTo>
                  <a:lnTo>
                    <a:pt x="1339" y="386"/>
                  </a:lnTo>
                  <a:lnTo>
                    <a:pt x="1335" y="364"/>
                  </a:lnTo>
                  <a:lnTo>
                    <a:pt x="1331" y="347"/>
                  </a:lnTo>
                  <a:lnTo>
                    <a:pt x="1343" y="344"/>
                  </a:lnTo>
                  <a:lnTo>
                    <a:pt x="1343" y="337"/>
                  </a:lnTo>
                  <a:lnTo>
                    <a:pt x="1336" y="332"/>
                  </a:lnTo>
                  <a:lnTo>
                    <a:pt x="1332" y="318"/>
                  </a:lnTo>
                  <a:lnTo>
                    <a:pt x="1325" y="304"/>
                  </a:lnTo>
                  <a:lnTo>
                    <a:pt x="1316" y="283"/>
                  </a:lnTo>
                  <a:lnTo>
                    <a:pt x="1304" y="255"/>
                  </a:lnTo>
                  <a:lnTo>
                    <a:pt x="1292" y="228"/>
                  </a:lnTo>
                  <a:lnTo>
                    <a:pt x="1277" y="186"/>
                  </a:lnTo>
                  <a:lnTo>
                    <a:pt x="1263" y="169"/>
                  </a:lnTo>
                  <a:lnTo>
                    <a:pt x="1260" y="165"/>
                  </a:lnTo>
                  <a:lnTo>
                    <a:pt x="1241" y="149"/>
                  </a:lnTo>
                  <a:lnTo>
                    <a:pt x="1207" y="126"/>
                  </a:lnTo>
                  <a:lnTo>
                    <a:pt x="1185" y="118"/>
                  </a:lnTo>
                  <a:lnTo>
                    <a:pt x="1163" y="108"/>
                  </a:lnTo>
                  <a:lnTo>
                    <a:pt x="1143" y="90"/>
                  </a:lnTo>
                  <a:lnTo>
                    <a:pt x="1109" y="86"/>
                  </a:lnTo>
                  <a:lnTo>
                    <a:pt x="1067" y="89"/>
                  </a:lnTo>
                  <a:lnTo>
                    <a:pt x="1056" y="89"/>
                  </a:lnTo>
                  <a:lnTo>
                    <a:pt x="1039" y="96"/>
                  </a:lnTo>
                  <a:lnTo>
                    <a:pt x="1032" y="104"/>
                  </a:lnTo>
                  <a:lnTo>
                    <a:pt x="1019" y="100"/>
                  </a:lnTo>
                  <a:lnTo>
                    <a:pt x="1002" y="89"/>
                  </a:lnTo>
                  <a:lnTo>
                    <a:pt x="974" y="75"/>
                  </a:lnTo>
                  <a:lnTo>
                    <a:pt x="939" y="57"/>
                  </a:lnTo>
                  <a:lnTo>
                    <a:pt x="46" y="0"/>
                  </a:lnTo>
                  <a:lnTo>
                    <a:pt x="0" y="444"/>
                  </a:lnTo>
                  <a:lnTo>
                    <a:pt x="337" y="476"/>
                  </a:lnTo>
                  <a:lnTo>
                    <a:pt x="321" y="697"/>
                  </a:lnTo>
                  <a:lnTo>
                    <a:pt x="321" y="697"/>
                  </a:lnTo>
                  <a:lnTo>
                    <a:pt x="321" y="697"/>
                  </a:lnTo>
                  <a:lnTo>
                    <a:pt x="1039" y="723"/>
                  </a:lnTo>
                  <a:lnTo>
                    <a:pt x="1039" y="723"/>
                  </a:lnTo>
                  <a:lnTo>
                    <a:pt x="1454" y="736"/>
                  </a:lnTo>
                  <a:lnTo>
                    <a:pt x="1454" y="73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1" name="Freeform 13"/>
            <p:cNvSpPr>
              <a:spLocks/>
            </p:cNvSpPr>
            <p:nvPr/>
          </p:nvSpPr>
          <p:spPr bwMode="auto">
            <a:xfrm>
              <a:off x="4321175" y="1289050"/>
              <a:ext cx="661987" cy="444500"/>
            </a:xfrm>
            <a:custGeom>
              <a:avLst/>
              <a:gdLst/>
              <a:ahLst/>
              <a:cxnLst>
                <a:cxn ang="0">
                  <a:pos x="928" y="736"/>
                </a:cxn>
                <a:cxn ang="0">
                  <a:pos x="956" y="750"/>
                </a:cxn>
                <a:cxn ang="0">
                  <a:pos x="973" y="761"/>
                </a:cxn>
                <a:cxn ang="0">
                  <a:pos x="986" y="765"/>
                </a:cxn>
                <a:cxn ang="0">
                  <a:pos x="993" y="757"/>
                </a:cxn>
                <a:cxn ang="0">
                  <a:pos x="1010" y="750"/>
                </a:cxn>
                <a:cxn ang="0">
                  <a:pos x="1021" y="750"/>
                </a:cxn>
                <a:cxn ang="0">
                  <a:pos x="1063" y="747"/>
                </a:cxn>
                <a:cxn ang="0">
                  <a:pos x="1097" y="751"/>
                </a:cxn>
                <a:cxn ang="0">
                  <a:pos x="1117" y="769"/>
                </a:cxn>
                <a:cxn ang="0">
                  <a:pos x="1139" y="779"/>
                </a:cxn>
                <a:cxn ang="0">
                  <a:pos x="1161" y="787"/>
                </a:cxn>
                <a:cxn ang="0">
                  <a:pos x="1195" y="810"/>
                </a:cxn>
                <a:cxn ang="0">
                  <a:pos x="1214" y="826"/>
                </a:cxn>
                <a:cxn ang="0">
                  <a:pos x="1217" y="830"/>
                </a:cxn>
                <a:cxn ang="0">
                  <a:pos x="1224" y="839"/>
                </a:cxn>
                <a:cxn ang="0">
                  <a:pos x="1224" y="839"/>
                </a:cxn>
                <a:cxn ang="0">
                  <a:pos x="1224" y="828"/>
                </a:cxn>
                <a:cxn ang="0">
                  <a:pos x="1224" y="807"/>
                </a:cxn>
                <a:cxn ang="0">
                  <a:pos x="1204" y="794"/>
                </a:cxn>
                <a:cxn ang="0">
                  <a:pos x="1204" y="779"/>
                </a:cxn>
                <a:cxn ang="0">
                  <a:pos x="1211" y="765"/>
                </a:cxn>
                <a:cxn ang="0">
                  <a:pos x="1224" y="761"/>
                </a:cxn>
                <a:cxn ang="0">
                  <a:pos x="1224" y="729"/>
                </a:cxn>
                <a:cxn ang="0">
                  <a:pos x="1227" y="712"/>
                </a:cxn>
                <a:cxn ang="0">
                  <a:pos x="1236" y="708"/>
                </a:cxn>
                <a:cxn ang="0">
                  <a:pos x="1236" y="690"/>
                </a:cxn>
                <a:cxn ang="0">
                  <a:pos x="1225" y="667"/>
                </a:cxn>
                <a:cxn ang="0">
                  <a:pos x="1217" y="661"/>
                </a:cxn>
                <a:cxn ang="0">
                  <a:pos x="1221" y="637"/>
                </a:cxn>
                <a:cxn ang="0">
                  <a:pos x="1221" y="624"/>
                </a:cxn>
                <a:cxn ang="0">
                  <a:pos x="1236" y="624"/>
                </a:cxn>
                <a:cxn ang="0">
                  <a:pos x="1250" y="222"/>
                </a:cxn>
                <a:cxn ang="0">
                  <a:pos x="1236" y="206"/>
                </a:cxn>
                <a:cxn ang="0">
                  <a:pos x="1228" y="193"/>
                </a:cxn>
                <a:cxn ang="0">
                  <a:pos x="1204" y="184"/>
                </a:cxn>
                <a:cxn ang="0">
                  <a:pos x="1199" y="171"/>
                </a:cxn>
                <a:cxn ang="0">
                  <a:pos x="1188" y="157"/>
                </a:cxn>
                <a:cxn ang="0">
                  <a:pos x="1181" y="146"/>
                </a:cxn>
                <a:cxn ang="0">
                  <a:pos x="1181" y="135"/>
                </a:cxn>
                <a:cxn ang="0">
                  <a:pos x="1181" y="127"/>
                </a:cxn>
                <a:cxn ang="0">
                  <a:pos x="1193" y="111"/>
                </a:cxn>
                <a:cxn ang="0">
                  <a:pos x="1208" y="98"/>
                </a:cxn>
                <a:cxn ang="0">
                  <a:pos x="1225" y="81"/>
                </a:cxn>
                <a:cxn ang="0">
                  <a:pos x="1224" y="71"/>
                </a:cxn>
                <a:cxn ang="0">
                  <a:pos x="1222" y="67"/>
                </a:cxn>
                <a:cxn ang="0">
                  <a:pos x="1222" y="67"/>
                </a:cxn>
                <a:cxn ang="0">
                  <a:pos x="982" y="57"/>
                </a:cxn>
                <a:cxn ang="0">
                  <a:pos x="787" y="48"/>
                </a:cxn>
                <a:cxn ang="0">
                  <a:pos x="634" y="41"/>
                </a:cxn>
                <a:cxn ang="0">
                  <a:pos x="634" y="41"/>
                </a:cxn>
                <a:cxn ang="0">
                  <a:pos x="483" y="31"/>
                </a:cxn>
                <a:cxn ang="0">
                  <a:pos x="295" y="17"/>
                </a:cxn>
                <a:cxn ang="0">
                  <a:pos x="65" y="0"/>
                </a:cxn>
                <a:cxn ang="0">
                  <a:pos x="0" y="661"/>
                </a:cxn>
                <a:cxn ang="0">
                  <a:pos x="893" y="718"/>
                </a:cxn>
                <a:cxn ang="0">
                  <a:pos x="928" y="736"/>
                </a:cxn>
              </a:cxnLst>
              <a:rect l="0" t="0" r="r" b="b"/>
              <a:pathLst>
                <a:path w="1250" h="839">
                  <a:moveTo>
                    <a:pt x="928" y="736"/>
                  </a:moveTo>
                  <a:lnTo>
                    <a:pt x="956" y="750"/>
                  </a:lnTo>
                  <a:lnTo>
                    <a:pt x="973" y="761"/>
                  </a:lnTo>
                  <a:lnTo>
                    <a:pt x="986" y="765"/>
                  </a:lnTo>
                  <a:lnTo>
                    <a:pt x="993" y="757"/>
                  </a:lnTo>
                  <a:lnTo>
                    <a:pt x="1010" y="750"/>
                  </a:lnTo>
                  <a:lnTo>
                    <a:pt x="1021" y="750"/>
                  </a:lnTo>
                  <a:lnTo>
                    <a:pt x="1063" y="747"/>
                  </a:lnTo>
                  <a:lnTo>
                    <a:pt x="1097" y="751"/>
                  </a:lnTo>
                  <a:lnTo>
                    <a:pt x="1117" y="769"/>
                  </a:lnTo>
                  <a:lnTo>
                    <a:pt x="1139" y="779"/>
                  </a:lnTo>
                  <a:lnTo>
                    <a:pt x="1161" y="787"/>
                  </a:lnTo>
                  <a:lnTo>
                    <a:pt x="1195" y="810"/>
                  </a:lnTo>
                  <a:lnTo>
                    <a:pt x="1214" y="826"/>
                  </a:lnTo>
                  <a:lnTo>
                    <a:pt x="1217" y="830"/>
                  </a:lnTo>
                  <a:lnTo>
                    <a:pt x="1224" y="839"/>
                  </a:lnTo>
                  <a:lnTo>
                    <a:pt x="1224" y="839"/>
                  </a:lnTo>
                  <a:lnTo>
                    <a:pt x="1224" y="828"/>
                  </a:lnTo>
                  <a:lnTo>
                    <a:pt x="1224" y="807"/>
                  </a:lnTo>
                  <a:lnTo>
                    <a:pt x="1204" y="794"/>
                  </a:lnTo>
                  <a:lnTo>
                    <a:pt x="1204" y="779"/>
                  </a:lnTo>
                  <a:lnTo>
                    <a:pt x="1211" y="765"/>
                  </a:lnTo>
                  <a:lnTo>
                    <a:pt x="1224" y="761"/>
                  </a:lnTo>
                  <a:lnTo>
                    <a:pt x="1224" y="729"/>
                  </a:lnTo>
                  <a:lnTo>
                    <a:pt x="1227" y="712"/>
                  </a:lnTo>
                  <a:lnTo>
                    <a:pt x="1236" y="708"/>
                  </a:lnTo>
                  <a:lnTo>
                    <a:pt x="1236" y="690"/>
                  </a:lnTo>
                  <a:lnTo>
                    <a:pt x="1225" y="667"/>
                  </a:lnTo>
                  <a:lnTo>
                    <a:pt x="1217" y="661"/>
                  </a:lnTo>
                  <a:lnTo>
                    <a:pt x="1221" y="637"/>
                  </a:lnTo>
                  <a:lnTo>
                    <a:pt x="1221" y="624"/>
                  </a:lnTo>
                  <a:lnTo>
                    <a:pt x="1236" y="624"/>
                  </a:lnTo>
                  <a:lnTo>
                    <a:pt x="1250" y="222"/>
                  </a:lnTo>
                  <a:lnTo>
                    <a:pt x="1236" y="206"/>
                  </a:lnTo>
                  <a:lnTo>
                    <a:pt x="1228" y="193"/>
                  </a:lnTo>
                  <a:lnTo>
                    <a:pt x="1204" y="184"/>
                  </a:lnTo>
                  <a:lnTo>
                    <a:pt x="1199" y="171"/>
                  </a:lnTo>
                  <a:lnTo>
                    <a:pt x="1188" y="157"/>
                  </a:lnTo>
                  <a:lnTo>
                    <a:pt x="1181" y="146"/>
                  </a:lnTo>
                  <a:lnTo>
                    <a:pt x="1181" y="135"/>
                  </a:lnTo>
                  <a:lnTo>
                    <a:pt x="1181" y="127"/>
                  </a:lnTo>
                  <a:lnTo>
                    <a:pt x="1193" y="111"/>
                  </a:lnTo>
                  <a:lnTo>
                    <a:pt x="1208" y="98"/>
                  </a:lnTo>
                  <a:lnTo>
                    <a:pt x="1225" y="81"/>
                  </a:lnTo>
                  <a:lnTo>
                    <a:pt x="1224" y="71"/>
                  </a:lnTo>
                  <a:lnTo>
                    <a:pt x="1222" y="67"/>
                  </a:lnTo>
                  <a:lnTo>
                    <a:pt x="1222" y="67"/>
                  </a:lnTo>
                  <a:lnTo>
                    <a:pt x="982" y="57"/>
                  </a:lnTo>
                  <a:lnTo>
                    <a:pt x="787" y="48"/>
                  </a:lnTo>
                  <a:lnTo>
                    <a:pt x="634" y="41"/>
                  </a:lnTo>
                  <a:lnTo>
                    <a:pt x="634" y="41"/>
                  </a:lnTo>
                  <a:lnTo>
                    <a:pt x="483" y="31"/>
                  </a:lnTo>
                  <a:lnTo>
                    <a:pt x="295" y="17"/>
                  </a:lnTo>
                  <a:lnTo>
                    <a:pt x="65" y="0"/>
                  </a:lnTo>
                  <a:lnTo>
                    <a:pt x="0" y="661"/>
                  </a:lnTo>
                  <a:lnTo>
                    <a:pt x="893" y="718"/>
                  </a:lnTo>
                  <a:lnTo>
                    <a:pt x="928" y="73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2" name="Freeform 14"/>
            <p:cNvSpPr>
              <a:spLocks/>
            </p:cNvSpPr>
            <p:nvPr/>
          </p:nvSpPr>
          <p:spPr bwMode="auto">
            <a:xfrm>
              <a:off x="3679825" y="1325563"/>
              <a:ext cx="665162" cy="547687"/>
            </a:xfrm>
            <a:custGeom>
              <a:avLst/>
              <a:gdLst/>
              <a:ahLst/>
              <a:cxnLst>
                <a:cxn ang="0">
                  <a:pos x="1256" y="142"/>
                </a:cxn>
                <a:cxn ang="0">
                  <a:pos x="1255" y="142"/>
                </a:cxn>
                <a:cxn ang="0">
                  <a:pos x="154" y="0"/>
                </a:cxn>
                <a:cxn ang="0">
                  <a:pos x="132" y="127"/>
                </a:cxn>
                <a:cxn ang="0">
                  <a:pos x="35" y="668"/>
                </a:cxn>
                <a:cxn ang="0">
                  <a:pos x="0" y="887"/>
                </a:cxn>
                <a:cxn ang="0">
                  <a:pos x="335" y="940"/>
                </a:cxn>
                <a:cxn ang="0">
                  <a:pos x="1166" y="1037"/>
                </a:cxn>
                <a:cxn ang="0">
                  <a:pos x="1212" y="593"/>
                </a:cxn>
                <a:cxn ang="0">
                  <a:pos x="1256" y="142"/>
                </a:cxn>
              </a:cxnLst>
              <a:rect l="0" t="0" r="r" b="b"/>
              <a:pathLst>
                <a:path w="1256" h="1037">
                  <a:moveTo>
                    <a:pt x="1256" y="142"/>
                  </a:moveTo>
                  <a:lnTo>
                    <a:pt x="1255" y="142"/>
                  </a:lnTo>
                  <a:lnTo>
                    <a:pt x="154" y="0"/>
                  </a:lnTo>
                  <a:lnTo>
                    <a:pt x="132" y="127"/>
                  </a:lnTo>
                  <a:lnTo>
                    <a:pt x="35" y="668"/>
                  </a:lnTo>
                  <a:lnTo>
                    <a:pt x="0" y="887"/>
                  </a:lnTo>
                  <a:lnTo>
                    <a:pt x="335" y="940"/>
                  </a:lnTo>
                  <a:lnTo>
                    <a:pt x="1166" y="1037"/>
                  </a:lnTo>
                  <a:lnTo>
                    <a:pt x="1212" y="593"/>
                  </a:lnTo>
                  <a:lnTo>
                    <a:pt x="1256" y="142"/>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3" name="Freeform 15"/>
            <p:cNvSpPr>
              <a:spLocks/>
            </p:cNvSpPr>
            <p:nvPr/>
          </p:nvSpPr>
          <p:spPr bwMode="auto">
            <a:xfrm>
              <a:off x="4356100" y="928688"/>
              <a:ext cx="617537" cy="398462"/>
            </a:xfrm>
            <a:custGeom>
              <a:avLst/>
              <a:gdLst/>
              <a:ahLst/>
              <a:cxnLst>
                <a:cxn ang="0">
                  <a:pos x="1157" y="749"/>
                </a:cxn>
                <a:cxn ang="0">
                  <a:pos x="1159" y="753"/>
                </a:cxn>
                <a:cxn ang="0">
                  <a:pos x="1159" y="755"/>
                </a:cxn>
                <a:cxn ang="0">
                  <a:pos x="1168" y="743"/>
                </a:cxn>
                <a:cxn ang="0">
                  <a:pos x="1168" y="720"/>
                </a:cxn>
                <a:cxn ang="0">
                  <a:pos x="1168" y="699"/>
                </a:cxn>
                <a:cxn ang="0">
                  <a:pos x="1163" y="671"/>
                </a:cxn>
                <a:cxn ang="0">
                  <a:pos x="1153" y="656"/>
                </a:cxn>
                <a:cxn ang="0">
                  <a:pos x="1142" y="641"/>
                </a:cxn>
                <a:cxn ang="0">
                  <a:pos x="1142" y="612"/>
                </a:cxn>
                <a:cxn ang="0">
                  <a:pos x="1135" y="602"/>
                </a:cxn>
                <a:cxn ang="0">
                  <a:pos x="1125" y="588"/>
                </a:cxn>
                <a:cxn ang="0">
                  <a:pos x="1125" y="546"/>
                </a:cxn>
                <a:cxn ang="0">
                  <a:pos x="1125" y="480"/>
                </a:cxn>
                <a:cxn ang="0">
                  <a:pos x="1121" y="399"/>
                </a:cxn>
                <a:cxn ang="0">
                  <a:pos x="1121" y="356"/>
                </a:cxn>
                <a:cxn ang="0">
                  <a:pos x="1103" y="326"/>
                </a:cxn>
                <a:cxn ang="0">
                  <a:pos x="1091" y="277"/>
                </a:cxn>
                <a:cxn ang="0">
                  <a:pos x="1081" y="249"/>
                </a:cxn>
                <a:cxn ang="0">
                  <a:pos x="1087" y="219"/>
                </a:cxn>
                <a:cxn ang="0">
                  <a:pos x="1085" y="192"/>
                </a:cxn>
                <a:cxn ang="0">
                  <a:pos x="1081" y="180"/>
                </a:cxn>
                <a:cxn ang="0">
                  <a:pos x="1081" y="158"/>
                </a:cxn>
                <a:cxn ang="0">
                  <a:pos x="1081" y="154"/>
                </a:cxn>
                <a:cxn ang="0">
                  <a:pos x="1089" y="144"/>
                </a:cxn>
                <a:cxn ang="0">
                  <a:pos x="1094" y="133"/>
                </a:cxn>
                <a:cxn ang="0">
                  <a:pos x="1091" y="116"/>
                </a:cxn>
                <a:cxn ang="0">
                  <a:pos x="1081" y="104"/>
                </a:cxn>
                <a:cxn ang="0">
                  <a:pos x="1081" y="97"/>
                </a:cxn>
                <a:cxn ang="0">
                  <a:pos x="1077" y="81"/>
                </a:cxn>
                <a:cxn ang="0">
                  <a:pos x="1071" y="62"/>
                </a:cxn>
                <a:cxn ang="0">
                  <a:pos x="1071" y="62"/>
                </a:cxn>
                <a:cxn ang="0">
                  <a:pos x="819" y="51"/>
                </a:cxn>
                <a:cxn ang="0">
                  <a:pos x="612" y="41"/>
                </a:cxn>
                <a:cxn ang="0">
                  <a:pos x="450" y="33"/>
                </a:cxn>
                <a:cxn ang="0">
                  <a:pos x="450" y="33"/>
                </a:cxn>
                <a:cxn ang="0">
                  <a:pos x="350" y="25"/>
                </a:cxn>
                <a:cxn ang="0">
                  <a:pos x="222" y="13"/>
                </a:cxn>
                <a:cxn ang="0">
                  <a:pos x="65" y="0"/>
                </a:cxn>
                <a:cxn ang="0">
                  <a:pos x="0" y="682"/>
                </a:cxn>
                <a:cxn ang="0">
                  <a:pos x="0" y="682"/>
                </a:cxn>
                <a:cxn ang="0">
                  <a:pos x="230" y="699"/>
                </a:cxn>
                <a:cxn ang="0">
                  <a:pos x="418" y="713"/>
                </a:cxn>
                <a:cxn ang="0">
                  <a:pos x="569" y="723"/>
                </a:cxn>
                <a:cxn ang="0">
                  <a:pos x="569" y="723"/>
                </a:cxn>
                <a:cxn ang="0">
                  <a:pos x="722" y="730"/>
                </a:cxn>
                <a:cxn ang="0">
                  <a:pos x="917" y="739"/>
                </a:cxn>
                <a:cxn ang="0">
                  <a:pos x="1157" y="749"/>
                </a:cxn>
                <a:cxn ang="0">
                  <a:pos x="1157" y="749"/>
                </a:cxn>
              </a:cxnLst>
              <a:rect l="0" t="0" r="r" b="b"/>
              <a:pathLst>
                <a:path w="1168" h="755">
                  <a:moveTo>
                    <a:pt x="1157" y="749"/>
                  </a:moveTo>
                  <a:lnTo>
                    <a:pt x="1159" y="753"/>
                  </a:lnTo>
                  <a:lnTo>
                    <a:pt x="1159" y="755"/>
                  </a:lnTo>
                  <a:lnTo>
                    <a:pt x="1168" y="743"/>
                  </a:lnTo>
                  <a:lnTo>
                    <a:pt x="1168" y="720"/>
                  </a:lnTo>
                  <a:lnTo>
                    <a:pt x="1168" y="699"/>
                  </a:lnTo>
                  <a:lnTo>
                    <a:pt x="1163" y="671"/>
                  </a:lnTo>
                  <a:lnTo>
                    <a:pt x="1153" y="656"/>
                  </a:lnTo>
                  <a:lnTo>
                    <a:pt x="1142" y="641"/>
                  </a:lnTo>
                  <a:lnTo>
                    <a:pt x="1142" y="612"/>
                  </a:lnTo>
                  <a:lnTo>
                    <a:pt x="1135" y="602"/>
                  </a:lnTo>
                  <a:lnTo>
                    <a:pt x="1125" y="588"/>
                  </a:lnTo>
                  <a:lnTo>
                    <a:pt x="1125" y="546"/>
                  </a:lnTo>
                  <a:lnTo>
                    <a:pt x="1125" y="480"/>
                  </a:lnTo>
                  <a:lnTo>
                    <a:pt x="1121" y="399"/>
                  </a:lnTo>
                  <a:lnTo>
                    <a:pt x="1121" y="356"/>
                  </a:lnTo>
                  <a:lnTo>
                    <a:pt x="1103" y="326"/>
                  </a:lnTo>
                  <a:lnTo>
                    <a:pt x="1091" y="277"/>
                  </a:lnTo>
                  <a:lnTo>
                    <a:pt x="1081" y="249"/>
                  </a:lnTo>
                  <a:lnTo>
                    <a:pt x="1087" y="219"/>
                  </a:lnTo>
                  <a:lnTo>
                    <a:pt x="1085" y="192"/>
                  </a:lnTo>
                  <a:lnTo>
                    <a:pt x="1081" y="180"/>
                  </a:lnTo>
                  <a:lnTo>
                    <a:pt x="1081" y="158"/>
                  </a:lnTo>
                  <a:lnTo>
                    <a:pt x="1081" y="154"/>
                  </a:lnTo>
                  <a:lnTo>
                    <a:pt x="1089" y="144"/>
                  </a:lnTo>
                  <a:lnTo>
                    <a:pt x="1094" y="133"/>
                  </a:lnTo>
                  <a:lnTo>
                    <a:pt x="1091" y="116"/>
                  </a:lnTo>
                  <a:lnTo>
                    <a:pt x="1081" y="104"/>
                  </a:lnTo>
                  <a:lnTo>
                    <a:pt x="1081" y="97"/>
                  </a:lnTo>
                  <a:lnTo>
                    <a:pt x="1077" y="81"/>
                  </a:lnTo>
                  <a:lnTo>
                    <a:pt x="1071" y="62"/>
                  </a:lnTo>
                  <a:lnTo>
                    <a:pt x="1071" y="62"/>
                  </a:lnTo>
                  <a:lnTo>
                    <a:pt x="819" y="51"/>
                  </a:lnTo>
                  <a:lnTo>
                    <a:pt x="612" y="41"/>
                  </a:lnTo>
                  <a:lnTo>
                    <a:pt x="450" y="33"/>
                  </a:lnTo>
                  <a:lnTo>
                    <a:pt x="450" y="33"/>
                  </a:lnTo>
                  <a:lnTo>
                    <a:pt x="350" y="25"/>
                  </a:lnTo>
                  <a:lnTo>
                    <a:pt x="222" y="13"/>
                  </a:lnTo>
                  <a:lnTo>
                    <a:pt x="65" y="0"/>
                  </a:lnTo>
                  <a:lnTo>
                    <a:pt x="0" y="682"/>
                  </a:lnTo>
                  <a:lnTo>
                    <a:pt x="0" y="682"/>
                  </a:lnTo>
                  <a:lnTo>
                    <a:pt x="230" y="699"/>
                  </a:lnTo>
                  <a:lnTo>
                    <a:pt x="418" y="713"/>
                  </a:lnTo>
                  <a:lnTo>
                    <a:pt x="569" y="723"/>
                  </a:lnTo>
                  <a:lnTo>
                    <a:pt x="569" y="723"/>
                  </a:lnTo>
                  <a:lnTo>
                    <a:pt x="722" y="730"/>
                  </a:lnTo>
                  <a:lnTo>
                    <a:pt x="917" y="739"/>
                  </a:lnTo>
                  <a:lnTo>
                    <a:pt x="1157" y="749"/>
                  </a:lnTo>
                  <a:lnTo>
                    <a:pt x="1157" y="749"/>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4" name="Freeform 16"/>
            <p:cNvSpPr>
              <a:spLocks/>
            </p:cNvSpPr>
            <p:nvPr/>
          </p:nvSpPr>
          <p:spPr bwMode="auto">
            <a:xfrm>
              <a:off x="3783013" y="1822450"/>
              <a:ext cx="692150" cy="542925"/>
            </a:xfrm>
            <a:custGeom>
              <a:avLst/>
              <a:gdLst/>
              <a:ahLst/>
              <a:cxnLst>
                <a:cxn ang="0">
                  <a:pos x="1243" y="1027"/>
                </a:cxn>
                <a:cxn ang="0">
                  <a:pos x="1290" y="350"/>
                </a:cxn>
                <a:cxn ang="0">
                  <a:pos x="1290" y="350"/>
                </a:cxn>
                <a:cxn ang="0">
                  <a:pos x="1292" y="350"/>
                </a:cxn>
                <a:cxn ang="0">
                  <a:pos x="1292" y="350"/>
                </a:cxn>
                <a:cxn ang="0">
                  <a:pos x="1308" y="129"/>
                </a:cxn>
                <a:cxn ang="0">
                  <a:pos x="971" y="97"/>
                </a:cxn>
                <a:cxn ang="0">
                  <a:pos x="140" y="0"/>
                </a:cxn>
                <a:cxn ang="0">
                  <a:pos x="0" y="894"/>
                </a:cxn>
                <a:cxn ang="0">
                  <a:pos x="1067" y="1017"/>
                </a:cxn>
                <a:cxn ang="0">
                  <a:pos x="1067" y="1017"/>
                </a:cxn>
                <a:cxn ang="0">
                  <a:pos x="1243" y="1027"/>
                </a:cxn>
                <a:cxn ang="0">
                  <a:pos x="1243" y="1027"/>
                </a:cxn>
              </a:cxnLst>
              <a:rect l="0" t="0" r="r" b="b"/>
              <a:pathLst>
                <a:path w="1308" h="1027">
                  <a:moveTo>
                    <a:pt x="1243" y="1027"/>
                  </a:moveTo>
                  <a:lnTo>
                    <a:pt x="1290" y="350"/>
                  </a:lnTo>
                  <a:lnTo>
                    <a:pt x="1290" y="350"/>
                  </a:lnTo>
                  <a:lnTo>
                    <a:pt x="1292" y="350"/>
                  </a:lnTo>
                  <a:lnTo>
                    <a:pt x="1292" y="350"/>
                  </a:lnTo>
                  <a:lnTo>
                    <a:pt x="1308" y="129"/>
                  </a:lnTo>
                  <a:lnTo>
                    <a:pt x="971" y="97"/>
                  </a:lnTo>
                  <a:lnTo>
                    <a:pt x="140" y="0"/>
                  </a:lnTo>
                  <a:lnTo>
                    <a:pt x="0" y="894"/>
                  </a:lnTo>
                  <a:lnTo>
                    <a:pt x="1067" y="1017"/>
                  </a:lnTo>
                  <a:lnTo>
                    <a:pt x="1067" y="1017"/>
                  </a:lnTo>
                  <a:lnTo>
                    <a:pt x="1243" y="1027"/>
                  </a:lnTo>
                  <a:lnTo>
                    <a:pt x="1243" y="1027"/>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solidFill>
                  <a:schemeClr val="accent6"/>
                </a:solidFill>
              </a:endParaRPr>
            </a:p>
          </p:txBody>
        </p:sp>
        <p:sp>
          <p:nvSpPr>
            <p:cNvPr id="25" name="Freeform 17"/>
            <p:cNvSpPr>
              <a:spLocks/>
            </p:cNvSpPr>
            <p:nvPr/>
          </p:nvSpPr>
          <p:spPr bwMode="auto">
            <a:xfrm>
              <a:off x="3324225" y="1628775"/>
              <a:ext cx="533400" cy="666750"/>
            </a:xfrm>
            <a:custGeom>
              <a:avLst/>
              <a:gdLst/>
              <a:ahLst/>
              <a:cxnLst>
                <a:cxn ang="0">
                  <a:pos x="1006" y="366"/>
                </a:cxn>
                <a:cxn ang="0">
                  <a:pos x="671" y="313"/>
                </a:cxn>
                <a:cxn ang="0">
                  <a:pos x="706" y="94"/>
                </a:cxn>
                <a:cxn ang="0">
                  <a:pos x="216" y="0"/>
                </a:cxn>
                <a:cxn ang="0">
                  <a:pos x="0" y="1106"/>
                </a:cxn>
                <a:cxn ang="0">
                  <a:pos x="866" y="1260"/>
                </a:cxn>
                <a:cxn ang="0">
                  <a:pos x="1006" y="366"/>
                </a:cxn>
              </a:cxnLst>
              <a:rect l="0" t="0" r="r" b="b"/>
              <a:pathLst>
                <a:path w="1006" h="1260">
                  <a:moveTo>
                    <a:pt x="1006" y="366"/>
                  </a:moveTo>
                  <a:lnTo>
                    <a:pt x="671" y="313"/>
                  </a:lnTo>
                  <a:lnTo>
                    <a:pt x="706" y="94"/>
                  </a:lnTo>
                  <a:lnTo>
                    <a:pt x="216" y="0"/>
                  </a:lnTo>
                  <a:lnTo>
                    <a:pt x="0" y="1106"/>
                  </a:lnTo>
                  <a:lnTo>
                    <a:pt x="866" y="1260"/>
                  </a:lnTo>
                  <a:lnTo>
                    <a:pt x="1006" y="366"/>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6" name="Freeform 18"/>
            <p:cNvSpPr>
              <a:spLocks/>
            </p:cNvSpPr>
            <p:nvPr/>
          </p:nvSpPr>
          <p:spPr bwMode="auto">
            <a:xfrm>
              <a:off x="2828925" y="1508125"/>
              <a:ext cx="609600" cy="923925"/>
            </a:xfrm>
            <a:custGeom>
              <a:avLst/>
              <a:gdLst/>
              <a:ahLst/>
              <a:cxnLst>
                <a:cxn ang="0">
                  <a:pos x="20" y="606"/>
                </a:cxn>
                <a:cxn ang="0">
                  <a:pos x="4" y="613"/>
                </a:cxn>
                <a:cxn ang="0">
                  <a:pos x="0" y="628"/>
                </a:cxn>
                <a:cxn ang="0">
                  <a:pos x="5" y="645"/>
                </a:cxn>
                <a:cxn ang="0">
                  <a:pos x="8" y="660"/>
                </a:cxn>
                <a:cxn ang="0">
                  <a:pos x="15" y="666"/>
                </a:cxn>
                <a:cxn ang="0">
                  <a:pos x="30" y="671"/>
                </a:cxn>
                <a:cxn ang="0">
                  <a:pos x="745" y="1746"/>
                </a:cxn>
                <a:cxn ang="0">
                  <a:pos x="759" y="1728"/>
                </a:cxn>
                <a:cxn ang="0">
                  <a:pos x="763" y="1705"/>
                </a:cxn>
                <a:cxn ang="0">
                  <a:pos x="763" y="1647"/>
                </a:cxn>
                <a:cxn ang="0">
                  <a:pos x="764" y="1580"/>
                </a:cxn>
                <a:cxn ang="0">
                  <a:pos x="763" y="1532"/>
                </a:cxn>
                <a:cxn ang="0">
                  <a:pos x="777" y="1517"/>
                </a:cxn>
                <a:cxn ang="0">
                  <a:pos x="807" y="1508"/>
                </a:cxn>
                <a:cxn ang="0">
                  <a:pos x="818" y="1528"/>
                </a:cxn>
                <a:cxn ang="0">
                  <a:pos x="838" y="1518"/>
                </a:cxn>
                <a:cxn ang="0">
                  <a:pos x="860" y="1536"/>
                </a:cxn>
                <a:cxn ang="0">
                  <a:pos x="872" y="1543"/>
                </a:cxn>
                <a:cxn ang="0">
                  <a:pos x="889" y="1533"/>
                </a:cxn>
                <a:cxn ang="0">
                  <a:pos x="889" y="1533"/>
                </a:cxn>
                <a:cxn ang="0">
                  <a:pos x="899" y="1500"/>
                </a:cxn>
                <a:cxn ang="0">
                  <a:pos x="914" y="1451"/>
                </a:cxn>
                <a:cxn ang="0">
                  <a:pos x="914" y="1451"/>
                </a:cxn>
                <a:cxn ang="0">
                  <a:pos x="928" y="1382"/>
                </a:cxn>
                <a:cxn ang="0">
                  <a:pos x="938" y="1335"/>
                </a:cxn>
                <a:cxn ang="0">
                  <a:pos x="1154" y="229"/>
                </a:cxn>
                <a:cxn ang="0">
                  <a:pos x="1154" y="229"/>
                </a:cxn>
                <a:cxn ang="0">
                  <a:pos x="938" y="181"/>
                </a:cxn>
                <a:cxn ang="0">
                  <a:pos x="761" y="141"/>
                </a:cxn>
                <a:cxn ang="0">
                  <a:pos x="623" y="111"/>
                </a:cxn>
                <a:cxn ang="0">
                  <a:pos x="623" y="111"/>
                </a:cxn>
                <a:cxn ang="0">
                  <a:pos x="510" y="81"/>
                </a:cxn>
                <a:cxn ang="0">
                  <a:pos x="367" y="45"/>
                </a:cxn>
                <a:cxn ang="0">
                  <a:pos x="194" y="0"/>
                </a:cxn>
                <a:cxn ang="0">
                  <a:pos x="36" y="602"/>
                </a:cxn>
                <a:cxn ang="0">
                  <a:pos x="20" y="606"/>
                </a:cxn>
              </a:cxnLst>
              <a:rect l="0" t="0" r="r" b="b"/>
              <a:pathLst>
                <a:path w="1154" h="1746">
                  <a:moveTo>
                    <a:pt x="20" y="606"/>
                  </a:moveTo>
                  <a:lnTo>
                    <a:pt x="4" y="613"/>
                  </a:lnTo>
                  <a:lnTo>
                    <a:pt x="0" y="628"/>
                  </a:lnTo>
                  <a:lnTo>
                    <a:pt x="5" y="645"/>
                  </a:lnTo>
                  <a:lnTo>
                    <a:pt x="8" y="660"/>
                  </a:lnTo>
                  <a:lnTo>
                    <a:pt x="15" y="666"/>
                  </a:lnTo>
                  <a:lnTo>
                    <a:pt x="30" y="671"/>
                  </a:lnTo>
                  <a:lnTo>
                    <a:pt x="745" y="1746"/>
                  </a:lnTo>
                  <a:lnTo>
                    <a:pt x="759" y="1728"/>
                  </a:lnTo>
                  <a:lnTo>
                    <a:pt x="763" y="1705"/>
                  </a:lnTo>
                  <a:lnTo>
                    <a:pt x="763" y="1647"/>
                  </a:lnTo>
                  <a:lnTo>
                    <a:pt x="764" y="1580"/>
                  </a:lnTo>
                  <a:lnTo>
                    <a:pt x="763" y="1532"/>
                  </a:lnTo>
                  <a:lnTo>
                    <a:pt x="777" y="1517"/>
                  </a:lnTo>
                  <a:lnTo>
                    <a:pt x="807" y="1508"/>
                  </a:lnTo>
                  <a:lnTo>
                    <a:pt x="818" y="1528"/>
                  </a:lnTo>
                  <a:lnTo>
                    <a:pt x="838" y="1518"/>
                  </a:lnTo>
                  <a:lnTo>
                    <a:pt x="860" y="1536"/>
                  </a:lnTo>
                  <a:lnTo>
                    <a:pt x="872" y="1543"/>
                  </a:lnTo>
                  <a:lnTo>
                    <a:pt x="889" y="1533"/>
                  </a:lnTo>
                  <a:lnTo>
                    <a:pt x="889" y="1533"/>
                  </a:lnTo>
                  <a:lnTo>
                    <a:pt x="899" y="1500"/>
                  </a:lnTo>
                  <a:lnTo>
                    <a:pt x="914" y="1451"/>
                  </a:lnTo>
                  <a:lnTo>
                    <a:pt x="914" y="1451"/>
                  </a:lnTo>
                  <a:lnTo>
                    <a:pt x="928" y="1382"/>
                  </a:lnTo>
                  <a:lnTo>
                    <a:pt x="938" y="1335"/>
                  </a:lnTo>
                  <a:lnTo>
                    <a:pt x="1154" y="229"/>
                  </a:lnTo>
                  <a:lnTo>
                    <a:pt x="1154" y="229"/>
                  </a:lnTo>
                  <a:lnTo>
                    <a:pt x="938" y="181"/>
                  </a:lnTo>
                  <a:lnTo>
                    <a:pt x="761" y="141"/>
                  </a:lnTo>
                  <a:lnTo>
                    <a:pt x="623" y="111"/>
                  </a:lnTo>
                  <a:lnTo>
                    <a:pt x="623" y="111"/>
                  </a:lnTo>
                  <a:lnTo>
                    <a:pt x="510" y="81"/>
                  </a:lnTo>
                  <a:lnTo>
                    <a:pt x="367" y="45"/>
                  </a:lnTo>
                  <a:lnTo>
                    <a:pt x="194" y="0"/>
                  </a:lnTo>
                  <a:lnTo>
                    <a:pt x="36" y="602"/>
                  </a:lnTo>
                  <a:lnTo>
                    <a:pt x="20" y="606"/>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7" name="Freeform 19"/>
            <p:cNvSpPr>
              <a:spLocks/>
            </p:cNvSpPr>
            <p:nvPr/>
          </p:nvSpPr>
          <p:spPr bwMode="auto">
            <a:xfrm>
              <a:off x="2566988" y="928688"/>
              <a:ext cx="760412" cy="642937"/>
            </a:xfrm>
            <a:custGeom>
              <a:avLst/>
              <a:gdLst/>
              <a:ahLst/>
              <a:cxnLst>
                <a:cxn ang="0">
                  <a:pos x="1254" y="848"/>
                </a:cxn>
                <a:cxn ang="0">
                  <a:pos x="1261" y="815"/>
                </a:cxn>
                <a:cxn ang="0">
                  <a:pos x="1282" y="797"/>
                </a:cxn>
                <a:cxn ang="0">
                  <a:pos x="1286" y="743"/>
                </a:cxn>
                <a:cxn ang="0">
                  <a:pos x="1278" y="721"/>
                </a:cxn>
                <a:cxn ang="0">
                  <a:pos x="1263" y="715"/>
                </a:cxn>
                <a:cxn ang="0">
                  <a:pos x="1259" y="678"/>
                </a:cxn>
                <a:cxn ang="0">
                  <a:pos x="1292" y="640"/>
                </a:cxn>
                <a:cxn ang="0">
                  <a:pos x="1342" y="586"/>
                </a:cxn>
                <a:cxn ang="0">
                  <a:pos x="1356" y="558"/>
                </a:cxn>
                <a:cxn ang="0">
                  <a:pos x="1388" y="518"/>
                </a:cxn>
                <a:cxn ang="0">
                  <a:pos x="1417" y="485"/>
                </a:cxn>
                <a:cxn ang="0">
                  <a:pos x="1435" y="460"/>
                </a:cxn>
                <a:cxn ang="0">
                  <a:pos x="1431" y="419"/>
                </a:cxn>
                <a:cxn ang="0">
                  <a:pos x="1397" y="388"/>
                </a:cxn>
                <a:cxn ang="0">
                  <a:pos x="1383" y="346"/>
                </a:cxn>
                <a:cxn ang="0">
                  <a:pos x="1028" y="263"/>
                </a:cxn>
                <a:cxn ang="0">
                  <a:pos x="985" y="263"/>
                </a:cxn>
                <a:cxn ang="0">
                  <a:pos x="833" y="272"/>
                </a:cxn>
                <a:cxn ang="0">
                  <a:pos x="802" y="267"/>
                </a:cxn>
                <a:cxn ang="0">
                  <a:pos x="778" y="271"/>
                </a:cxn>
                <a:cxn ang="0">
                  <a:pos x="766" y="261"/>
                </a:cxn>
                <a:cxn ang="0">
                  <a:pos x="731" y="257"/>
                </a:cxn>
                <a:cxn ang="0">
                  <a:pos x="723" y="242"/>
                </a:cxn>
                <a:cxn ang="0">
                  <a:pos x="670" y="231"/>
                </a:cxn>
                <a:cxn ang="0">
                  <a:pos x="635" y="218"/>
                </a:cxn>
                <a:cxn ang="0">
                  <a:pos x="567" y="228"/>
                </a:cxn>
                <a:cxn ang="0">
                  <a:pos x="484" y="188"/>
                </a:cxn>
                <a:cxn ang="0">
                  <a:pos x="486" y="182"/>
                </a:cxn>
                <a:cxn ang="0">
                  <a:pos x="493" y="154"/>
                </a:cxn>
                <a:cxn ang="0">
                  <a:pos x="494" y="127"/>
                </a:cxn>
                <a:cxn ang="0">
                  <a:pos x="493" y="111"/>
                </a:cxn>
                <a:cxn ang="0">
                  <a:pos x="486" y="85"/>
                </a:cxn>
                <a:cxn ang="0">
                  <a:pos x="476" y="70"/>
                </a:cxn>
                <a:cxn ang="0">
                  <a:pos x="468" y="61"/>
                </a:cxn>
                <a:cxn ang="0">
                  <a:pos x="443" y="56"/>
                </a:cxn>
                <a:cxn ang="0">
                  <a:pos x="423" y="47"/>
                </a:cxn>
                <a:cxn ang="0">
                  <a:pos x="419" y="35"/>
                </a:cxn>
                <a:cxn ang="0">
                  <a:pos x="412" y="27"/>
                </a:cxn>
                <a:cxn ang="0">
                  <a:pos x="400" y="23"/>
                </a:cxn>
                <a:cxn ang="0">
                  <a:pos x="377" y="23"/>
                </a:cxn>
                <a:cxn ang="0">
                  <a:pos x="329" y="0"/>
                </a:cxn>
                <a:cxn ang="0">
                  <a:pos x="319" y="64"/>
                </a:cxn>
                <a:cxn ang="0">
                  <a:pos x="301" y="131"/>
                </a:cxn>
                <a:cxn ang="0">
                  <a:pos x="282" y="179"/>
                </a:cxn>
                <a:cxn ang="0">
                  <a:pos x="258" y="236"/>
                </a:cxn>
                <a:cxn ang="0">
                  <a:pos x="221" y="313"/>
                </a:cxn>
                <a:cxn ang="0">
                  <a:pos x="164" y="461"/>
                </a:cxn>
                <a:cxn ang="0">
                  <a:pos x="115" y="560"/>
                </a:cxn>
                <a:cxn ang="0">
                  <a:pos x="86" y="605"/>
                </a:cxn>
                <a:cxn ang="0">
                  <a:pos x="65" y="636"/>
                </a:cxn>
                <a:cxn ang="0">
                  <a:pos x="28" y="691"/>
                </a:cxn>
                <a:cxn ang="0">
                  <a:pos x="23" y="747"/>
                </a:cxn>
                <a:cxn ang="0">
                  <a:pos x="23" y="766"/>
                </a:cxn>
                <a:cxn ang="0">
                  <a:pos x="17" y="787"/>
                </a:cxn>
                <a:cxn ang="0">
                  <a:pos x="5" y="814"/>
                </a:cxn>
                <a:cxn ang="0">
                  <a:pos x="3" y="873"/>
                </a:cxn>
                <a:cxn ang="0">
                  <a:pos x="17" y="898"/>
                </a:cxn>
                <a:cxn ang="0">
                  <a:pos x="687" y="1093"/>
                </a:cxn>
                <a:cxn ang="0">
                  <a:pos x="1003" y="1174"/>
                </a:cxn>
                <a:cxn ang="0">
                  <a:pos x="1116" y="1204"/>
                </a:cxn>
                <a:cxn ang="0">
                  <a:pos x="1168" y="1215"/>
                </a:cxn>
              </a:cxnLst>
              <a:rect l="0" t="0" r="r" b="b"/>
              <a:pathLst>
                <a:path w="1435" h="1215">
                  <a:moveTo>
                    <a:pt x="1168" y="1215"/>
                  </a:moveTo>
                  <a:lnTo>
                    <a:pt x="1254" y="848"/>
                  </a:lnTo>
                  <a:lnTo>
                    <a:pt x="1254" y="825"/>
                  </a:lnTo>
                  <a:lnTo>
                    <a:pt x="1261" y="815"/>
                  </a:lnTo>
                  <a:lnTo>
                    <a:pt x="1281" y="808"/>
                  </a:lnTo>
                  <a:lnTo>
                    <a:pt x="1282" y="797"/>
                  </a:lnTo>
                  <a:lnTo>
                    <a:pt x="1286" y="779"/>
                  </a:lnTo>
                  <a:lnTo>
                    <a:pt x="1286" y="743"/>
                  </a:lnTo>
                  <a:lnTo>
                    <a:pt x="1290" y="730"/>
                  </a:lnTo>
                  <a:lnTo>
                    <a:pt x="1278" y="721"/>
                  </a:lnTo>
                  <a:lnTo>
                    <a:pt x="1272" y="721"/>
                  </a:lnTo>
                  <a:lnTo>
                    <a:pt x="1263" y="715"/>
                  </a:lnTo>
                  <a:lnTo>
                    <a:pt x="1254" y="701"/>
                  </a:lnTo>
                  <a:lnTo>
                    <a:pt x="1259" y="678"/>
                  </a:lnTo>
                  <a:lnTo>
                    <a:pt x="1265" y="665"/>
                  </a:lnTo>
                  <a:lnTo>
                    <a:pt x="1292" y="640"/>
                  </a:lnTo>
                  <a:lnTo>
                    <a:pt x="1329" y="603"/>
                  </a:lnTo>
                  <a:lnTo>
                    <a:pt x="1342" y="586"/>
                  </a:lnTo>
                  <a:lnTo>
                    <a:pt x="1350" y="567"/>
                  </a:lnTo>
                  <a:lnTo>
                    <a:pt x="1356" y="558"/>
                  </a:lnTo>
                  <a:lnTo>
                    <a:pt x="1365" y="537"/>
                  </a:lnTo>
                  <a:lnTo>
                    <a:pt x="1388" y="518"/>
                  </a:lnTo>
                  <a:lnTo>
                    <a:pt x="1400" y="499"/>
                  </a:lnTo>
                  <a:lnTo>
                    <a:pt x="1417" y="485"/>
                  </a:lnTo>
                  <a:lnTo>
                    <a:pt x="1422" y="465"/>
                  </a:lnTo>
                  <a:lnTo>
                    <a:pt x="1435" y="460"/>
                  </a:lnTo>
                  <a:lnTo>
                    <a:pt x="1435" y="440"/>
                  </a:lnTo>
                  <a:lnTo>
                    <a:pt x="1431" y="419"/>
                  </a:lnTo>
                  <a:lnTo>
                    <a:pt x="1421" y="404"/>
                  </a:lnTo>
                  <a:lnTo>
                    <a:pt x="1397" y="388"/>
                  </a:lnTo>
                  <a:lnTo>
                    <a:pt x="1388" y="367"/>
                  </a:lnTo>
                  <a:lnTo>
                    <a:pt x="1383" y="346"/>
                  </a:lnTo>
                  <a:lnTo>
                    <a:pt x="1077" y="267"/>
                  </a:lnTo>
                  <a:lnTo>
                    <a:pt x="1028" y="263"/>
                  </a:lnTo>
                  <a:lnTo>
                    <a:pt x="1010" y="270"/>
                  </a:lnTo>
                  <a:lnTo>
                    <a:pt x="985" y="263"/>
                  </a:lnTo>
                  <a:lnTo>
                    <a:pt x="964" y="267"/>
                  </a:lnTo>
                  <a:lnTo>
                    <a:pt x="833" y="272"/>
                  </a:lnTo>
                  <a:lnTo>
                    <a:pt x="819" y="261"/>
                  </a:lnTo>
                  <a:lnTo>
                    <a:pt x="802" y="267"/>
                  </a:lnTo>
                  <a:lnTo>
                    <a:pt x="790" y="271"/>
                  </a:lnTo>
                  <a:lnTo>
                    <a:pt x="778" y="271"/>
                  </a:lnTo>
                  <a:lnTo>
                    <a:pt x="766" y="267"/>
                  </a:lnTo>
                  <a:lnTo>
                    <a:pt x="766" y="261"/>
                  </a:lnTo>
                  <a:lnTo>
                    <a:pt x="744" y="263"/>
                  </a:lnTo>
                  <a:lnTo>
                    <a:pt x="731" y="257"/>
                  </a:lnTo>
                  <a:lnTo>
                    <a:pt x="723" y="250"/>
                  </a:lnTo>
                  <a:lnTo>
                    <a:pt x="723" y="242"/>
                  </a:lnTo>
                  <a:lnTo>
                    <a:pt x="703" y="238"/>
                  </a:lnTo>
                  <a:lnTo>
                    <a:pt x="670" y="231"/>
                  </a:lnTo>
                  <a:lnTo>
                    <a:pt x="647" y="220"/>
                  </a:lnTo>
                  <a:lnTo>
                    <a:pt x="635" y="218"/>
                  </a:lnTo>
                  <a:lnTo>
                    <a:pt x="609" y="220"/>
                  </a:lnTo>
                  <a:lnTo>
                    <a:pt x="567" y="228"/>
                  </a:lnTo>
                  <a:lnTo>
                    <a:pt x="515" y="215"/>
                  </a:lnTo>
                  <a:lnTo>
                    <a:pt x="484" y="188"/>
                  </a:lnTo>
                  <a:lnTo>
                    <a:pt x="484" y="188"/>
                  </a:lnTo>
                  <a:lnTo>
                    <a:pt x="486" y="182"/>
                  </a:lnTo>
                  <a:lnTo>
                    <a:pt x="490" y="165"/>
                  </a:lnTo>
                  <a:lnTo>
                    <a:pt x="493" y="154"/>
                  </a:lnTo>
                  <a:lnTo>
                    <a:pt x="494" y="142"/>
                  </a:lnTo>
                  <a:lnTo>
                    <a:pt x="494" y="127"/>
                  </a:lnTo>
                  <a:lnTo>
                    <a:pt x="493" y="111"/>
                  </a:lnTo>
                  <a:lnTo>
                    <a:pt x="493" y="111"/>
                  </a:lnTo>
                  <a:lnTo>
                    <a:pt x="490" y="97"/>
                  </a:lnTo>
                  <a:lnTo>
                    <a:pt x="486" y="85"/>
                  </a:lnTo>
                  <a:lnTo>
                    <a:pt x="481" y="77"/>
                  </a:lnTo>
                  <a:lnTo>
                    <a:pt x="476" y="70"/>
                  </a:lnTo>
                  <a:lnTo>
                    <a:pt x="472" y="66"/>
                  </a:lnTo>
                  <a:lnTo>
                    <a:pt x="468" y="61"/>
                  </a:lnTo>
                  <a:lnTo>
                    <a:pt x="463" y="60"/>
                  </a:lnTo>
                  <a:lnTo>
                    <a:pt x="443" y="56"/>
                  </a:lnTo>
                  <a:lnTo>
                    <a:pt x="423" y="47"/>
                  </a:lnTo>
                  <a:lnTo>
                    <a:pt x="423" y="47"/>
                  </a:lnTo>
                  <a:lnTo>
                    <a:pt x="423" y="43"/>
                  </a:lnTo>
                  <a:lnTo>
                    <a:pt x="419" y="35"/>
                  </a:lnTo>
                  <a:lnTo>
                    <a:pt x="416" y="31"/>
                  </a:lnTo>
                  <a:lnTo>
                    <a:pt x="412" y="27"/>
                  </a:lnTo>
                  <a:lnTo>
                    <a:pt x="406" y="24"/>
                  </a:lnTo>
                  <a:lnTo>
                    <a:pt x="400" y="23"/>
                  </a:lnTo>
                  <a:lnTo>
                    <a:pt x="400" y="23"/>
                  </a:lnTo>
                  <a:lnTo>
                    <a:pt x="377" y="23"/>
                  </a:lnTo>
                  <a:lnTo>
                    <a:pt x="347" y="14"/>
                  </a:lnTo>
                  <a:lnTo>
                    <a:pt x="329" y="0"/>
                  </a:lnTo>
                  <a:lnTo>
                    <a:pt x="329" y="34"/>
                  </a:lnTo>
                  <a:lnTo>
                    <a:pt x="319" y="64"/>
                  </a:lnTo>
                  <a:lnTo>
                    <a:pt x="298" y="104"/>
                  </a:lnTo>
                  <a:lnTo>
                    <a:pt x="301" y="131"/>
                  </a:lnTo>
                  <a:lnTo>
                    <a:pt x="297" y="154"/>
                  </a:lnTo>
                  <a:lnTo>
                    <a:pt x="282" y="179"/>
                  </a:lnTo>
                  <a:lnTo>
                    <a:pt x="273" y="202"/>
                  </a:lnTo>
                  <a:lnTo>
                    <a:pt x="258" y="236"/>
                  </a:lnTo>
                  <a:lnTo>
                    <a:pt x="248" y="260"/>
                  </a:lnTo>
                  <a:lnTo>
                    <a:pt x="221" y="313"/>
                  </a:lnTo>
                  <a:lnTo>
                    <a:pt x="190" y="397"/>
                  </a:lnTo>
                  <a:lnTo>
                    <a:pt x="164" y="461"/>
                  </a:lnTo>
                  <a:lnTo>
                    <a:pt x="141" y="519"/>
                  </a:lnTo>
                  <a:lnTo>
                    <a:pt x="115" y="560"/>
                  </a:lnTo>
                  <a:lnTo>
                    <a:pt x="104" y="580"/>
                  </a:lnTo>
                  <a:lnTo>
                    <a:pt x="86" y="605"/>
                  </a:lnTo>
                  <a:lnTo>
                    <a:pt x="73" y="619"/>
                  </a:lnTo>
                  <a:lnTo>
                    <a:pt x="65" y="636"/>
                  </a:lnTo>
                  <a:lnTo>
                    <a:pt x="53" y="658"/>
                  </a:lnTo>
                  <a:lnTo>
                    <a:pt x="28" y="691"/>
                  </a:lnTo>
                  <a:lnTo>
                    <a:pt x="17" y="708"/>
                  </a:lnTo>
                  <a:lnTo>
                    <a:pt x="23" y="747"/>
                  </a:lnTo>
                  <a:lnTo>
                    <a:pt x="23" y="757"/>
                  </a:lnTo>
                  <a:lnTo>
                    <a:pt x="23" y="766"/>
                  </a:lnTo>
                  <a:lnTo>
                    <a:pt x="23" y="772"/>
                  </a:lnTo>
                  <a:lnTo>
                    <a:pt x="17" y="787"/>
                  </a:lnTo>
                  <a:lnTo>
                    <a:pt x="10" y="793"/>
                  </a:lnTo>
                  <a:lnTo>
                    <a:pt x="5" y="814"/>
                  </a:lnTo>
                  <a:lnTo>
                    <a:pt x="0" y="850"/>
                  </a:lnTo>
                  <a:lnTo>
                    <a:pt x="3" y="873"/>
                  </a:lnTo>
                  <a:lnTo>
                    <a:pt x="11" y="886"/>
                  </a:lnTo>
                  <a:lnTo>
                    <a:pt x="17" y="898"/>
                  </a:lnTo>
                  <a:lnTo>
                    <a:pt x="687" y="1093"/>
                  </a:lnTo>
                  <a:lnTo>
                    <a:pt x="687" y="1093"/>
                  </a:lnTo>
                  <a:lnTo>
                    <a:pt x="860" y="1138"/>
                  </a:lnTo>
                  <a:lnTo>
                    <a:pt x="1003" y="1174"/>
                  </a:lnTo>
                  <a:lnTo>
                    <a:pt x="1116" y="1204"/>
                  </a:lnTo>
                  <a:lnTo>
                    <a:pt x="1116" y="1204"/>
                  </a:lnTo>
                  <a:lnTo>
                    <a:pt x="1168" y="1215"/>
                  </a:lnTo>
                  <a:lnTo>
                    <a:pt x="1168" y="121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8" name="Freeform 20"/>
            <p:cNvSpPr>
              <a:spLocks/>
            </p:cNvSpPr>
            <p:nvPr/>
          </p:nvSpPr>
          <p:spPr bwMode="auto">
            <a:xfrm>
              <a:off x="3186113" y="760413"/>
              <a:ext cx="563562" cy="917575"/>
            </a:xfrm>
            <a:custGeom>
              <a:avLst/>
              <a:gdLst/>
              <a:ahLst/>
              <a:cxnLst>
                <a:cxn ang="0">
                  <a:pos x="224" y="633"/>
                </a:cxn>
                <a:cxn ang="0">
                  <a:pos x="215" y="665"/>
                </a:cxn>
                <a:cxn ang="0">
                  <a:pos x="253" y="723"/>
                </a:cxn>
                <a:cxn ang="0">
                  <a:pos x="267" y="779"/>
                </a:cxn>
                <a:cxn ang="0">
                  <a:pos x="232" y="818"/>
                </a:cxn>
                <a:cxn ang="0">
                  <a:pos x="188" y="877"/>
                </a:cxn>
                <a:cxn ang="0">
                  <a:pos x="161" y="922"/>
                </a:cxn>
                <a:cxn ang="0">
                  <a:pos x="91" y="997"/>
                </a:cxn>
                <a:cxn ang="0">
                  <a:pos x="104" y="1040"/>
                </a:cxn>
                <a:cxn ang="0">
                  <a:pos x="118" y="1062"/>
                </a:cxn>
                <a:cxn ang="0">
                  <a:pos x="113" y="1127"/>
                </a:cxn>
                <a:cxn ang="0">
                  <a:pos x="86" y="1167"/>
                </a:cxn>
                <a:cxn ang="0">
                  <a:pos x="301" y="1602"/>
                </a:cxn>
                <a:cxn ang="0">
                  <a:pos x="1066" y="1194"/>
                </a:cxn>
                <a:cxn ang="0">
                  <a:pos x="1044" y="1166"/>
                </a:cxn>
                <a:cxn ang="0">
                  <a:pos x="1018" y="1123"/>
                </a:cxn>
                <a:cxn ang="0">
                  <a:pos x="988" y="1160"/>
                </a:cxn>
                <a:cxn ang="0">
                  <a:pos x="884" y="1140"/>
                </a:cxn>
                <a:cxn ang="0">
                  <a:pos x="858" y="1160"/>
                </a:cxn>
                <a:cxn ang="0">
                  <a:pos x="801" y="1134"/>
                </a:cxn>
                <a:cxn ang="0">
                  <a:pos x="783" y="1158"/>
                </a:cxn>
                <a:cxn ang="0">
                  <a:pos x="757" y="1127"/>
                </a:cxn>
                <a:cxn ang="0">
                  <a:pos x="747" y="1052"/>
                </a:cxn>
                <a:cxn ang="0">
                  <a:pos x="698" y="1026"/>
                </a:cxn>
                <a:cxn ang="0">
                  <a:pos x="698" y="967"/>
                </a:cxn>
                <a:cxn ang="0">
                  <a:pos x="680" y="908"/>
                </a:cxn>
                <a:cxn ang="0">
                  <a:pos x="658" y="834"/>
                </a:cxn>
                <a:cxn ang="0">
                  <a:pos x="622" y="845"/>
                </a:cxn>
                <a:cxn ang="0">
                  <a:pos x="585" y="866"/>
                </a:cxn>
                <a:cxn ang="0">
                  <a:pos x="558" y="834"/>
                </a:cxn>
                <a:cxn ang="0">
                  <a:pos x="598" y="783"/>
                </a:cxn>
                <a:cxn ang="0">
                  <a:pos x="598" y="716"/>
                </a:cxn>
                <a:cxn ang="0">
                  <a:pos x="643" y="627"/>
                </a:cxn>
                <a:cxn ang="0">
                  <a:pos x="600" y="595"/>
                </a:cxn>
                <a:cxn ang="0">
                  <a:pos x="571" y="515"/>
                </a:cxn>
                <a:cxn ang="0">
                  <a:pos x="512" y="432"/>
                </a:cxn>
                <a:cxn ang="0">
                  <a:pos x="489" y="369"/>
                </a:cxn>
                <a:cxn ang="0">
                  <a:pos x="475" y="319"/>
                </a:cxn>
                <a:cxn ang="0">
                  <a:pos x="454" y="272"/>
                </a:cxn>
                <a:cxn ang="0">
                  <a:pos x="486" y="117"/>
                </a:cxn>
                <a:cxn ang="0">
                  <a:pos x="357" y="0"/>
                </a:cxn>
                <a:cxn ang="0">
                  <a:pos x="299" y="269"/>
                </a:cxn>
                <a:cxn ang="0">
                  <a:pos x="235" y="529"/>
                </a:cxn>
                <a:cxn ang="0">
                  <a:pos x="224" y="561"/>
                </a:cxn>
                <a:cxn ang="0">
                  <a:pos x="215" y="582"/>
                </a:cxn>
                <a:cxn ang="0">
                  <a:pos x="225" y="602"/>
                </a:cxn>
              </a:cxnLst>
              <a:rect l="0" t="0" r="r" b="b"/>
              <a:pathLst>
                <a:path w="1066" h="1735">
                  <a:moveTo>
                    <a:pt x="225" y="612"/>
                  </a:moveTo>
                  <a:lnTo>
                    <a:pt x="225" y="612"/>
                  </a:lnTo>
                  <a:lnTo>
                    <a:pt x="224" y="633"/>
                  </a:lnTo>
                  <a:lnTo>
                    <a:pt x="220" y="650"/>
                  </a:lnTo>
                  <a:lnTo>
                    <a:pt x="217" y="661"/>
                  </a:lnTo>
                  <a:lnTo>
                    <a:pt x="215" y="665"/>
                  </a:lnTo>
                  <a:lnTo>
                    <a:pt x="220" y="686"/>
                  </a:lnTo>
                  <a:lnTo>
                    <a:pt x="229" y="707"/>
                  </a:lnTo>
                  <a:lnTo>
                    <a:pt x="253" y="723"/>
                  </a:lnTo>
                  <a:lnTo>
                    <a:pt x="263" y="738"/>
                  </a:lnTo>
                  <a:lnTo>
                    <a:pt x="267" y="759"/>
                  </a:lnTo>
                  <a:lnTo>
                    <a:pt x="267" y="779"/>
                  </a:lnTo>
                  <a:lnTo>
                    <a:pt x="254" y="784"/>
                  </a:lnTo>
                  <a:lnTo>
                    <a:pt x="249" y="804"/>
                  </a:lnTo>
                  <a:lnTo>
                    <a:pt x="232" y="818"/>
                  </a:lnTo>
                  <a:lnTo>
                    <a:pt x="220" y="837"/>
                  </a:lnTo>
                  <a:lnTo>
                    <a:pt x="197" y="856"/>
                  </a:lnTo>
                  <a:lnTo>
                    <a:pt x="188" y="877"/>
                  </a:lnTo>
                  <a:lnTo>
                    <a:pt x="182" y="886"/>
                  </a:lnTo>
                  <a:lnTo>
                    <a:pt x="174" y="905"/>
                  </a:lnTo>
                  <a:lnTo>
                    <a:pt x="161" y="922"/>
                  </a:lnTo>
                  <a:lnTo>
                    <a:pt x="124" y="959"/>
                  </a:lnTo>
                  <a:lnTo>
                    <a:pt x="97" y="984"/>
                  </a:lnTo>
                  <a:lnTo>
                    <a:pt x="91" y="997"/>
                  </a:lnTo>
                  <a:lnTo>
                    <a:pt x="86" y="1020"/>
                  </a:lnTo>
                  <a:lnTo>
                    <a:pt x="95" y="1034"/>
                  </a:lnTo>
                  <a:lnTo>
                    <a:pt x="104" y="1040"/>
                  </a:lnTo>
                  <a:lnTo>
                    <a:pt x="110" y="1040"/>
                  </a:lnTo>
                  <a:lnTo>
                    <a:pt x="122" y="1049"/>
                  </a:lnTo>
                  <a:lnTo>
                    <a:pt x="118" y="1062"/>
                  </a:lnTo>
                  <a:lnTo>
                    <a:pt x="118" y="1098"/>
                  </a:lnTo>
                  <a:lnTo>
                    <a:pt x="114" y="1116"/>
                  </a:lnTo>
                  <a:lnTo>
                    <a:pt x="113" y="1127"/>
                  </a:lnTo>
                  <a:lnTo>
                    <a:pt x="93" y="1134"/>
                  </a:lnTo>
                  <a:lnTo>
                    <a:pt x="86" y="1144"/>
                  </a:lnTo>
                  <a:lnTo>
                    <a:pt x="86" y="1167"/>
                  </a:lnTo>
                  <a:lnTo>
                    <a:pt x="0" y="1534"/>
                  </a:lnTo>
                  <a:lnTo>
                    <a:pt x="0" y="1534"/>
                  </a:lnTo>
                  <a:lnTo>
                    <a:pt x="301" y="1602"/>
                  </a:lnTo>
                  <a:lnTo>
                    <a:pt x="479" y="1641"/>
                  </a:lnTo>
                  <a:lnTo>
                    <a:pt x="969" y="1735"/>
                  </a:lnTo>
                  <a:lnTo>
                    <a:pt x="1066" y="1194"/>
                  </a:lnTo>
                  <a:lnTo>
                    <a:pt x="1055" y="1183"/>
                  </a:lnTo>
                  <a:lnTo>
                    <a:pt x="1044" y="1173"/>
                  </a:lnTo>
                  <a:lnTo>
                    <a:pt x="1044" y="1166"/>
                  </a:lnTo>
                  <a:lnTo>
                    <a:pt x="1043" y="1151"/>
                  </a:lnTo>
                  <a:lnTo>
                    <a:pt x="1033" y="1137"/>
                  </a:lnTo>
                  <a:lnTo>
                    <a:pt x="1018" y="1123"/>
                  </a:lnTo>
                  <a:lnTo>
                    <a:pt x="1000" y="1123"/>
                  </a:lnTo>
                  <a:lnTo>
                    <a:pt x="993" y="1147"/>
                  </a:lnTo>
                  <a:lnTo>
                    <a:pt x="988" y="1160"/>
                  </a:lnTo>
                  <a:lnTo>
                    <a:pt x="943" y="1152"/>
                  </a:lnTo>
                  <a:lnTo>
                    <a:pt x="919" y="1144"/>
                  </a:lnTo>
                  <a:lnTo>
                    <a:pt x="884" y="1140"/>
                  </a:lnTo>
                  <a:lnTo>
                    <a:pt x="865" y="1141"/>
                  </a:lnTo>
                  <a:lnTo>
                    <a:pt x="858" y="1151"/>
                  </a:lnTo>
                  <a:lnTo>
                    <a:pt x="858" y="1160"/>
                  </a:lnTo>
                  <a:lnTo>
                    <a:pt x="839" y="1149"/>
                  </a:lnTo>
                  <a:lnTo>
                    <a:pt x="814" y="1135"/>
                  </a:lnTo>
                  <a:lnTo>
                    <a:pt x="801" y="1134"/>
                  </a:lnTo>
                  <a:lnTo>
                    <a:pt x="790" y="1137"/>
                  </a:lnTo>
                  <a:lnTo>
                    <a:pt x="783" y="1151"/>
                  </a:lnTo>
                  <a:lnTo>
                    <a:pt x="783" y="1158"/>
                  </a:lnTo>
                  <a:lnTo>
                    <a:pt x="766" y="1158"/>
                  </a:lnTo>
                  <a:lnTo>
                    <a:pt x="757" y="1142"/>
                  </a:lnTo>
                  <a:lnTo>
                    <a:pt x="757" y="1127"/>
                  </a:lnTo>
                  <a:lnTo>
                    <a:pt x="757" y="1108"/>
                  </a:lnTo>
                  <a:lnTo>
                    <a:pt x="747" y="1080"/>
                  </a:lnTo>
                  <a:lnTo>
                    <a:pt x="747" y="1052"/>
                  </a:lnTo>
                  <a:lnTo>
                    <a:pt x="728" y="1052"/>
                  </a:lnTo>
                  <a:lnTo>
                    <a:pt x="707" y="1037"/>
                  </a:lnTo>
                  <a:lnTo>
                    <a:pt x="698" y="1026"/>
                  </a:lnTo>
                  <a:lnTo>
                    <a:pt x="698" y="1016"/>
                  </a:lnTo>
                  <a:lnTo>
                    <a:pt x="698" y="992"/>
                  </a:lnTo>
                  <a:lnTo>
                    <a:pt x="698" y="967"/>
                  </a:lnTo>
                  <a:lnTo>
                    <a:pt x="680" y="951"/>
                  </a:lnTo>
                  <a:lnTo>
                    <a:pt x="680" y="937"/>
                  </a:lnTo>
                  <a:lnTo>
                    <a:pt x="680" y="908"/>
                  </a:lnTo>
                  <a:lnTo>
                    <a:pt x="672" y="872"/>
                  </a:lnTo>
                  <a:lnTo>
                    <a:pt x="665" y="852"/>
                  </a:lnTo>
                  <a:lnTo>
                    <a:pt x="658" y="834"/>
                  </a:lnTo>
                  <a:lnTo>
                    <a:pt x="648" y="834"/>
                  </a:lnTo>
                  <a:lnTo>
                    <a:pt x="632" y="847"/>
                  </a:lnTo>
                  <a:lnTo>
                    <a:pt x="622" y="845"/>
                  </a:lnTo>
                  <a:lnTo>
                    <a:pt x="610" y="854"/>
                  </a:lnTo>
                  <a:lnTo>
                    <a:pt x="594" y="865"/>
                  </a:lnTo>
                  <a:lnTo>
                    <a:pt x="585" y="866"/>
                  </a:lnTo>
                  <a:lnTo>
                    <a:pt x="585" y="854"/>
                  </a:lnTo>
                  <a:lnTo>
                    <a:pt x="567" y="841"/>
                  </a:lnTo>
                  <a:lnTo>
                    <a:pt x="558" y="834"/>
                  </a:lnTo>
                  <a:lnTo>
                    <a:pt x="572" y="800"/>
                  </a:lnTo>
                  <a:lnTo>
                    <a:pt x="583" y="783"/>
                  </a:lnTo>
                  <a:lnTo>
                    <a:pt x="598" y="783"/>
                  </a:lnTo>
                  <a:lnTo>
                    <a:pt x="604" y="773"/>
                  </a:lnTo>
                  <a:lnTo>
                    <a:pt x="594" y="747"/>
                  </a:lnTo>
                  <a:lnTo>
                    <a:pt x="598" y="716"/>
                  </a:lnTo>
                  <a:lnTo>
                    <a:pt x="611" y="686"/>
                  </a:lnTo>
                  <a:lnTo>
                    <a:pt x="625" y="657"/>
                  </a:lnTo>
                  <a:lnTo>
                    <a:pt x="643" y="627"/>
                  </a:lnTo>
                  <a:lnTo>
                    <a:pt x="639" y="609"/>
                  </a:lnTo>
                  <a:lnTo>
                    <a:pt x="600" y="602"/>
                  </a:lnTo>
                  <a:lnTo>
                    <a:pt x="600" y="595"/>
                  </a:lnTo>
                  <a:lnTo>
                    <a:pt x="586" y="579"/>
                  </a:lnTo>
                  <a:lnTo>
                    <a:pt x="573" y="551"/>
                  </a:lnTo>
                  <a:lnTo>
                    <a:pt x="571" y="515"/>
                  </a:lnTo>
                  <a:lnTo>
                    <a:pt x="558" y="491"/>
                  </a:lnTo>
                  <a:lnTo>
                    <a:pt x="536" y="468"/>
                  </a:lnTo>
                  <a:lnTo>
                    <a:pt x="512" y="432"/>
                  </a:lnTo>
                  <a:lnTo>
                    <a:pt x="504" y="408"/>
                  </a:lnTo>
                  <a:lnTo>
                    <a:pt x="489" y="383"/>
                  </a:lnTo>
                  <a:lnTo>
                    <a:pt x="489" y="369"/>
                  </a:lnTo>
                  <a:lnTo>
                    <a:pt x="475" y="354"/>
                  </a:lnTo>
                  <a:lnTo>
                    <a:pt x="475" y="335"/>
                  </a:lnTo>
                  <a:lnTo>
                    <a:pt x="475" y="319"/>
                  </a:lnTo>
                  <a:lnTo>
                    <a:pt x="462" y="298"/>
                  </a:lnTo>
                  <a:lnTo>
                    <a:pt x="454" y="286"/>
                  </a:lnTo>
                  <a:lnTo>
                    <a:pt x="454" y="272"/>
                  </a:lnTo>
                  <a:lnTo>
                    <a:pt x="461" y="224"/>
                  </a:lnTo>
                  <a:lnTo>
                    <a:pt x="474" y="167"/>
                  </a:lnTo>
                  <a:lnTo>
                    <a:pt x="486" y="117"/>
                  </a:lnTo>
                  <a:lnTo>
                    <a:pt x="494" y="83"/>
                  </a:lnTo>
                  <a:lnTo>
                    <a:pt x="504" y="38"/>
                  </a:lnTo>
                  <a:lnTo>
                    <a:pt x="357" y="0"/>
                  </a:lnTo>
                  <a:lnTo>
                    <a:pt x="357" y="0"/>
                  </a:lnTo>
                  <a:lnTo>
                    <a:pt x="339" y="85"/>
                  </a:lnTo>
                  <a:lnTo>
                    <a:pt x="299" y="269"/>
                  </a:lnTo>
                  <a:lnTo>
                    <a:pt x="275" y="371"/>
                  </a:lnTo>
                  <a:lnTo>
                    <a:pt x="253" y="461"/>
                  </a:lnTo>
                  <a:lnTo>
                    <a:pt x="235" y="529"/>
                  </a:lnTo>
                  <a:lnTo>
                    <a:pt x="228" y="550"/>
                  </a:lnTo>
                  <a:lnTo>
                    <a:pt x="224" y="561"/>
                  </a:lnTo>
                  <a:lnTo>
                    <a:pt x="224" y="561"/>
                  </a:lnTo>
                  <a:lnTo>
                    <a:pt x="218" y="569"/>
                  </a:lnTo>
                  <a:lnTo>
                    <a:pt x="215" y="576"/>
                  </a:lnTo>
                  <a:lnTo>
                    <a:pt x="215" y="582"/>
                  </a:lnTo>
                  <a:lnTo>
                    <a:pt x="217" y="586"/>
                  </a:lnTo>
                  <a:lnTo>
                    <a:pt x="222" y="595"/>
                  </a:lnTo>
                  <a:lnTo>
                    <a:pt x="225" y="602"/>
                  </a:lnTo>
                  <a:lnTo>
                    <a:pt x="225" y="612"/>
                  </a:lnTo>
                  <a:lnTo>
                    <a:pt x="225" y="612"/>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29" name="Freeform 21"/>
            <p:cNvSpPr>
              <a:spLocks/>
            </p:cNvSpPr>
            <p:nvPr/>
          </p:nvSpPr>
          <p:spPr bwMode="auto">
            <a:xfrm>
              <a:off x="3425825" y="781050"/>
              <a:ext cx="963612" cy="619125"/>
            </a:xfrm>
            <a:custGeom>
              <a:avLst/>
              <a:gdLst/>
              <a:ahLst/>
              <a:cxnLst>
                <a:cxn ang="0">
                  <a:pos x="1822" y="279"/>
                </a:cxn>
                <a:cxn ang="0">
                  <a:pos x="1124" y="190"/>
                </a:cxn>
                <a:cxn ang="0">
                  <a:pos x="859" y="154"/>
                </a:cxn>
                <a:cxn ang="0">
                  <a:pos x="726" y="133"/>
                </a:cxn>
                <a:cxn ang="0">
                  <a:pos x="454" y="83"/>
                </a:cxn>
                <a:cxn ang="0">
                  <a:pos x="129" y="16"/>
                </a:cxn>
                <a:cxn ang="0">
                  <a:pos x="40" y="45"/>
                </a:cxn>
                <a:cxn ang="0">
                  <a:pos x="20" y="129"/>
                </a:cxn>
                <a:cxn ang="0">
                  <a:pos x="0" y="234"/>
                </a:cxn>
                <a:cxn ang="0">
                  <a:pos x="8" y="260"/>
                </a:cxn>
                <a:cxn ang="0">
                  <a:pos x="21" y="297"/>
                </a:cxn>
                <a:cxn ang="0">
                  <a:pos x="35" y="331"/>
                </a:cxn>
                <a:cxn ang="0">
                  <a:pos x="50" y="370"/>
                </a:cxn>
                <a:cxn ang="0">
                  <a:pos x="82" y="430"/>
                </a:cxn>
                <a:cxn ang="0">
                  <a:pos x="117" y="477"/>
                </a:cxn>
                <a:cxn ang="0">
                  <a:pos x="132" y="541"/>
                </a:cxn>
                <a:cxn ang="0">
                  <a:pos x="146" y="564"/>
                </a:cxn>
                <a:cxn ang="0">
                  <a:pos x="189" y="589"/>
                </a:cxn>
                <a:cxn ang="0">
                  <a:pos x="157" y="648"/>
                </a:cxn>
                <a:cxn ang="0">
                  <a:pos x="140" y="709"/>
                </a:cxn>
                <a:cxn ang="0">
                  <a:pos x="144" y="745"/>
                </a:cxn>
                <a:cxn ang="0">
                  <a:pos x="118" y="762"/>
                </a:cxn>
                <a:cxn ang="0">
                  <a:pos x="113" y="803"/>
                </a:cxn>
                <a:cxn ang="0">
                  <a:pos x="131" y="828"/>
                </a:cxn>
                <a:cxn ang="0">
                  <a:pos x="156" y="816"/>
                </a:cxn>
                <a:cxn ang="0">
                  <a:pos x="178" y="809"/>
                </a:cxn>
                <a:cxn ang="0">
                  <a:pos x="204" y="796"/>
                </a:cxn>
                <a:cxn ang="0">
                  <a:pos x="218" y="834"/>
                </a:cxn>
                <a:cxn ang="0">
                  <a:pos x="226" y="899"/>
                </a:cxn>
                <a:cxn ang="0">
                  <a:pos x="244" y="929"/>
                </a:cxn>
                <a:cxn ang="0">
                  <a:pos x="244" y="978"/>
                </a:cxn>
                <a:cxn ang="0">
                  <a:pos x="253" y="999"/>
                </a:cxn>
                <a:cxn ang="0">
                  <a:pos x="293" y="1014"/>
                </a:cxn>
                <a:cxn ang="0">
                  <a:pos x="303" y="1070"/>
                </a:cxn>
                <a:cxn ang="0">
                  <a:pos x="303" y="1104"/>
                </a:cxn>
                <a:cxn ang="0">
                  <a:pos x="329" y="1120"/>
                </a:cxn>
                <a:cxn ang="0">
                  <a:pos x="336" y="1099"/>
                </a:cxn>
                <a:cxn ang="0">
                  <a:pos x="360" y="1097"/>
                </a:cxn>
                <a:cxn ang="0">
                  <a:pos x="404" y="1122"/>
                </a:cxn>
                <a:cxn ang="0">
                  <a:pos x="411" y="1103"/>
                </a:cxn>
                <a:cxn ang="0">
                  <a:pos x="465" y="1106"/>
                </a:cxn>
                <a:cxn ang="0">
                  <a:pos x="534" y="1122"/>
                </a:cxn>
                <a:cxn ang="0">
                  <a:pos x="546" y="1085"/>
                </a:cxn>
                <a:cxn ang="0">
                  <a:pos x="579" y="1099"/>
                </a:cxn>
                <a:cxn ang="0">
                  <a:pos x="590" y="1128"/>
                </a:cxn>
                <a:cxn ang="0">
                  <a:pos x="601" y="1145"/>
                </a:cxn>
                <a:cxn ang="0">
                  <a:pos x="634" y="1029"/>
                </a:cxn>
                <a:cxn ang="0">
                  <a:pos x="1736" y="1171"/>
                </a:cxn>
                <a:cxn ang="0">
                  <a:pos x="1822" y="279"/>
                </a:cxn>
              </a:cxnLst>
              <a:rect l="0" t="0" r="r" b="b"/>
              <a:pathLst>
                <a:path w="1822" h="1171">
                  <a:moveTo>
                    <a:pt x="1822" y="279"/>
                  </a:moveTo>
                  <a:lnTo>
                    <a:pt x="1822" y="279"/>
                  </a:lnTo>
                  <a:lnTo>
                    <a:pt x="1442" y="231"/>
                  </a:lnTo>
                  <a:lnTo>
                    <a:pt x="1124" y="190"/>
                  </a:lnTo>
                  <a:lnTo>
                    <a:pt x="978" y="170"/>
                  </a:lnTo>
                  <a:lnTo>
                    <a:pt x="859" y="154"/>
                  </a:lnTo>
                  <a:lnTo>
                    <a:pt x="859" y="154"/>
                  </a:lnTo>
                  <a:lnTo>
                    <a:pt x="726" y="133"/>
                  </a:lnTo>
                  <a:lnTo>
                    <a:pt x="590" y="108"/>
                  </a:lnTo>
                  <a:lnTo>
                    <a:pt x="454" y="83"/>
                  </a:lnTo>
                  <a:lnTo>
                    <a:pt x="328" y="58"/>
                  </a:lnTo>
                  <a:lnTo>
                    <a:pt x="129" y="16"/>
                  </a:lnTo>
                  <a:lnTo>
                    <a:pt x="50" y="0"/>
                  </a:lnTo>
                  <a:lnTo>
                    <a:pt x="40" y="45"/>
                  </a:lnTo>
                  <a:lnTo>
                    <a:pt x="32" y="79"/>
                  </a:lnTo>
                  <a:lnTo>
                    <a:pt x="20" y="129"/>
                  </a:lnTo>
                  <a:lnTo>
                    <a:pt x="7" y="186"/>
                  </a:lnTo>
                  <a:lnTo>
                    <a:pt x="0" y="234"/>
                  </a:lnTo>
                  <a:lnTo>
                    <a:pt x="0" y="248"/>
                  </a:lnTo>
                  <a:lnTo>
                    <a:pt x="8" y="260"/>
                  </a:lnTo>
                  <a:lnTo>
                    <a:pt x="21" y="281"/>
                  </a:lnTo>
                  <a:lnTo>
                    <a:pt x="21" y="297"/>
                  </a:lnTo>
                  <a:lnTo>
                    <a:pt x="21" y="316"/>
                  </a:lnTo>
                  <a:lnTo>
                    <a:pt x="35" y="331"/>
                  </a:lnTo>
                  <a:lnTo>
                    <a:pt x="35" y="345"/>
                  </a:lnTo>
                  <a:lnTo>
                    <a:pt x="50" y="370"/>
                  </a:lnTo>
                  <a:lnTo>
                    <a:pt x="58" y="394"/>
                  </a:lnTo>
                  <a:lnTo>
                    <a:pt x="82" y="430"/>
                  </a:lnTo>
                  <a:lnTo>
                    <a:pt x="104" y="453"/>
                  </a:lnTo>
                  <a:lnTo>
                    <a:pt x="117" y="477"/>
                  </a:lnTo>
                  <a:lnTo>
                    <a:pt x="119" y="513"/>
                  </a:lnTo>
                  <a:lnTo>
                    <a:pt x="132" y="541"/>
                  </a:lnTo>
                  <a:lnTo>
                    <a:pt x="146" y="557"/>
                  </a:lnTo>
                  <a:lnTo>
                    <a:pt x="146" y="564"/>
                  </a:lnTo>
                  <a:lnTo>
                    <a:pt x="185" y="571"/>
                  </a:lnTo>
                  <a:lnTo>
                    <a:pt x="189" y="589"/>
                  </a:lnTo>
                  <a:lnTo>
                    <a:pt x="171" y="619"/>
                  </a:lnTo>
                  <a:lnTo>
                    <a:pt x="157" y="648"/>
                  </a:lnTo>
                  <a:lnTo>
                    <a:pt x="144" y="678"/>
                  </a:lnTo>
                  <a:lnTo>
                    <a:pt x="140" y="709"/>
                  </a:lnTo>
                  <a:lnTo>
                    <a:pt x="150" y="735"/>
                  </a:lnTo>
                  <a:lnTo>
                    <a:pt x="144" y="745"/>
                  </a:lnTo>
                  <a:lnTo>
                    <a:pt x="129" y="745"/>
                  </a:lnTo>
                  <a:lnTo>
                    <a:pt x="118" y="762"/>
                  </a:lnTo>
                  <a:lnTo>
                    <a:pt x="104" y="796"/>
                  </a:lnTo>
                  <a:lnTo>
                    <a:pt x="113" y="803"/>
                  </a:lnTo>
                  <a:lnTo>
                    <a:pt x="131" y="816"/>
                  </a:lnTo>
                  <a:lnTo>
                    <a:pt x="131" y="828"/>
                  </a:lnTo>
                  <a:lnTo>
                    <a:pt x="140" y="827"/>
                  </a:lnTo>
                  <a:lnTo>
                    <a:pt x="156" y="816"/>
                  </a:lnTo>
                  <a:lnTo>
                    <a:pt x="168" y="807"/>
                  </a:lnTo>
                  <a:lnTo>
                    <a:pt x="178" y="809"/>
                  </a:lnTo>
                  <a:lnTo>
                    <a:pt x="194" y="796"/>
                  </a:lnTo>
                  <a:lnTo>
                    <a:pt x="204" y="796"/>
                  </a:lnTo>
                  <a:lnTo>
                    <a:pt x="211" y="814"/>
                  </a:lnTo>
                  <a:lnTo>
                    <a:pt x="218" y="834"/>
                  </a:lnTo>
                  <a:lnTo>
                    <a:pt x="226" y="870"/>
                  </a:lnTo>
                  <a:lnTo>
                    <a:pt x="226" y="899"/>
                  </a:lnTo>
                  <a:lnTo>
                    <a:pt x="226" y="913"/>
                  </a:lnTo>
                  <a:lnTo>
                    <a:pt x="244" y="929"/>
                  </a:lnTo>
                  <a:lnTo>
                    <a:pt x="244" y="954"/>
                  </a:lnTo>
                  <a:lnTo>
                    <a:pt x="244" y="978"/>
                  </a:lnTo>
                  <a:lnTo>
                    <a:pt x="244" y="988"/>
                  </a:lnTo>
                  <a:lnTo>
                    <a:pt x="253" y="999"/>
                  </a:lnTo>
                  <a:lnTo>
                    <a:pt x="274" y="1014"/>
                  </a:lnTo>
                  <a:lnTo>
                    <a:pt x="293" y="1014"/>
                  </a:lnTo>
                  <a:lnTo>
                    <a:pt x="293" y="1042"/>
                  </a:lnTo>
                  <a:lnTo>
                    <a:pt x="303" y="1070"/>
                  </a:lnTo>
                  <a:lnTo>
                    <a:pt x="303" y="1089"/>
                  </a:lnTo>
                  <a:lnTo>
                    <a:pt x="303" y="1104"/>
                  </a:lnTo>
                  <a:lnTo>
                    <a:pt x="312" y="1120"/>
                  </a:lnTo>
                  <a:lnTo>
                    <a:pt x="329" y="1120"/>
                  </a:lnTo>
                  <a:lnTo>
                    <a:pt x="329" y="1113"/>
                  </a:lnTo>
                  <a:lnTo>
                    <a:pt x="336" y="1099"/>
                  </a:lnTo>
                  <a:lnTo>
                    <a:pt x="347" y="1096"/>
                  </a:lnTo>
                  <a:lnTo>
                    <a:pt x="360" y="1097"/>
                  </a:lnTo>
                  <a:lnTo>
                    <a:pt x="385" y="1111"/>
                  </a:lnTo>
                  <a:lnTo>
                    <a:pt x="404" y="1122"/>
                  </a:lnTo>
                  <a:lnTo>
                    <a:pt x="404" y="1113"/>
                  </a:lnTo>
                  <a:lnTo>
                    <a:pt x="411" y="1103"/>
                  </a:lnTo>
                  <a:lnTo>
                    <a:pt x="430" y="1102"/>
                  </a:lnTo>
                  <a:lnTo>
                    <a:pt x="465" y="1106"/>
                  </a:lnTo>
                  <a:lnTo>
                    <a:pt x="489" y="1114"/>
                  </a:lnTo>
                  <a:lnTo>
                    <a:pt x="534" y="1122"/>
                  </a:lnTo>
                  <a:lnTo>
                    <a:pt x="539" y="1109"/>
                  </a:lnTo>
                  <a:lnTo>
                    <a:pt x="546" y="1085"/>
                  </a:lnTo>
                  <a:lnTo>
                    <a:pt x="564" y="1085"/>
                  </a:lnTo>
                  <a:lnTo>
                    <a:pt x="579" y="1099"/>
                  </a:lnTo>
                  <a:lnTo>
                    <a:pt x="589" y="1113"/>
                  </a:lnTo>
                  <a:lnTo>
                    <a:pt x="590" y="1128"/>
                  </a:lnTo>
                  <a:lnTo>
                    <a:pt x="590" y="1135"/>
                  </a:lnTo>
                  <a:lnTo>
                    <a:pt x="601" y="1145"/>
                  </a:lnTo>
                  <a:lnTo>
                    <a:pt x="612" y="1156"/>
                  </a:lnTo>
                  <a:lnTo>
                    <a:pt x="634" y="1029"/>
                  </a:lnTo>
                  <a:lnTo>
                    <a:pt x="1735" y="1171"/>
                  </a:lnTo>
                  <a:lnTo>
                    <a:pt x="1736" y="1171"/>
                  </a:lnTo>
                  <a:lnTo>
                    <a:pt x="1757" y="961"/>
                  </a:lnTo>
                  <a:lnTo>
                    <a:pt x="1822" y="279"/>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0" name="Freeform 22"/>
            <p:cNvSpPr>
              <a:spLocks/>
            </p:cNvSpPr>
            <p:nvPr/>
          </p:nvSpPr>
          <p:spPr bwMode="auto">
            <a:xfrm>
              <a:off x="7086600" y="857250"/>
              <a:ext cx="341312" cy="539750"/>
            </a:xfrm>
            <a:custGeom>
              <a:avLst/>
              <a:gdLst/>
              <a:ahLst/>
              <a:cxnLst>
                <a:cxn ang="0">
                  <a:pos x="189" y="995"/>
                </a:cxn>
                <a:cxn ang="0">
                  <a:pos x="185" y="963"/>
                </a:cxn>
                <a:cxn ang="0">
                  <a:pos x="205" y="934"/>
                </a:cxn>
                <a:cxn ang="0">
                  <a:pos x="218" y="915"/>
                </a:cxn>
                <a:cxn ang="0">
                  <a:pos x="241" y="885"/>
                </a:cxn>
                <a:cxn ang="0">
                  <a:pos x="225" y="872"/>
                </a:cxn>
                <a:cxn ang="0">
                  <a:pos x="233" y="848"/>
                </a:cxn>
                <a:cxn ang="0">
                  <a:pos x="250" y="847"/>
                </a:cxn>
                <a:cxn ang="0">
                  <a:pos x="266" y="824"/>
                </a:cxn>
                <a:cxn ang="0">
                  <a:pos x="290" y="838"/>
                </a:cxn>
                <a:cxn ang="0">
                  <a:pos x="284" y="816"/>
                </a:cxn>
                <a:cxn ang="0">
                  <a:pos x="311" y="808"/>
                </a:cxn>
                <a:cxn ang="0">
                  <a:pos x="323" y="760"/>
                </a:cxn>
                <a:cxn ang="0">
                  <a:pos x="366" y="774"/>
                </a:cxn>
                <a:cxn ang="0">
                  <a:pos x="379" y="720"/>
                </a:cxn>
                <a:cxn ang="0">
                  <a:pos x="376" y="672"/>
                </a:cxn>
                <a:cxn ang="0">
                  <a:pos x="383" y="640"/>
                </a:cxn>
                <a:cxn ang="0">
                  <a:pos x="436" y="666"/>
                </a:cxn>
                <a:cxn ang="0">
                  <a:pos x="447" y="627"/>
                </a:cxn>
                <a:cxn ang="0">
                  <a:pos x="466" y="663"/>
                </a:cxn>
                <a:cxn ang="0">
                  <a:pos x="486" y="636"/>
                </a:cxn>
                <a:cxn ang="0">
                  <a:pos x="477" y="608"/>
                </a:cxn>
                <a:cxn ang="0">
                  <a:pos x="520" y="626"/>
                </a:cxn>
                <a:cxn ang="0">
                  <a:pos x="537" y="608"/>
                </a:cxn>
                <a:cxn ang="0">
                  <a:pos x="566" y="579"/>
                </a:cxn>
                <a:cxn ang="0">
                  <a:pos x="581" y="555"/>
                </a:cxn>
                <a:cxn ang="0">
                  <a:pos x="630" y="530"/>
                </a:cxn>
                <a:cxn ang="0">
                  <a:pos x="640" y="479"/>
                </a:cxn>
                <a:cxn ang="0">
                  <a:pos x="622" y="468"/>
                </a:cxn>
                <a:cxn ang="0">
                  <a:pos x="615" y="445"/>
                </a:cxn>
                <a:cxn ang="0">
                  <a:pos x="574" y="418"/>
                </a:cxn>
                <a:cxn ang="0">
                  <a:pos x="559" y="351"/>
                </a:cxn>
                <a:cxn ang="0">
                  <a:pos x="520" y="341"/>
                </a:cxn>
                <a:cxn ang="0">
                  <a:pos x="466" y="305"/>
                </a:cxn>
                <a:cxn ang="0">
                  <a:pos x="425" y="168"/>
                </a:cxn>
                <a:cxn ang="0">
                  <a:pos x="393" y="57"/>
                </a:cxn>
                <a:cxn ang="0">
                  <a:pos x="294" y="15"/>
                </a:cxn>
                <a:cxn ang="0">
                  <a:pos x="232" y="55"/>
                </a:cxn>
                <a:cxn ang="0">
                  <a:pos x="166" y="21"/>
                </a:cxn>
                <a:cxn ang="0">
                  <a:pos x="122" y="114"/>
                </a:cxn>
                <a:cxn ang="0">
                  <a:pos x="76" y="294"/>
                </a:cxn>
                <a:cxn ang="0">
                  <a:pos x="83" y="386"/>
                </a:cxn>
                <a:cxn ang="0">
                  <a:pos x="64" y="447"/>
                </a:cxn>
                <a:cxn ang="0">
                  <a:pos x="43" y="519"/>
                </a:cxn>
                <a:cxn ang="0">
                  <a:pos x="0" y="561"/>
                </a:cxn>
              </a:cxnLst>
              <a:rect l="0" t="0" r="r" b="b"/>
              <a:pathLst>
                <a:path w="645" h="1021">
                  <a:moveTo>
                    <a:pt x="180" y="1021"/>
                  </a:moveTo>
                  <a:lnTo>
                    <a:pt x="180" y="1013"/>
                  </a:lnTo>
                  <a:lnTo>
                    <a:pt x="189" y="995"/>
                  </a:lnTo>
                  <a:lnTo>
                    <a:pt x="189" y="991"/>
                  </a:lnTo>
                  <a:lnTo>
                    <a:pt x="185" y="973"/>
                  </a:lnTo>
                  <a:lnTo>
                    <a:pt x="185" y="963"/>
                  </a:lnTo>
                  <a:lnTo>
                    <a:pt x="198" y="956"/>
                  </a:lnTo>
                  <a:lnTo>
                    <a:pt x="205" y="956"/>
                  </a:lnTo>
                  <a:lnTo>
                    <a:pt x="205" y="934"/>
                  </a:lnTo>
                  <a:lnTo>
                    <a:pt x="212" y="927"/>
                  </a:lnTo>
                  <a:lnTo>
                    <a:pt x="212" y="915"/>
                  </a:lnTo>
                  <a:lnTo>
                    <a:pt x="218" y="915"/>
                  </a:lnTo>
                  <a:lnTo>
                    <a:pt x="228" y="906"/>
                  </a:lnTo>
                  <a:lnTo>
                    <a:pt x="241" y="906"/>
                  </a:lnTo>
                  <a:lnTo>
                    <a:pt x="241" y="885"/>
                  </a:lnTo>
                  <a:lnTo>
                    <a:pt x="229" y="881"/>
                  </a:lnTo>
                  <a:lnTo>
                    <a:pt x="223" y="881"/>
                  </a:lnTo>
                  <a:lnTo>
                    <a:pt x="225" y="872"/>
                  </a:lnTo>
                  <a:lnTo>
                    <a:pt x="226" y="867"/>
                  </a:lnTo>
                  <a:lnTo>
                    <a:pt x="230" y="855"/>
                  </a:lnTo>
                  <a:lnTo>
                    <a:pt x="233" y="848"/>
                  </a:lnTo>
                  <a:lnTo>
                    <a:pt x="241" y="835"/>
                  </a:lnTo>
                  <a:lnTo>
                    <a:pt x="250" y="840"/>
                  </a:lnTo>
                  <a:lnTo>
                    <a:pt x="250" y="847"/>
                  </a:lnTo>
                  <a:lnTo>
                    <a:pt x="259" y="844"/>
                  </a:lnTo>
                  <a:lnTo>
                    <a:pt x="266" y="835"/>
                  </a:lnTo>
                  <a:lnTo>
                    <a:pt x="266" y="824"/>
                  </a:lnTo>
                  <a:lnTo>
                    <a:pt x="275" y="833"/>
                  </a:lnTo>
                  <a:lnTo>
                    <a:pt x="284" y="838"/>
                  </a:lnTo>
                  <a:lnTo>
                    <a:pt x="290" y="838"/>
                  </a:lnTo>
                  <a:lnTo>
                    <a:pt x="290" y="824"/>
                  </a:lnTo>
                  <a:lnTo>
                    <a:pt x="290" y="816"/>
                  </a:lnTo>
                  <a:lnTo>
                    <a:pt x="284" y="816"/>
                  </a:lnTo>
                  <a:lnTo>
                    <a:pt x="275" y="804"/>
                  </a:lnTo>
                  <a:lnTo>
                    <a:pt x="298" y="804"/>
                  </a:lnTo>
                  <a:lnTo>
                    <a:pt x="311" y="808"/>
                  </a:lnTo>
                  <a:lnTo>
                    <a:pt x="323" y="804"/>
                  </a:lnTo>
                  <a:lnTo>
                    <a:pt x="330" y="784"/>
                  </a:lnTo>
                  <a:lnTo>
                    <a:pt x="323" y="760"/>
                  </a:lnTo>
                  <a:lnTo>
                    <a:pt x="336" y="760"/>
                  </a:lnTo>
                  <a:lnTo>
                    <a:pt x="354" y="777"/>
                  </a:lnTo>
                  <a:lnTo>
                    <a:pt x="366" y="774"/>
                  </a:lnTo>
                  <a:lnTo>
                    <a:pt x="379" y="760"/>
                  </a:lnTo>
                  <a:lnTo>
                    <a:pt x="383" y="738"/>
                  </a:lnTo>
                  <a:lnTo>
                    <a:pt x="379" y="720"/>
                  </a:lnTo>
                  <a:lnTo>
                    <a:pt x="383" y="702"/>
                  </a:lnTo>
                  <a:lnTo>
                    <a:pt x="383" y="686"/>
                  </a:lnTo>
                  <a:lnTo>
                    <a:pt x="376" y="672"/>
                  </a:lnTo>
                  <a:lnTo>
                    <a:pt x="377" y="662"/>
                  </a:lnTo>
                  <a:lnTo>
                    <a:pt x="383" y="648"/>
                  </a:lnTo>
                  <a:lnTo>
                    <a:pt x="383" y="640"/>
                  </a:lnTo>
                  <a:lnTo>
                    <a:pt x="398" y="655"/>
                  </a:lnTo>
                  <a:lnTo>
                    <a:pt x="409" y="667"/>
                  </a:lnTo>
                  <a:lnTo>
                    <a:pt x="436" y="666"/>
                  </a:lnTo>
                  <a:lnTo>
                    <a:pt x="436" y="655"/>
                  </a:lnTo>
                  <a:lnTo>
                    <a:pt x="436" y="640"/>
                  </a:lnTo>
                  <a:lnTo>
                    <a:pt x="447" y="627"/>
                  </a:lnTo>
                  <a:lnTo>
                    <a:pt x="461" y="636"/>
                  </a:lnTo>
                  <a:lnTo>
                    <a:pt x="466" y="648"/>
                  </a:lnTo>
                  <a:lnTo>
                    <a:pt x="466" y="663"/>
                  </a:lnTo>
                  <a:lnTo>
                    <a:pt x="480" y="661"/>
                  </a:lnTo>
                  <a:lnTo>
                    <a:pt x="494" y="645"/>
                  </a:lnTo>
                  <a:lnTo>
                    <a:pt x="486" y="636"/>
                  </a:lnTo>
                  <a:lnTo>
                    <a:pt x="473" y="623"/>
                  </a:lnTo>
                  <a:lnTo>
                    <a:pt x="475" y="612"/>
                  </a:lnTo>
                  <a:lnTo>
                    <a:pt x="477" y="608"/>
                  </a:lnTo>
                  <a:lnTo>
                    <a:pt x="494" y="622"/>
                  </a:lnTo>
                  <a:lnTo>
                    <a:pt x="511" y="633"/>
                  </a:lnTo>
                  <a:lnTo>
                    <a:pt x="520" y="626"/>
                  </a:lnTo>
                  <a:lnTo>
                    <a:pt x="516" y="608"/>
                  </a:lnTo>
                  <a:lnTo>
                    <a:pt x="520" y="608"/>
                  </a:lnTo>
                  <a:lnTo>
                    <a:pt x="537" y="608"/>
                  </a:lnTo>
                  <a:lnTo>
                    <a:pt x="537" y="579"/>
                  </a:lnTo>
                  <a:lnTo>
                    <a:pt x="552" y="579"/>
                  </a:lnTo>
                  <a:lnTo>
                    <a:pt x="566" y="579"/>
                  </a:lnTo>
                  <a:lnTo>
                    <a:pt x="573" y="569"/>
                  </a:lnTo>
                  <a:lnTo>
                    <a:pt x="573" y="555"/>
                  </a:lnTo>
                  <a:lnTo>
                    <a:pt x="581" y="555"/>
                  </a:lnTo>
                  <a:lnTo>
                    <a:pt x="594" y="545"/>
                  </a:lnTo>
                  <a:lnTo>
                    <a:pt x="606" y="530"/>
                  </a:lnTo>
                  <a:lnTo>
                    <a:pt x="630" y="530"/>
                  </a:lnTo>
                  <a:lnTo>
                    <a:pt x="637" y="522"/>
                  </a:lnTo>
                  <a:lnTo>
                    <a:pt x="645" y="490"/>
                  </a:lnTo>
                  <a:lnTo>
                    <a:pt x="640" y="479"/>
                  </a:lnTo>
                  <a:lnTo>
                    <a:pt x="633" y="479"/>
                  </a:lnTo>
                  <a:lnTo>
                    <a:pt x="623" y="479"/>
                  </a:lnTo>
                  <a:lnTo>
                    <a:pt x="622" y="468"/>
                  </a:lnTo>
                  <a:lnTo>
                    <a:pt x="626" y="458"/>
                  </a:lnTo>
                  <a:lnTo>
                    <a:pt x="626" y="454"/>
                  </a:lnTo>
                  <a:lnTo>
                    <a:pt x="615" y="445"/>
                  </a:lnTo>
                  <a:lnTo>
                    <a:pt x="604" y="418"/>
                  </a:lnTo>
                  <a:lnTo>
                    <a:pt x="586" y="418"/>
                  </a:lnTo>
                  <a:lnTo>
                    <a:pt x="574" y="418"/>
                  </a:lnTo>
                  <a:lnTo>
                    <a:pt x="563" y="397"/>
                  </a:lnTo>
                  <a:lnTo>
                    <a:pt x="561" y="370"/>
                  </a:lnTo>
                  <a:lnTo>
                    <a:pt x="559" y="351"/>
                  </a:lnTo>
                  <a:lnTo>
                    <a:pt x="549" y="332"/>
                  </a:lnTo>
                  <a:lnTo>
                    <a:pt x="537" y="337"/>
                  </a:lnTo>
                  <a:lnTo>
                    <a:pt x="520" y="341"/>
                  </a:lnTo>
                  <a:lnTo>
                    <a:pt x="502" y="345"/>
                  </a:lnTo>
                  <a:lnTo>
                    <a:pt x="479" y="336"/>
                  </a:lnTo>
                  <a:lnTo>
                    <a:pt x="466" y="305"/>
                  </a:lnTo>
                  <a:lnTo>
                    <a:pt x="455" y="264"/>
                  </a:lnTo>
                  <a:lnTo>
                    <a:pt x="437" y="216"/>
                  </a:lnTo>
                  <a:lnTo>
                    <a:pt x="425" y="168"/>
                  </a:lnTo>
                  <a:lnTo>
                    <a:pt x="412" y="137"/>
                  </a:lnTo>
                  <a:lnTo>
                    <a:pt x="407" y="97"/>
                  </a:lnTo>
                  <a:lnTo>
                    <a:pt x="393" y="57"/>
                  </a:lnTo>
                  <a:lnTo>
                    <a:pt x="382" y="42"/>
                  </a:lnTo>
                  <a:lnTo>
                    <a:pt x="309" y="0"/>
                  </a:lnTo>
                  <a:lnTo>
                    <a:pt x="294" y="15"/>
                  </a:lnTo>
                  <a:lnTo>
                    <a:pt x="275" y="35"/>
                  </a:lnTo>
                  <a:lnTo>
                    <a:pt x="248" y="57"/>
                  </a:lnTo>
                  <a:lnTo>
                    <a:pt x="232" y="55"/>
                  </a:lnTo>
                  <a:lnTo>
                    <a:pt x="214" y="46"/>
                  </a:lnTo>
                  <a:lnTo>
                    <a:pt x="191" y="33"/>
                  </a:lnTo>
                  <a:lnTo>
                    <a:pt x="166" y="21"/>
                  </a:lnTo>
                  <a:lnTo>
                    <a:pt x="158" y="21"/>
                  </a:lnTo>
                  <a:lnTo>
                    <a:pt x="150" y="37"/>
                  </a:lnTo>
                  <a:lnTo>
                    <a:pt x="122" y="114"/>
                  </a:lnTo>
                  <a:lnTo>
                    <a:pt x="111" y="179"/>
                  </a:lnTo>
                  <a:lnTo>
                    <a:pt x="83" y="247"/>
                  </a:lnTo>
                  <a:lnTo>
                    <a:pt x="76" y="294"/>
                  </a:lnTo>
                  <a:lnTo>
                    <a:pt x="64" y="348"/>
                  </a:lnTo>
                  <a:lnTo>
                    <a:pt x="76" y="379"/>
                  </a:lnTo>
                  <a:lnTo>
                    <a:pt x="83" y="386"/>
                  </a:lnTo>
                  <a:lnTo>
                    <a:pt x="80" y="401"/>
                  </a:lnTo>
                  <a:lnTo>
                    <a:pt x="64" y="413"/>
                  </a:lnTo>
                  <a:lnTo>
                    <a:pt x="64" y="447"/>
                  </a:lnTo>
                  <a:lnTo>
                    <a:pt x="54" y="472"/>
                  </a:lnTo>
                  <a:lnTo>
                    <a:pt x="54" y="511"/>
                  </a:lnTo>
                  <a:lnTo>
                    <a:pt x="43" y="519"/>
                  </a:lnTo>
                  <a:lnTo>
                    <a:pt x="43" y="550"/>
                  </a:lnTo>
                  <a:lnTo>
                    <a:pt x="7" y="545"/>
                  </a:lnTo>
                  <a:lnTo>
                    <a:pt x="0" y="561"/>
                  </a:lnTo>
                  <a:lnTo>
                    <a:pt x="132" y="973"/>
                  </a:lnTo>
                  <a:lnTo>
                    <a:pt x="180" y="10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1" name="Freeform 23"/>
            <p:cNvSpPr>
              <a:spLocks/>
            </p:cNvSpPr>
            <p:nvPr/>
          </p:nvSpPr>
          <p:spPr bwMode="auto">
            <a:xfrm>
              <a:off x="6432550" y="1227138"/>
              <a:ext cx="703262" cy="517525"/>
            </a:xfrm>
            <a:custGeom>
              <a:avLst/>
              <a:gdLst/>
              <a:ahLst/>
              <a:cxnLst>
                <a:cxn ang="0">
                  <a:pos x="56" y="749"/>
                </a:cxn>
                <a:cxn ang="0">
                  <a:pos x="88" y="710"/>
                </a:cxn>
                <a:cxn ang="0">
                  <a:pos x="118" y="683"/>
                </a:cxn>
                <a:cxn ang="0">
                  <a:pos x="118" y="657"/>
                </a:cxn>
                <a:cxn ang="0">
                  <a:pos x="80" y="563"/>
                </a:cxn>
                <a:cxn ang="0">
                  <a:pos x="171" y="528"/>
                </a:cxn>
                <a:cxn ang="0">
                  <a:pos x="260" y="528"/>
                </a:cxn>
                <a:cxn ang="0">
                  <a:pos x="313" y="528"/>
                </a:cxn>
                <a:cxn ang="0">
                  <a:pos x="364" y="513"/>
                </a:cxn>
                <a:cxn ang="0">
                  <a:pos x="457" y="460"/>
                </a:cxn>
                <a:cxn ang="0">
                  <a:pos x="510" y="428"/>
                </a:cxn>
                <a:cxn ang="0">
                  <a:pos x="510" y="389"/>
                </a:cxn>
                <a:cxn ang="0">
                  <a:pos x="510" y="350"/>
                </a:cxn>
                <a:cxn ang="0">
                  <a:pos x="485" y="334"/>
                </a:cxn>
                <a:cxn ang="0">
                  <a:pos x="470" y="306"/>
                </a:cxn>
                <a:cxn ang="0">
                  <a:pos x="538" y="245"/>
                </a:cxn>
                <a:cxn ang="0">
                  <a:pos x="564" y="178"/>
                </a:cxn>
                <a:cxn ang="0">
                  <a:pos x="637" y="84"/>
                </a:cxn>
                <a:cxn ang="0">
                  <a:pos x="718" y="46"/>
                </a:cxn>
                <a:cxn ang="0">
                  <a:pos x="810" y="14"/>
                </a:cxn>
                <a:cxn ang="0">
                  <a:pos x="896" y="31"/>
                </a:cxn>
                <a:cxn ang="0">
                  <a:pos x="909" y="93"/>
                </a:cxn>
                <a:cxn ang="0">
                  <a:pos x="941" y="135"/>
                </a:cxn>
                <a:cxn ang="0">
                  <a:pos x="941" y="188"/>
                </a:cxn>
                <a:cxn ang="0">
                  <a:pos x="957" y="266"/>
                </a:cxn>
                <a:cxn ang="0">
                  <a:pos x="994" y="322"/>
                </a:cxn>
                <a:cxn ang="0">
                  <a:pos x="1014" y="435"/>
                </a:cxn>
                <a:cxn ang="0">
                  <a:pos x="1036" y="490"/>
                </a:cxn>
                <a:cxn ang="0">
                  <a:pos x="1036" y="661"/>
                </a:cxn>
                <a:cxn ang="0">
                  <a:pos x="1055" y="804"/>
                </a:cxn>
                <a:cxn ang="0">
                  <a:pos x="1054" y="869"/>
                </a:cxn>
                <a:cxn ang="0">
                  <a:pos x="1025" y="940"/>
                </a:cxn>
                <a:cxn ang="0">
                  <a:pos x="1088" y="914"/>
                </a:cxn>
                <a:cxn ang="0">
                  <a:pos x="1134" y="880"/>
                </a:cxn>
                <a:cxn ang="0">
                  <a:pos x="1194" y="869"/>
                </a:cxn>
                <a:cxn ang="0">
                  <a:pos x="1237" y="843"/>
                </a:cxn>
                <a:cxn ang="0">
                  <a:pos x="1237" y="865"/>
                </a:cxn>
                <a:cxn ang="0">
                  <a:pos x="1284" y="832"/>
                </a:cxn>
                <a:cxn ang="0">
                  <a:pos x="1319" y="817"/>
                </a:cxn>
                <a:cxn ang="0">
                  <a:pos x="1284" y="865"/>
                </a:cxn>
                <a:cxn ang="0">
                  <a:pos x="1205" y="910"/>
                </a:cxn>
                <a:cxn ang="0">
                  <a:pos x="1134" y="953"/>
                </a:cxn>
                <a:cxn ang="0">
                  <a:pos x="1043" y="979"/>
                </a:cxn>
                <a:cxn ang="0">
                  <a:pos x="1005" y="940"/>
                </a:cxn>
                <a:cxn ang="0">
                  <a:pos x="993" y="905"/>
                </a:cxn>
                <a:cxn ang="0">
                  <a:pos x="848" y="869"/>
                </a:cxn>
                <a:cxn ang="0">
                  <a:pos x="846" y="832"/>
                </a:cxn>
                <a:cxn ang="0">
                  <a:pos x="815" y="821"/>
                </a:cxn>
                <a:cxn ang="0">
                  <a:pos x="771" y="762"/>
                </a:cxn>
                <a:cxn ang="0">
                  <a:pos x="14" y="858"/>
                </a:cxn>
              </a:cxnLst>
              <a:rect l="0" t="0" r="r" b="b"/>
              <a:pathLst>
                <a:path w="1329" h="979">
                  <a:moveTo>
                    <a:pt x="0" y="804"/>
                  </a:moveTo>
                  <a:lnTo>
                    <a:pt x="56" y="749"/>
                  </a:lnTo>
                  <a:lnTo>
                    <a:pt x="71" y="729"/>
                  </a:lnTo>
                  <a:lnTo>
                    <a:pt x="88" y="710"/>
                  </a:lnTo>
                  <a:lnTo>
                    <a:pt x="99" y="701"/>
                  </a:lnTo>
                  <a:lnTo>
                    <a:pt x="118" y="683"/>
                  </a:lnTo>
                  <a:lnTo>
                    <a:pt x="118" y="665"/>
                  </a:lnTo>
                  <a:lnTo>
                    <a:pt x="118" y="657"/>
                  </a:lnTo>
                  <a:lnTo>
                    <a:pt x="98" y="597"/>
                  </a:lnTo>
                  <a:lnTo>
                    <a:pt x="80" y="563"/>
                  </a:lnTo>
                  <a:lnTo>
                    <a:pt x="99" y="543"/>
                  </a:lnTo>
                  <a:lnTo>
                    <a:pt x="171" y="528"/>
                  </a:lnTo>
                  <a:lnTo>
                    <a:pt x="209" y="528"/>
                  </a:lnTo>
                  <a:lnTo>
                    <a:pt x="260" y="528"/>
                  </a:lnTo>
                  <a:lnTo>
                    <a:pt x="291" y="528"/>
                  </a:lnTo>
                  <a:lnTo>
                    <a:pt x="313" y="528"/>
                  </a:lnTo>
                  <a:lnTo>
                    <a:pt x="349" y="513"/>
                  </a:lnTo>
                  <a:lnTo>
                    <a:pt x="364" y="513"/>
                  </a:lnTo>
                  <a:lnTo>
                    <a:pt x="422" y="496"/>
                  </a:lnTo>
                  <a:lnTo>
                    <a:pt x="457" y="460"/>
                  </a:lnTo>
                  <a:lnTo>
                    <a:pt x="490" y="439"/>
                  </a:lnTo>
                  <a:lnTo>
                    <a:pt x="510" y="428"/>
                  </a:lnTo>
                  <a:lnTo>
                    <a:pt x="510" y="413"/>
                  </a:lnTo>
                  <a:lnTo>
                    <a:pt x="510" y="389"/>
                  </a:lnTo>
                  <a:lnTo>
                    <a:pt x="495" y="360"/>
                  </a:lnTo>
                  <a:lnTo>
                    <a:pt x="510" y="350"/>
                  </a:lnTo>
                  <a:lnTo>
                    <a:pt x="518" y="322"/>
                  </a:lnTo>
                  <a:lnTo>
                    <a:pt x="485" y="334"/>
                  </a:lnTo>
                  <a:lnTo>
                    <a:pt x="479" y="322"/>
                  </a:lnTo>
                  <a:lnTo>
                    <a:pt x="470" y="306"/>
                  </a:lnTo>
                  <a:lnTo>
                    <a:pt x="496" y="284"/>
                  </a:lnTo>
                  <a:lnTo>
                    <a:pt x="538" y="245"/>
                  </a:lnTo>
                  <a:lnTo>
                    <a:pt x="556" y="207"/>
                  </a:lnTo>
                  <a:lnTo>
                    <a:pt x="564" y="178"/>
                  </a:lnTo>
                  <a:lnTo>
                    <a:pt x="604" y="129"/>
                  </a:lnTo>
                  <a:lnTo>
                    <a:pt x="637" y="84"/>
                  </a:lnTo>
                  <a:lnTo>
                    <a:pt x="679" y="56"/>
                  </a:lnTo>
                  <a:lnTo>
                    <a:pt x="718" y="46"/>
                  </a:lnTo>
                  <a:lnTo>
                    <a:pt x="775" y="30"/>
                  </a:lnTo>
                  <a:lnTo>
                    <a:pt x="810" y="14"/>
                  </a:lnTo>
                  <a:lnTo>
                    <a:pt x="896" y="0"/>
                  </a:lnTo>
                  <a:lnTo>
                    <a:pt x="896" y="31"/>
                  </a:lnTo>
                  <a:lnTo>
                    <a:pt x="896" y="60"/>
                  </a:lnTo>
                  <a:lnTo>
                    <a:pt x="909" y="93"/>
                  </a:lnTo>
                  <a:lnTo>
                    <a:pt x="925" y="129"/>
                  </a:lnTo>
                  <a:lnTo>
                    <a:pt x="941" y="135"/>
                  </a:lnTo>
                  <a:lnTo>
                    <a:pt x="957" y="177"/>
                  </a:lnTo>
                  <a:lnTo>
                    <a:pt x="941" y="188"/>
                  </a:lnTo>
                  <a:lnTo>
                    <a:pt x="936" y="224"/>
                  </a:lnTo>
                  <a:lnTo>
                    <a:pt x="957" y="266"/>
                  </a:lnTo>
                  <a:lnTo>
                    <a:pt x="975" y="313"/>
                  </a:lnTo>
                  <a:lnTo>
                    <a:pt x="994" y="322"/>
                  </a:lnTo>
                  <a:lnTo>
                    <a:pt x="1004" y="385"/>
                  </a:lnTo>
                  <a:lnTo>
                    <a:pt x="1014" y="435"/>
                  </a:lnTo>
                  <a:lnTo>
                    <a:pt x="1036" y="483"/>
                  </a:lnTo>
                  <a:lnTo>
                    <a:pt x="1036" y="490"/>
                  </a:lnTo>
                  <a:lnTo>
                    <a:pt x="1036" y="560"/>
                  </a:lnTo>
                  <a:lnTo>
                    <a:pt x="1036" y="661"/>
                  </a:lnTo>
                  <a:lnTo>
                    <a:pt x="1055" y="767"/>
                  </a:lnTo>
                  <a:lnTo>
                    <a:pt x="1055" y="804"/>
                  </a:lnTo>
                  <a:lnTo>
                    <a:pt x="1080" y="835"/>
                  </a:lnTo>
                  <a:lnTo>
                    <a:pt x="1054" y="869"/>
                  </a:lnTo>
                  <a:lnTo>
                    <a:pt x="1062" y="889"/>
                  </a:lnTo>
                  <a:lnTo>
                    <a:pt x="1025" y="940"/>
                  </a:lnTo>
                  <a:lnTo>
                    <a:pt x="1058" y="926"/>
                  </a:lnTo>
                  <a:lnTo>
                    <a:pt x="1088" y="914"/>
                  </a:lnTo>
                  <a:lnTo>
                    <a:pt x="1122" y="894"/>
                  </a:lnTo>
                  <a:lnTo>
                    <a:pt x="1134" y="880"/>
                  </a:lnTo>
                  <a:lnTo>
                    <a:pt x="1166" y="873"/>
                  </a:lnTo>
                  <a:lnTo>
                    <a:pt x="1194" y="869"/>
                  </a:lnTo>
                  <a:lnTo>
                    <a:pt x="1205" y="861"/>
                  </a:lnTo>
                  <a:lnTo>
                    <a:pt x="1237" y="843"/>
                  </a:lnTo>
                  <a:lnTo>
                    <a:pt x="1265" y="811"/>
                  </a:lnTo>
                  <a:lnTo>
                    <a:pt x="1237" y="865"/>
                  </a:lnTo>
                  <a:lnTo>
                    <a:pt x="1265" y="854"/>
                  </a:lnTo>
                  <a:lnTo>
                    <a:pt x="1284" y="832"/>
                  </a:lnTo>
                  <a:lnTo>
                    <a:pt x="1297" y="826"/>
                  </a:lnTo>
                  <a:lnTo>
                    <a:pt x="1319" y="817"/>
                  </a:lnTo>
                  <a:lnTo>
                    <a:pt x="1329" y="817"/>
                  </a:lnTo>
                  <a:lnTo>
                    <a:pt x="1284" y="865"/>
                  </a:lnTo>
                  <a:lnTo>
                    <a:pt x="1237" y="896"/>
                  </a:lnTo>
                  <a:lnTo>
                    <a:pt x="1205" y="910"/>
                  </a:lnTo>
                  <a:lnTo>
                    <a:pt x="1176" y="940"/>
                  </a:lnTo>
                  <a:lnTo>
                    <a:pt x="1134" y="953"/>
                  </a:lnTo>
                  <a:lnTo>
                    <a:pt x="1082" y="966"/>
                  </a:lnTo>
                  <a:lnTo>
                    <a:pt x="1043" y="979"/>
                  </a:lnTo>
                  <a:lnTo>
                    <a:pt x="1012" y="964"/>
                  </a:lnTo>
                  <a:lnTo>
                    <a:pt x="1005" y="940"/>
                  </a:lnTo>
                  <a:lnTo>
                    <a:pt x="1005" y="921"/>
                  </a:lnTo>
                  <a:lnTo>
                    <a:pt x="993" y="905"/>
                  </a:lnTo>
                  <a:lnTo>
                    <a:pt x="922" y="883"/>
                  </a:lnTo>
                  <a:lnTo>
                    <a:pt x="848" y="869"/>
                  </a:lnTo>
                  <a:lnTo>
                    <a:pt x="862" y="843"/>
                  </a:lnTo>
                  <a:lnTo>
                    <a:pt x="846" y="832"/>
                  </a:lnTo>
                  <a:lnTo>
                    <a:pt x="830" y="830"/>
                  </a:lnTo>
                  <a:lnTo>
                    <a:pt x="815" y="821"/>
                  </a:lnTo>
                  <a:lnTo>
                    <a:pt x="794" y="786"/>
                  </a:lnTo>
                  <a:lnTo>
                    <a:pt x="771" y="762"/>
                  </a:lnTo>
                  <a:lnTo>
                    <a:pt x="726" y="729"/>
                  </a:lnTo>
                  <a:lnTo>
                    <a:pt x="14" y="858"/>
                  </a:lnTo>
                  <a:lnTo>
                    <a:pt x="0" y="804"/>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2" name="Freeform 24"/>
            <p:cNvSpPr>
              <a:spLocks/>
            </p:cNvSpPr>
            <p:nvPr/>
          </p:nvSpPr>
          <p:spPr bwMode="auto">
            <a:xfrm>
              <a:off x="6905625" y="1190625"/>
              <a:ext cx="163512" cy="295275"/>
            </a:xfrm>
            <a:custGeom>
              <a:avLst/>
              <a:gdLst/>
              <a:ahLst/>
              <a:cxnLst>
                <a:cxn ang="0">
                  <a:pos x="0" y="128"/>
                </a:cxn>
                <a:cxn ang="0">
                  <a:pos x="13" y="161"/>
                </a:cxn>
                <a:cxn ang="0">
                  <a:pos x="29" y="197"/>
                </a:cxn>
                <a:cxn ang="0">
                  <a:pos x="45" y="203"/>
                </a:cxn>
                <a:cxn ang="0">
                  <a:pos x="61" y="245"/>
                </a:cxn>
                <a:cxn ang="0">
                  <a:pos x="45" y="256"/>
                </a:cxn>
                <a:cxn ang="0">
                  <a:pos x="40" y="292"/>
                </a:cxn>
                <a:cxn ang="0">
                  <a:pos x="61" y="334"/>
                </a:cxn>
                <a:cxn ang="0">
                  <a:pos x="79" y="381"/>
                </a:cxn>
                <a:cxn ang="0">
                  <a:pos x="98" y="390"/>
                </a:cxn>
                <a:cxn ang="0">
                  <a:pos x="108" y="453"/>
                </a:cxn>
                <a:cxn ang="0">
                  <a:pos x="118" y="503"/>
                </a:cxn>
                <a:cxn ang="0">
                  <a:pos x="140" y="551"/>
                </a:cxn>
                <a:cxn ang="0">
                  <a:pos x="140" y="558"/>
                </a:cxn>
                <a:cxn ang="0">
                  <a:pos x="263" y="543"/>
                </a:cxn>
                <a:cxn ang="0">
                  <a:pos x="248" y="503"/>
                </a:cxn>
                <a:cxn ang="0">
                  <a:pos x="254" y="453"/>
                </a:cxn>
                <a:cxn ang="0">
                  <a:pos x="248" y="390"/>
                </a:cxn>
                <a:cxn ang="0">
                  <a:pos x="241" y="334"/>
                </a:cxn>
                <a:cxn ang="0">
                  <a:pos x="259" y="249"/>
                </a:cxn>
                <a:cxn ang="0">
                  <a:pos x="263" y="181"/>
                </a:cxn>
                <a:cxn ang="0">
                  <a:pos x="309" y="139"/>
                </a:cxn>
                <a:cxn ang="0">
                  <a:pos x="309" y="120"/>
                </a:cxn>
                <a:cxn ang="0">
                  <a:pos x="294" y="99"/>
                </a:cxn>
                <a:cxn ang="0">
                  <a:pos x="294" y="68"/>
                </a:cxn>
                <a:cxn ang="0">
                  <a:pos x="294" y="23"/>
                </a:cxn>
                <a:cxn ang="0">
                  <a:pos x="276" y="0"/>
                </a:cxn>
                <a:cxn ang="0">
                  <a:pos x="237" y="16"/>
                </a:cxn>
                <a:cxn ang="0">
                  <a:pos x="197" y="25"/>
                </a:cxn>
                <a:cxn ang="0">
                  <a:pos x="120" y="41"/>
                </a:cxn>
                <a:cxn ang="0">
                  <a:pos x="83" y="46"/>
                </a:cxn>
                <a:cxn ang="0">
                  <a:pos x="30" y="68"/>
                </a:cxn>
                <a:cxn ang="0">
                  <a:pos x="0" y="68"/>
                </a:cxn>
                <a:cxn ang="0">
                  <a:pos x="0" y="99"/>
                </a:cxn>
                <a:cxn ang="0">
                  <a:pos x="0" y="128"/>
                </a:cxn>
              </a:cxnLst>
              <a:rect l="0" t="0" r="r" b="b"/>
              <a:pathLst>
                <a:path w="309" h="558">
                  <a:moveTo>
                    <a:pt x="0" y="128"/>
                  </a:moveTo>
                  <a:lnTo>
                    <a:pt x="13" y="161"/>
                  </a:lnTo>
                  <a:lnTo>
                    <a:pt x="29" y="197"/>
                  </a:lnTo>
                  <a:lnTo>
                    <a:pt x="45" y="203"/>
                  </a:lnTo>
                  <a:lnTo>
                    <a:pt x="61" y="245"/>
                  </a:lnTo>
                  <a:lnTo>
                    <a:pt x="45" y="256"/>
                  </a:lnTo>
                  <a:lnTo>
                    <a:pt x="40" y="292"/>
                  </a:lnTo>
                  <a:lnTo>
                    <a:pt x="61" y="334"/>
                  </a:lnTo>
                  <a:lnTo>
                    <a:pt x="79" y="381"/>
                  </a:lnTo>
                  <a:lnTo>
                    <a:pt x="98" y="390"/>
                  </a:lnTo>
                  <a:lnTo>
                    <a:pt x="108" y="453"/>
                  </a:lnTo>
                  <a:lnTo>
                    <a:pt x="118" y="503"/>
                  </a:lnTo>
                  <a:lnTo>
                    <a:pt x="140" y="551"/>
                  </a:lnTo>
                  <a:lnTo>
                    <a:pt x="140" y="558"/>
                  </a:lnTo>
                  <a:lnTo>
                    <a:pt x="263" y="543"/>
                  </a:lnTo>
                  <a:lnTo>
                    <a:pt x="248" y="503"/>
                  </a:lnTo>
                  <a:lnTo>
                    <a:pt x="254" y="453"/>
                  </a:lnTo>
                  <a:lnTo>
                    <a:pt x="248" y="390"/>
                  </a:lnTo>
                  <a:lnTo>
                    <a:pt x="241" y="334"/>
                  </a:lnTo>
                  <a:lnTo>
                    <a:pt x="259" y="249"/>
                  </a:lnTo>
                  <a:lnTo>
                    <a:pt x="263" y="181"/>
                  </a:lnTo>
                  <a:lnTo>
                    <a:pt x="309" y="139"/>
                  </a:lnTo>
                  <a:lnTo>
                    <a:pt x="309" y="120"/>
                  </a:lnTo>
                  <a:lnTo>
                    <a:pt x="294" y="99"/>
                  </a:lnTo>
                  <a:lnTo>
                    <a:pt x="294" y="68"/>
                  </a:lnTo>
                  <a:lnTo>
                    <a:pt x="294" y="23"/>
                  </a:lnTo>
                  <a:lnTo>
                    <a:pt x="276" y="0"/>
                  </a:lnTo>
                  <a:lnTo>
                    <a:pt x="237" y="16"/>
                  </a:lnTo>
                  <a:lnTo>
                    <a:pt x="197" y="25"/>
                  </a:lnTo>
                  <a:lnTo>
                    <a:pt x="120" y="41"/>
                  </a:lnTo>
                  <a:lnTo>
                    <a:pt x="83" y="46"/>
                  </a:lnTo>
                  <a:lnTo>
                    <a:pt x="30" y="68"/>
                  </a:lnTo>
                  <a:lnTo>
                    <a:pt x="0" y="68"/>
                  </a:lnTo>
                  <a:lnTo>
                    <a:pt x="0" y="99"/>
                  </a:lnTo>
                  <a:lnTo>
                    <a:pt x="0" y="12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3" name="Freeform 25"/>
            <p:cNvSpPr>
              <a:spLocks/>
            </p:cNvSpPr>
            <p:nvPr/>
          </p:nvSpPr>
          <p:spPr bwMode="auto">
            <a:xfrm>
              <a:off x="7034213" y="1154113"/>
              <a:ext cx="144462" cy="323850"/>
            </a:xfrm>
            <a:custGeom>
              <a:avLst/>
              <a:gdLst/>
              <a:ahLst/>
              <a:cxnLst>
                <a:cxn ang="0">
                  <a:pos x="100" y="0"/>
                </a:cxn>
                <a:cxn ang="0">
                  <a:pos x="76" y="7"/>
                </a:cxn>
                <a:cxn ang="0">
                  <a:pos x="51" y="7"/>
                </a:cxn>
                <a:cxn ang="0">
                  <a:pos x="51" y="34"/>
                </a:cxn>
                <a:cxn ang="0">
                  <a:pos x="46" y="54"/>
                </a:cxn>
                <a:cxn ang="0">
                  <a:pos x="35" y="70"/>
                </a:cxn>
                <a:cxn ang="0">
                  <a:pos x="53" y="93"/>
                </a:cxn>
                <a:cxn ang="0">
                  <a:pos x="53" y="138"/>
                </a:cxn>
                <a:cxn ang="0">
                  <a:pos x="53" y="169"/>
                </a:cxn>
                <a:cxn ang="0">
                  <a:pos x="68" y="190"/>
                </a:cxn>
                <a:cxn ang="0">
                  <a:pos x="68" y="209"/>
                </a:cxn>
                <a:cxn ang="0">
                  <a:pos x="22" y="251"/>
                </a:cxn>
                <a:cxn ang="0">
                  <a:pos x="18" y="319"/>
                </a:cxn>
                <a:cxn ang="0">
                  <a:pos x="0" y="404"/>
                </a:cxn>
                <a:cxn ang="0">
                  <a:pos x="7" y="460"/>
                </a:cxn>
                <a:cxn ang="0">
                  <a:pos x="13" y="523"/>
                </a:cxn>
                <a:cxn ang="0">
                  <a:pos x="7" y="573"/>
                </a:cxn>
                <a:cxn ang="0">
                  <a:pos x="22" y="613"/>
                </a:cxn>
                <a:cxn ang="0">
                  <a:pos x="221" y="565"/>
                </a:cxn>
                <a:cxn ang="0">
                  <a:pos x="232" y="530"/>
                </a:cxn>
                <a:cxn ang="0">
                  <a:pos x="271" y="517"/>
                </a:cxn>
                <a:cxn ang="0">
                  <a:pos x="266" y="505"/>
                </a:cxn>
                <a:cxn ang="0">
                  <a:pos x="275" y="456"/>
                </a:cxn>
                <a:cxn ang="0">
                  <a:pos x="275" y="456"/>
                </a:cxn>
                <a:cxn ang="0">
                  <a:pos x="232" y="412"/>
                </a:cxn>
                <a:cxn ang="0">
                  <a:pos x="100" y="0"/>
                </a:cxn>
              </a:cxnLst>
              <a:rect l="0" t="0" r="r" b="b"/>
              <a:pathLst>
                <a:path w="275" h="613">
                  <a:moveTo>
                    <a:pt x="100" y="0"/>
                  </a:moveTo>
                  <a:lnTo>
                    <a:pt x="76" y="7"/>
                  </a:lnTo>
                  <a:lnTo>
                    <a:pt x="51" y="7"/>
                  </a:lnTo>
                  <a:lnTo>
                    <a:pt x="51" y="34"/>
                  </a:lnTo>
                  <a:lnTo>
                    <a:pt x="46" y="54"/>
                  </a:lnTo>
                  <a:lnTo>
                    <a:pt x="35" y="70"/>
                  </a:lnTo>
                  <a:lnTo>
                    <a:pt x="53" y="93"/>
                  </a:lnTo>
                  <a:lnTo>
                    <a:pt x="53" y="138"/>
                  </a:lnTo>
                  <a:lnTo>
                    <a:pt x="53" y="169"/>
                  </a:lnTo>
                  <a:lnTo>
                    <a:pt x="68" y="190"/>
                  </a:lnTo>
                  <a:lnTo>
                    <a:pt x="68" y="209"/>
                  </a:lnTo>
                  <a:lnTo>
                    <a:pt x="22" y="251"/>
                  </a:lnTo>
                  <a:lnTo>
                    <a:pt x="18" y="319"/>
                  </a:lnTo>
                  <a:lnTo>
                    <a:pt x="0" y="404"/>
                  </a:lnTo>
                  <a:lnTo>
                    <a:pt x="7" y="460"/>
                  </a:lnTo>
                  <a:lnTo>
                    <a:pt x="13" y="523"/>
                  </a:lnTo>
                  <a:lnTo>
                    <a:pt x="7" y="573"/>
                  </a:lnTo>
                  <a:lnTo>
                    <a:pt x="22" y="613"/>
                  </a:lnTo>
                  <a:lnTo>
                    <a:pt x="221" y="565"/>
                  </a:lnTo>
                  <a:lnTo>
                    <a:pt x="232" y="530"/>
                  </a:lnTo>
                  <a:lnTo>
                    <a:pt x="271" y="517"/>
                  </a:lnTo>
                  <a:lnTo>
                    <a:pt x="266" y="505"/>
                  </a:lnTo>
                  <a:lnTo>
                    <a:pt x="275" y="456"/>
                  </a:lnTo>
                  <a:lnTo>
                    <a:pt x="275" y="456"/>
                  </a:lnTo>
                  <a:lnTo>
                    <a:pt x="232" y="412"/>
                  </a:lnTo>
                  <a:lnTo>
                    <a:pt x="100" y="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4" name="Freeform 26"/>
            <p:cNvSpPr>
              <a:spLocks/>
            </p:cNvSpPr>
            <p:nvPr/>
          </p:nvSpPr>
          <p:spPr bwMode="auto">
            <a:xfrm>
              <a:off x="6980238" y="1546225"/>
              <a:ext cx="163512" cy="150812"/>
            </a:xfrm>
            <a:custGeom>
              <a:avLst/>
              <a:gdLst/>
              <a:ahLst/>
              <a:cxnLst>
                <a:cxn ang="0">
                  <a:pos x="19" y="163"/>
                </a:cxn>
                <a:cxn ang="0">
                  <a:pos x="19" y="200"/>
                </a:cxn>
                <a:cxn ang="0">
                  <a:pos x="44" y="231"/>
                </a:cxn>
                <a:cxn ang="0">
                  <a:pos x="18" y="265"/>
                </a:cxn>
                <a:cxn ang="0">
                  <a:pos x="26" y="285"/>
                </a:cxn>
                <a:cxn ang="0">
                  <a:pos x="48" y="275"/>
                </a:cxn>
                <a:cxn ang="0">
                  <a:pos x="72" y="253"/>
                </a:cxn>
                <a:cxn ang="0">
                  <a:pos x="80" y="243"/>
                </a:cxn>
                <a:cxn ang="0">
                  <a:pos x="109" y="215"/>
                </a:cxn>
                <a:cxn ang="0">
                  <a:pos x="136" y="199"/>
                </a:cxn>
                <a:cxn ang="0">
                  <a:pos x="183" y="199"/>
                </a:cxn>
                <a:cxn ang="0">
                  <a:pos x="201" y="188"/>
                </a:cxn>
                <a:cxn ang="0">
                  <a:pos x="216" y="178"/>
                </a:cxn>
                <a:cxn ang="0">
                  <a:pos x="238" y="167"/>
                </a:cxn>
                <a:cxn ang="0">
                  <a:pos x="272" y="157"/>
                </a:cxn>
                <a:cxn ang="0">
                  <a:pos x="298" y="153"/>
                </a:cxn>
                <a:cxn ang="0">
                  <a:pos x="309" y="145"/>
                </a:cxn>
                <a:cxn ang="0">
                  <a:pos x="277" y="0"/>
                </a:cxn>
                <a:cxn ang="0">
                  <a:pos x="132" y="28"/>
                </a:cxn>
                <a:cxn ang="0">
                  <a:pos x="0" y="53"/>
                </a:cxn>
                <a:cxn ang="0">
                  <a:pos x="0" y="57"/>
                </a:cxn>
                <a:cxn ang="0">
                  <a:pos x="19" y="163"/>
                </a:cxn>
              </a:cxnLst>
              <a:rect l="0" t="0" r="r" b="b"/>
              <a:pathLst>
                <a:path w="309" h="285">
                  <a:moveTo>
                    <a:pt x="19" y="163"/>
                  </a:moveTo>
                  <a:lnTo>
                    <a:pt x="19" y="200"/>
                  </a:lnTo>
                  <a:lnTo>
                    <a:pt x="44" y="231"/>
                  </a:lnTo>
                  <a:lnTo>
                    <a:pt x="18" y="265"/>
                  </a:lnTo>
                  <a:lnTo>
                    <a:pt x="26" y="285"/>
                  </a:lnTo>
                  <a:lnTo>
                    <a:pt x="48" y="275"/>
                  </a:lnTo>
                  <a:lnTo>
                    <a:pt x="72" y="253"/>
                  </a:lnTo>
                  <a:lnTo>
                    <a:pt x="80" y="243"/>
                  </a:lnTo>
                  <a:lnTo>
                    <a:pt x="109" y="215"/>
                  </a:lnTo>
                  <a:lnTo>
                    <a:pt x="136" y="199"/>
                  </a:lnTo>
                  <a:lnTo>
                    <a:pt x="183" y="199"/>
                  </a:lnTo>
                  <a:lnTo>
                    <a:pt x="201" y="188"/>
                  </a:lnTo>
                  <a:lnTo>
                    <a:pt x="216" y="178"/>
                  </a:lnTo>
                  <a:lnTo>
                    <a:pt x="238" y="167"/>
                  </a:lnTo>
                  <a:lnTo>
                    <a:pt x="272" y="157"/>
                  </a:lnTo>
                  <a:lnTo>
                    <a:pt x="298" y="153"/>
                  </a:lnTo>
                  <a:lnTo>
                    <a:pt x="309" y="145"/>
                  </a:lnTo>
                  <a:lnTo>
                    <a:pt x="277" y="0"/>
                  </a:lnTo>
                  <a:lnTo>
                    <a:pt x="132" y="28"/>
                  </a:lnTo>
                  <a:lnTo>
                    <a:pt x="0" y="53"/>
                  </a:lnTo>
                  <a:lnTo>
                    <a:pt x="0" y="57"/>
                  </a:lnTo>
                  <a:lnTo>
                    <a:pt x="19" y="16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5" name="Freeform 27"/>
            <p:cNvSpPr>
              <a:spLocks/>
            </p:cNvSpPr>
            <p:nvPr/>
          </p:nvSpPr>
          <p:spPr bwMode="auto">
            <a:xfrm>
              <a:off x="7126288" y="1535113"/>
              <a:ext cx="69850" cy="87312"/>
            </a:xfrm>
            <a:custGeom>
              <a:avLst/>
              <a:gdLst/>
              <a:ahLst/>
              <a:cxnLst>
                <a:cxn ang="0">
                  <a:pos x="122" y="76"/>
                </a:cxn>
                <a:cxn ang="0">
                  <a:pos x="117" y="69"/>
                </a:cxn>
                <a:cxn ang="0">
                  <a:pos x="109" y="62"/>
                </a:cxn>
                <a:cxn ang="0">
                  <a:pos x="95" y="55"/>
                </a:cxn>
                <a:cxn ang="0">
                  <a:pos x="89" y="51"/>
                </a:cxn>
                <a:cxn ang="0">
                  <a:pos x="82" y="37"/>
                </a:cxn>
                <a:cxn ang="0">
                  <a:pos x="68" y="22"/>
                </a:cxn>
                <a:cxn ang="0">
                  <a:pos x="54" y="0"/>
                </a:cxn>
                <a:cxn ang="0">
                  <a:pos x="0" y="22"/>
                </a:cxn>
                <a:cxn ang="0">
                  <a:pos x="32" y="167"/>
                </a:cxn>
                <a:cxn ang="0">
                  <a:pos x="43" y="157"/>
                </a:cxn>
                <a:cxn ang="0">
                  <a:pos x="52" y="151"/>
                </a:cxn>
                <a:cxn ang="0">
                  <a:pos x="71" y="140"/>
                </a:cxn>
                <a:cxn ang="0">
                  <a:pos x="71" y="126"/>
                </a:cxn>
                <a:cxn ang="0">
                  <a:pos x="71" y="119"/>
                </a:cxn>
                <a:cxn ang="0">
                  <a:pos x="71" y="104"/>
                </a:cxn>
                <a:cxn ang="0">
                  <a:pos x="71" y="92"/>
                </a:cxn>
                <a:cxn ang="0">
                  <a:pos x="71" y="79"/>
                </a:cxn>
                <a:cxn ang="0">
                  <a:pos x="71" y="74"/>
                </a:cxn>
                <a:cxn ang="0">
                  <a:pos x="78" y="69"/>
                </a:cxn>
                <a:cxn ang="0">
                  <a:pos x="86" y="69"/>
                </a:cxn>
                <a:cxn ang="0">
                  <a:pos x="99" y="74"/>
                </a:cxn>
                <a:cxn ang="0">
                  <a:pos x="103" y="83"/>
                </a:cxn>
                <a:cxn ang="0">
                  <a:pos x="110" y="105"/>
                </a:cxn>
                <a:cxn ang="0">
                  <a:pos x="110" y="110"/>
                </a:cxn>
                <a:cxn ang="0">
                  <a:pos x="120" y="118"/>
                </a:cxn>
                <a:cxn ang="0">
                  <a:pos x="127" y="110"/>
                </a:cxn>
                <a:cxn ang="0">
                  <a:pos x="129" y="105"/>
                </a:cxn>
                <a:cxn ang="0">
                  <a:pos x="131" y="101"/>
                </a:cxn>
                <a:cxn ang="0">
                  <a:pos x="122" y="76"/>
                </a:cxn>
              </a:cxnLst>
              <a:rect l="0" t="0" r="r" b="b"/>
              <a:pathLst>
                <a:path w="131" h="167">
                  <a:moveTo>
                    <a:pt x="122" y="76"/>
                  </a:moveTo>
                  <a:lnTo>
                    <a:pt x="117" y="69"/>
                  </a:lnTo>
                  <a:lnTo>
                    <a:pt x="109" y="62"/>
                  </a:lnTo>
                  <a:lnTo>
                    <a:pt x="95" y="55"/>
                  </a:lnTo>
                  <a:lnTo>
                    <a:pt x="89" y="51"/>
                  </a:lnTo>
                  <a:lnTo>
                    <a:pt x="82" y="37"/>
                  </a:lnTo>
                  <a:lnTo>
                    <a:pt x="68" y="22"/>
                  </a:lnTo>
                  <a:lnTo>
                    <a:pt x="54" y="0"/>
                  </a:lnTo>
                  <a:lnTo>
                    <a:pt x="0" y="22"/>
                  </a:lnTo>
                  <a:lnTo>
                    <a:pt x="32" y="167"/>
                  </a:lnTo>
                  <a:lnTo>
                    <a:pt x="43" y="157"/>
                  </a:lnTo>
                  <a:lnTo>
                    <a:pt x="52" y="151"/>
                  </a:lnTo>
                  <a:lnTo>
                    <a:pt x="71" y="140"/>
                  </a:lnTo>
                  <a:lnTo>
                    <a:pt x="71" y="126"/>
                  </a:lnTo>
                  <a:lnTo>
                    <a:pt x="71" y="119"/>
                  </a:lnTo>
                  <a:lnTo>
                    <a:pt x="71" y="104"/>
                  </a:lnTo>
                  <a:lnTo>
                    <a:pt x="71" y="92"/>
                  </a:lnTo>
                  <a:lnTo>
                    <a:pt x="71" y="79"/>
                  </a:lnTo>
                  <a:lnTo>
                    <a:pt x="71" y="74"/>
                  </a:lnTo>
                  <a:lnTo>
                    <a:pt x="78" y="69"/>
                  </a:lnTo>
                  <a:lnTo>
                    <a:pt x="86" y="69"/>
                  </a:lnTo>
                  <a:lnTo>
                    <a:pt x="99" y="74"/>
                  </a:lnTo>
                  <a:lnTo>
                    <a:pt x="103" y="83"/>
                  </a:lnTo>
                  <a:lnTo>
                    <a:pt x="110" y="105"/>
                  </a:lnTo>
                  <a:lnTo>
                    <a:pt x="110" y="110"/>
                  </a:lnTo>
                  <a:lnTo>
                    <a:pt x="120" y="118"/>
                  </a:lnTo>
                  <a:lnTo>
                    <a:pt x="127" y="110"/>
                  </a:lnTo>
                  <a:lnTo>
                    <a:pt x="129" y="105"/>
                  </a:lnTo>
                  <a:lnTo>
                    <a:pt x="131" y="101"/>
                  </a:lnTo>
                  <a:lnTo>
                    <a:pt x="122" y="7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6" name="Freeform 28"/>
            <p:cNvSpPr>
              <a:spLocks/>
            </p:cNvSpPr>
            <p:nvPr/>
          </p:nvSpPr>
          <p:spPr bwMode="auto">
            <a:xfrm>
              <a:off x="6980238" y="1427163"/>
              <a:ext cx="314325" cy="161925"/>
            </a:xfrm>
            <a:custGeom>
              <a:avLst/>
              <a:gdLst/>
              <a:ahLst/>
              <a:cxnLst>
                <a:cxn ang="0">
                  <a:pos x="576" y="181"/>
                </a:cxn>
                <a:cxn ang="0">
                  <a:pos x="556" y="161"/>
                </a:cxn>
                <a:cxn ang="0">
                  <a:pos x="530" y="142"/>
                </a:cxn>
                <a:cxn ang="0">
                  <a:pos x="534" y="159"/>
                </a:cxn>
                <a:cxn ang="0">
                  <a:pos x="558" y="192"/>
                </a:cxn>
                <a:cxn ang="0">
                  <a:pos x="523" y="203"/>
                </a:cxn>
                <a:cxn ang="0">
                  <a:pos x="478" y="207"/>
                </a:cxn>
                <a:cxn ang="0">
                  <a:pos x="466" y="193"/>
                </a:cxn>
                <a:cxn ang="0">
                  <a:pos x="444" y="177"/>
                </a:cxn>
                <a:cxn ang="0">
                  <a:pos x="444" y="149"/>
                </a:cxn>
                <a:cxn ang="0">
                  <a:pos x="401" y="120"/>
                </a:cxn>
                <a:cxn ang="0">
                  <a:pos x="376" y="120"/>
                </a:cxn>
                <a:cxn ang="0">
                  <a:pos x="372" y="92"/>
                </a:cxn>
                <a:cxn ang="0">
                  <a:pos x="391" y="70"/>
                </a:cxn>
                <a:cxn ang="0">
                  <a:pos x="417" y="52"/>
                </a:cxn>
                <a:cxn ang="0">
                  <a:pos x="415" y="36"/>
                </a:cxn>
                <a:cxn ang="0">
                  <a:pos x="394" y="36"/>
                </a:cxn>
                <a:cxn ang="0">
                  <a:pos x="372" y="0"/>
                </a:cxn>
                <a:cxn ang="0">
                  <a:pos x="322" y="48"/>
                </a:cxn>
                <a:cxn ang="0">
                  <a:pos x="0" y="111"/>
                </a:cxn>
                <a:cxn ang="0">
                  <a:pos x="0" y="278"/>
                </a:cxn>
                <a:cxn ang="0">
                  <a:pos x="277" y="225"/>
                </a:cxn>
                <a:cxn ang="0">
                  <a:pos x="345" y="225"/>
                </a:cxn>
                <a:cxn ang="0">
                  <a:pos x="366" y="254"/>
                </a:cxn>
                <a:cxn ang="0">
                  <a:pos x="386" y="265"/>
                </a:cxn>
                <a:cxn ang="0">
                  <a:pos x="399" y="279"/>
                </a:cxn>
                <a:cxn ang="0">
                  <a:pos x="408" y="306"/>
                </a:cxn>
                <a:cxn ang="0">
                  <a:pos x="422" y="306"/>
                </a:cxn>
                <a:cxn ang="0">
                  <a:pos x="435" y="274"/>
                </a:cxn>
                <a:cxn ang="0">
                  <a:pos x="453" y="247"/>
                </a:cxn>
                <a:cxn ang="0">
                  <a:pos x="473" y="252"/>
                </a:cxn>
                <a:cxn ang="0">
                  <a:pos x="477" y="281"/>
                </a:cxn>
                <a:cxn ang="0">
                  <a:pos x="503" y="256"/>
                </a:cxn>
                <a:cxn ang="0">
                  <a:pos x="519" y="247"/>
                </a:cxn>
                <a:cxn ang="0">
                  <a:pos x="553" y="239"/>
                </a:cxn>
                <a:cxn ang="0">
                  <a:pos x="581" y="221"/>
                </a:cxn>
                <a:cxn ang="0">
                  <a:pos x="595" y="199"/>
                </a:cxn>
              </a:cxnLst>
              <a:rect l="0" t="0" r="r" b="b"/>
              <a:pathLst>
                <a:path w="595" h="306">
                  <a:moveTo>
                    <a:pt x="587" y="192"/>
                  </a:moveTo>
                  <a:lnTo>
                    <a:pt x="576" y="181"/>
                  </a:lnTo>
                  <a:lnTo>
                    <a:pt x="569" y="172"/>
                  </a:lnTo>
                  <a:lnTo>
                    <a:pt x="556" y="161"/>
                  </a:lnTo>
                  <a:lnTo>
                    <a:pt x="538" y="149"/>
                  </a:lnTo>
                  <a:lnTo>
                    <a:pt x="530" y="142"/>
                  </a:lnTo>
                  <a:lnTo>
                    <a:pt x="527" y="150"/>
                  </a:lnTo>
                  <a:lnTo>
                    <a:pt x="534" y="159"/>
                  </a:lnTo>
                  <a:lnTo>
                    <a:pt x="548" y="179"/>
                  </a:lnTo>
                  <a:lnTo>
                    <a:pt x="558" y="192"/>
                  </a:lnTo>
                  <a:lnTo>
                    <a:pt x="545" y="203"/>
                  </a:lnTo>
                  <a:lnTo>
                    <a:pt x="523" y="203"/>
                  </a:lnTo>
                  <a:lnTo>
                    <a:pt x="488" y="217"/>
                  </a:lnTo>
                  <a:lnTo>
                    <a:pt x="478" y="207"/>
                  </a:lnTo>
                  <a:lnTo>
                    <a:pt x="474" y="199"/>
                  </a:lnTo>
                  <a:lnTo>
                    <a:pt x="466" y="193"/>
                  </a:lnTo>
                  <a:lnTo>
                    <a:pt x="455" y="184"/>
                  </a:lnTo>
                  <a:lnTo>
                    <a:pt x="444" y="177"/>
                  </a:lnTo>
                  <a:lnTo>
                    <a:pt x="452" y="164"/>
                  </a:lnTo>
                  <a:lnTo>
                    <a:pt x="444" y="149"/>
                  </a:lnTo>
                  <a:lnTo>
                    <a:pt x="426" y="134"/>
                  </a:lnTo>
                  <a:lnTo>
                    <a:pt x="401" y="120"/>
                  </a:lnTo>
                  <a:lnTo>
                    <a:pt x="387" y="124"/>
                  </a:lnTo>
                  <a:lnTo>
                    <a:pt x="376" y="120"/>
                  </a:lnTo>
                  <a:lnTo>
                    <a:pt x="372" y="111"/>
                  </a:lnTo>
                  <a:lnTo>
                    <a:pt x="372" y="92"/>
                  </a:lnTo>
                  <a:lnTo>
                    <a:pt x="380" y="78"/>
                  </a:lnTo>
                  <a:lnTo>
                    <a:pt x="391" y="70"/>
                  </a:lnTo>
                  <a:lnTo>
                    <a:pt x="404" y="60"/>
                  </a:lnTo>
                  <a:lnTo>
                    <a:pt x="417" y="52"/>
                  </a:lnTo>
                  <a:lnTo>
                    <a:pt x="422" y="42"/>
                  </a:lnTo>
                  <a:lnTo>
                    <a:pt x="415" y="36"/>
                  </a:lnTo>
                  <a:lnTo>
                    <a:pt x="402" y="36"/>
                  </a:lnTo>
                  <a:lnTo>
                    <a:pt x="394" y="36"/>
                  </a:lnTo>
                  <a:lnTo>
                    <a:pt x="381" y="17"/>
                  </a:lnTo>
                  <a:lnTo>
                    <a:pt x="372" y="0"/>
                  </a:lnTo>
                  <a:lnTo>
                    <a:pt x="333" y="13"/>
                  </a:lnTo>
                  <a:lnTo>
                    <a:pt x="322" y="48"/>
                  </a:lnTo>
                  <a:lnTo>
                    <a:pt x="123" y="96"/>
                  </a:lnTo>
                  <a:lnTo>
                    <a:pt x="0" y="111"/>
                  </a:lnTo>
                  <a:lnTo>
                    <a:pt x="0" y="181"/>
                  </a:lnTo>
                  <a:lnTo>
                    <a:pt x="0" y="278"/>
                  </a:lnTo>
                  <a:lnTo>
                    <a:pt x="132" y="253"/>
                  </a:lnTo>
                  <a:lnTo>
                    <a:pt x="277" y="225"/>
                  </a:lnTo>
                  <a:lnTo>
                    <a:pt x="331" y="203"/>
                  </a:lnTo>
                  <a:lnTo>
                    <a:pt x="345" y="225"/>
                  </a:lnTo>
                  <a:lnTo>
                    <a:pt x="359" y="240"/>
                  </a:lnTo>
                  <a:lnTo>
                    <a:pt x="366" y="254"/>
                  </a:lnTo>
                  <a:lnTo>
                    <a:pt x="372" y="258"/>
                  </a:lnTo>
                  <a:lnTo>
                    <a:pt x="386" y="265"/>
                  </a:lnTo>
                  <a:lnTo>
                    <a:pt x="394" y="272"/>
                  </a:lnTo>
                  <a:lnTo>
                    <a:pt x="399" y="279"/>
                  </a:lnTo>
                  <a:lnTo>
                    <a:pt x="408" y="304"/>
                  </a:lnTo>
                  <a:lnTo>
                    <a:pt x="408" y="306"/>
                  </a:lnTo>
                  <a:lnTo>
                    <a:pt x="415" y="306"/>
                  </a:lnTo>
                  <a:lnTo>
                    <a:pt x="422" y="306"/>
                  </a:lnTo>
                  <a:lnTo>
                    <a:pt x="435" y="292"/>
                  </a:lnTo>
                  <a:lnTo>
                    <a:pt x="435" y="274"/>
                  </a:lnTo>
                  <a:lnTo>
                    <a:pt x="448" y="258"/>
                  </a:lnTo>
                  <a:lnTo>
                    <a:pt x="453" y="247"/>
                  </a:lnTo>
                  <a:lnTo>
                    <a:pt x="465" y="239"/>
                  </a:lnTo>
                  <a:lnTo>
                    <a:pt x="473" y="252"/>
                  </a:lnTo>
                  <a:lnTo>
                    <a:pt x="477" y="272"/>
                  </a:lnTo>
                  <a:lnTo>
                    <a:pt x="477" y="281"/>
                  </a:lnTo>
                  <a:lnTo>
                    <a:pt x="494" y="272"/>
                  </a:lnTo>
                  <a:lnTo>
                    <a:pt x="503" y="256"/>
                  </a:lnTo>
                  <a:lnTo>
                    <a:pt x="503" y="247"/>
                  </a:lnTo>
                  <a:lnTo>
                    <a:pt x="519" y="247"/>
                  </a:lnTo>
                  <a:lnTo>
                    <a:pt x="533" y="239"/>
                  </a:lnTo>
                  <a:lnTo>
                    <a:pt x="553" y="239"/>
                  </a:lnTo>
                  <a:lnTo>
                    <a:pt x="565" y="225"/>
                  </a:lnTo>
                  <a:lnTo>
                    <a:pt x="581" y="221"/>
                  </a:lnTo>
                  <a:lnTo>
                    <a:pt x="592" y="213"/>
                  </a:lnTo>
                  <a:lnTo>
                    <a:pt x="595" y="199"/>
                  </a:lnTo>
                  <a:lnTo>
                    <a:pt x="587" y="192"/>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7" name="Freeform 29"/>
            <p:cNvSpPr>
              <a:spLocks/>
            </p:cNvSpPr>
            <p:nvPr/>
          </p:nvSpPr>
          <p:spPr bwMode="auto">
            <a:xfrm>
              <a:off x="7224713" y="1577975"/>
              <a:ext cx="30162" cy="20637"/>
            </a:xfrm>
            <a:custGeom>
              <a:avLst/>
              <a:gdLst/>
              <a:ahLst/>
              <a:cxnLst>
                <a:cxn ang="0">
                  <a:pos x="13" y="38"/>
                </a:cxn>
                <a:cxn ang="0">
                  <a:pos x="31" y="38"/>
                </a:cxn>
                <a:cxn ang="0">
                  <a:pos x="46" y="24"/>
                </a:cxn>
                <a:cxn ang="0">
                  <a:pos x="56" y="16"/>
                </a:cxn>
                <a:cxn ang="0">
                  <a:pos x="35" y="6"/>
                </a:cxn>
                <a:cxn ang="0">
                  <a:pos x="35" y="6"/>
                </a:cxn>
                <a:cxn ang="0">
                  <a:pos x="27" y="2"/>
                </a:cxn>
                <a:cxn ang="0">
                  <a:pos x="21" y="0"/>
                </a:cxn>
                <a:cxn ang="0">
                  <a:pos x="20" y="0"/>
                </a:cxn>
                <a:cxn ang="0">
                  <a:pos x="18" y="0"/>
                </a:cxn>
                <a:cxn ang="0">
                  <a:pos x="18" y="0"/>
                </a:cxn>
                <a:cxn ang="0">
                  <a:pos x="0" y="29"/>
                </a:cxn>
                <a:cxn ang="0">
                  <a:pos x="13" y="38"/>
                </a:cxn>
              </a:cxnLst>
              <a:rect l="0" t="0" r="r" b="b"/>
              <a:pathLst>
                <a:path w="56" h="38">
                  <a:moveTo>
                    <a:pt x="13" y="38"/>
                  </a:moveTo>
                  <a:lnTo>
                    <a:pt x="31" y="38"/>
                  </a:lnTo>
                  <a:lnTo>
                    <a:pt x="46" y="24"/>
                  </a:lnTo>
                  <a:lnTo>
                    <a:pt x="56" y="16"/>
                  </a:lnTo>
                  <a:lnTo>
                    <a:pt x="35" y="6"/>
                  </a:lnTo>
                  <a:lnTo>
                    <a:pt x="35" y="6"/>
                  </a:lnTo>
                  <a:lnTo>
                    <a:pt x="27" y="2"/>
                  </a:lnTo>
                  <a:lnTo>
                    <a:pt x="21" y="0"/>
                  </a:lnTo>
                  <a:lnTo>
                    <a:pt x="20" y="0"/>
                  </a:lnTo>
                  <a:lnTo>
                    <a:pt x="18" y="0"/>
                  </a:lnTo>
                  <a:lnTo>
                    <a:pt x="18" y="0"/>
                  </a:lnTo>
                  <a:lnTo>
                    <a:pt x="0" y="29"/>
                  </a:lnTo>
                  <a:lnTo>
                    <a:pt x="13" y="3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8" name="Freeform 30"/>
            <p:cNvSpPr>
              <a:spLocks/>
            </p:cNvSpPr>
            <p:nvPr/>
          </p:nvSpPr>
          <p:spPr bwMode="auto">
            <a:xfrm>
              <a:off x="6859588" y="1685925"/>
              <a:ext cx="120650" cy="274637"/>
            </a:xfrm>
            <a:custGeom>
              <a:avLst/>
              <a:gdLst/>
              <a:ahLst/>
              <a:cxnLst>
                <a:cxn ang="0">
                  <a:pos x="198" y="71"/>
                </a:cxn>
                <a:cxn ang="0">
                  <a:pos x="198" y="52"/>
                </a:cxn>
                <a:cxn ang="0">
                  <a:pos x="186" y="36"/>
                </a:cxn>
                <a:cxn ang="0">
                  <a:pos x="115" y="14"/>
                </a:cxn>
                <a:cxn ang="0">
                  <a:pos x="41" y="0"/>
                </a:cxn>
                <a:cxn ang="0">
                  <a:pos x="37" y="14"/>
                </a:cxn>
                <a:cxn ang="0">
                  <a:pos x="32" y="36"/>
                </a:cxn>
                <a:cxn ang="0">
                  <a:pos x="18" y="50"/>
                </a:cxn>
                <a:cxn ang="0">
                  <a:pos x="7" y="77"/>
                </a:cxn>
                <a:cxn ang="0">
                  <a:pos x="9" y="110"/>
                </a:cxn>
                <a:cxn ang="0">
                  <a:pos x="11" y="138"/>
                </a:cxn>
                <a:cxn ang="0">
                  <a:pos x="8" y="167"/>
                </a:cxn>
                <a:cxn ang="0">
                  <a:pos x="26" y="177"/>
                </a:cxn>
                <a:cxn ang="0">
                  <a:pos x="43" y="188"/>
                </a:cxn>
                <a:cxn ang="0">
                  <a:pos x="57" y="211"/>
                </a:cxn>
                <a:cxn ang="0">
                  <a:pos x="79" y="231"/>
                </a:cxn>
                <a:cxn ang="0">
                  <a:pos x="108" y="250"/>
                </a:cxn>
                <a:cxn ang="0">
                  <a:pos x="108" y="260"/>
                </a:cxn>
                <a:cxn ang="0">
                  <a:pos x="93" y="292"/>
                </a:cxn>
                <a:cxn ang="0">
                  <a:pos x="55" y="321"/>
                </a:cxn>
                <a:cxn ang="0">
                  <a:pos x="15" y="351"/>
                </a:cxn>
                <a:cxn ang="0">
                  <a:pos x="5" y="369"/>
                </a:cxn>
                <a:cxn ang="0">
                  <a:pos x="0" y="397"/>
                </a:cxn>
                <a:cxn ang="0">
                  <a:pos x="3" y="414"/>
                </a:cxn>
                <a:cxn ang="0">
                  <a:pos x="14" y="435"/>
                </a:cxn>
                <a:cxn ang="0">
                  <a:pos x="40" y="456"/>
                </a:cxn>
                <a:cxn ang="0">
                  <a:pos x="62" y="465"/>
                </a:cxn>
                <a:cxn ang="0">
                  <a:pos x="83" y="475"/>
                </a:cxn>
                <a:cxn ang="0">
                  <a:pos x="102" y="469"/>
                </a:cxn>
                <a:cxn ang="0">
                  <a:pos x="127" y="475"/>
                </a:cxn>
                <a:cxn ang="0">
                  <a:pos x="136" y="475"/>
                </a:cxn>
                <a:cxn ang="0">
                  <a:pos x="129" y="493"/>
                </a:cxn>
                <a:cxn ang="0">
                  <a:pos x="130" y="512"/>
                </a:cxn>
                <a:cxn ang="0">
                  <a:pos x="136" y="518"/>
                </a:cxn>
                <a:cxn ang="0">
                  <a:pos x="144" y="518"/>
                </a:cxn>
                <a:cxn ang="0">
                  <a:pos x="148" y="482"/>
                </a:cxn>
                <a:cxn ang="0">
                  <a:pos x="152" y="469"/>
                </a:cxn>
                <a:cxn ang="0">
                  <a:pos x="166" y="453"/>
                </a:cxn>
                <a:cxn ang="0">
                  <a:pos x="191" y="426"/>
                </a:cxn>
                <a:cxn ang="0">
                  <a:pos x="200" y="383"/>
                </a:cxn>
                <a:cxn ang="0">
                  <a:pos x="200" y="358"/>
                </a:cxn>
                <a:cxn ang="0">
                  <a:pos x="218" y="338"/>
                </a:cxn>
                <a:cxn ang="0">
                  <a:pos x="222" y="292"/>
                </a:cxn>
                <a:cxn ang="0">
                  <a:pos x="229" y="264"/>
                </a:cxn>
                <a:cxn ang="0">
                  <a:pos x="229" y="221"/>
                </a:cxn>
                <a:cxn ang="0">
                  <a:pos x="229" y="196"/>
                </a:cxn>
                <a:cxn ang="0">
                  <a:pos x="218" y="167"/>
                </a:cxn>
                <a:cxn ang="0">
                  <a:pos x="195" y="161"/>
                </a:cxn>
                <a:cxn ang="0">
                  <a:pos x="184" y="161"/>
                </a:cxn>
                <a:cxn ang="0">
                  <a:pos x="186" y="136"/>
                </a:cxn>
                <a:cxn ang="0">
                  <a:pos x="202" y="110"/>
                </a:cxn>
                <a:cxn ang="0">
                  <a:pos x="211" y="97"/>
                </a:cxn>
                <a:cxn ang="0">
                  <a:pos x="205" y="95"/>
                </a:cxn>
                <a:cxn ang="0">
                  <a:pos x="198" y="71"/>
                </a:cxn>
              </a:cxnLst>
              <a:rect l="0" t="0" r="r" b="b"/>
              <a:pathLst>
                <a:path w="229" h="518">
                  <a:moveTo>
                    <a:pt x="198" y="71"/>
                  </a:moveTo>
                  <a:lnTo>
                    <a:pt x="198" y="52"/>
                  </a:lnTo>
                  <a:lnTo>
                    <a:pt x="186" y="36"/>
                  </a:lnTo>
                  <a:lnTo>
                    <a:pt x="115" y="14"/>
                  </a:lnTo>
                  <a:lnTo>
                    <a:pt x="41" y="0"/>
                  </a:lnTo>
                  <a:lnTo>
                    <a:pt x="37" y="14"/>
                  </a:lnTo>
                  <a:lnTo>
                    <a:pt x="32" y="36"/>
                  </a:lnTo>
                  <a:lnTo>
                    <a:pt x="18" y="50"/>
                  </a:lnTo>
                  <a:lnTo>
                    <a:pt x="7" y="77"/>
                  </a:lnTo>
                  <a:lnTo>
                    <a:pt x="9" y="110"/>
                  </a:lnTo>
                  <a:lnTo>
                    <a:pt x="11" y="138"/>
                  </a:lnTo>
                  <a:lnTo>
                    <a:pt x="8" y="167"/>
                  </a:lnTo>
                  <a:lnTo>
                    <a:pt x="26" y="177"/>
                  </a:lnTo>
                  <a:lnTo>
                    <a:pt x="43" y="188"/>
                  </a:lnTo>
                  <a:lnTo>
                    <a:pt x="57" y="211"/>
                  </a:lnTo>
                  <a:lnTo>
                    <a:pt x="79" y="231"/>
                  </a:lnTo>
                  <a:lnTo>
                    <a:pt x="108" y="250"/>
                  </a:lnTo>
                  <a:lnTo>
                    <a:pt x="108" y="260"/>
                  </a:lnTo>
                  <a:lnTo>
                    <a:pt x="93" y="292"/>
                  </a:lnTo>
                  <a:lnTo>
                    <a:pt x="55" y="321"/>
                  </a:lnTo>
                  <a:lnTo>
                    <a:pt x="15" y="351"/>
                  </a:lnTo>
                  <a:lnTo>
                    <a:pt x="5" y="369"/>
                  </a:lnTo>
                  <a:lnTo>
                    <a:pt x="0" y="397"/>
                  </a:lnTo>
                  <a:lnTo>
                    <a:pt x="3" y="414"/>
                  </a:lnTo>
                  <a:lnTo>
                    <a:pt x="14" y="435"/>
                  </a:lnTo>
                  <a:lnTo>
                    <a:pt x="40" y="456"/>
                  </a:lnTo>
                  <a:lnTo>
                    <a:pt x="62" y="465"/>
                  </a:lnTo>
                  <a:lnTo>
                    <a:pt x="83" y="475"/>
                  </a:lnTo>
                  <a:lnTo>
                    <a:pt x="102" y="469"/>
                  </a:lnTo>
                  <a:lnTo>
                    <a:pt x="127" y="475"/>
                  </a:lnTo>
                  <a:lnTo>
                    <a:pt x="136" y="475"/>
                  </a:lnTo>
                  <a:lnTo>
                    <a:pt x="129" y="493"/>
                  </a:lnTo>
                  <a:lnTo>
                    <a:pt x="130" y="512"/>
                  </a:lnTo>
                  <a:lnTo>
                    <a:pt x="136" y="518"/>
                  </a:lnTo>
                  <a:lnTo>
                    <a:pt x="144" y="518"/>
                  </a:lnTo>
                  <a:lnTo>
                    <a:pt x="148" y="482"/>
                  </a:lnTo>
                  <a:lnTo>
                    <a:pt x="152" y="469"/>
                  </a:lnTo>
                  <a:lnTo>
                    <a:pt x="166" y="453"/>
                  </a:lnTo>
                  <a:lnTo>
                    <a:pt x="191" y="426"/>
                  </a:lnTo>
                  <a:lnTo>
                    <a:pt x="200" y="383"/>
                  </a:lnTo>
                  <a:lnTo>
                    <a:pt x="200" y="358"/>
                  </a:lnTo>
                  <a:lnTo>
                    <a:pt x="218" y="338"/>
                  </a:lnTo>
                  <a:lnTo>
                    <a:pt x="222" y="292"/>
                  </a:lnTo>
                  <a:lnTo>
                    <a:pt x="229" y="264"/>
                  </a:lnTo>
                  <a:lnTo>
                    <a:pt x="229" y="221"/>
                  </a:lnTo>
                  <a:lnTo>
                    <a:pt x="229" y="196"/>
                  </a:lnTo>
                  <a:lnTo>
                    <a:pt x="218" y="167"/>
                  </a:lnTo>
                  <a:lnTo>
                    <a:pt x="195" y="161"/>
                  </a:lnTo>
                  <a:lnTo>
                    <a:pt x="184" y="161"/>
                  </a:lnTo>
                  <a:lnTo>
                    <a:pt x="186" y="136"/>
                  </a:lnTo>
                  <a:lnTo>
                    <a:pt x="202" y="110"/>
                  </a:lnTo>
                  <a:lnTo>
                    <a:pt x="211" y="97"/>
                  </a:lnTo>
                  <a:lnTo>
                    <a:pt x="205" y="95"/>
                  </a:lnTo>
                  <a:lnTo>
                    <a:pt x="198" y="7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39" name="Freeform 31"/>
            <p:cNvSpPr>
              <a:spLocks/>
            </p:cNvSpPr>
            <p:nvPr/>
          </p:nvSpPr>
          <p:spPr bwMode="auto">
            <a:xfrm>
              <a:off x="6835775" y="1874838"/>
              <a:ext cx="93662" cy="157162"/>
            </a:xfrm>
            <a:custGeom>
              <a:avLst/>
              <a:gdLst/>
              <a:ahLst/>
              <a:cxnLst>
                <a:cxn ang="0">
                  <a:pos x="46" y="57"/>
                </a:cxn>
                <a:cxn ang="0">
                  <a:pos x="43" y="40"/>
                </a:cxn>
                <a:cxn ang="0">
                  <a:pos x="48" y="12"/>
                </a:cxn>
                <a:cxn ang="0">
                  <a:pos x="52" y="4"/>
                </a:cxn>
                <a:cxn ang="0">
                  <a:pos x="47" y="0"/>
                </a:cxn>
                <a:cxn ang="0">
                  <a:pos x="27" y="0"/>
                </a:cxn>
                <a:cxn ang="0">
                  <a:pos x="21" y="0"/>
                </a:cxn>
                <a:cxn ang="0">
                  <a:pos x="7" y="11"/>
                </a:cxn>
                <a:cxn ang="0">
                  <a:pos x="0" y="29"/>
                </a:cxn>
                <a:cxn ang="0">
                  <a:pos x="64" y="296"/>
                </a:cxn>
                <a:cxn ang="0">
                  <a:pos x="176" y="279"/>
                </a:cxn>
                <a:cxn ang="0">
                  <a:pos x="169" y="241"/>
                </a:cxn>
                <a:cxn ang="0">
                  <a:pos x="157" y="219"/>
                </a:cxn>
                <a:cxn ang="0">
                  <a:pos x="145" y="205"/>
                </a:cxn>
                <a:cxn ang="0">
                  <a:pos x="136" y="201"/>
                </a:cxn>
                <a:cxn ang="0">
                  <a:pos x="122" y="189"/>
                </a:cxn>
                <a:cxn ang="0">
                  <a:pos x="107" y="173"/>
                </a:cxn>
                <a:cxn ang="0">
                  <a:pos x="94" y="155"/>
                </a:cxn>
                <a:cxn ang="0">
                  <a:pos x="83" y="130"/>
                </a:cxn>
                <a:cxn ang="0">
                  <a:pos x="70" y="108"/>
                </a:cxn>
                <a:cxn ang="0">
                  <a:pos x="82" y="97"/>
                </a:cxn>
                <a:cxn ang="0">
                  <a:pos x="57" y="78"/>
                </a:cxn>
                <a:cxn ang="0">
                  <a:pos x="46" y="57"/>
                </a:cxn>
              </a:cxnLst>
              <a:rect l="0" t="0" r="r" b="b"/>
              <a:pathLst>
                <a:path w="176" h="296">
                  <a:moveTo>
                    <a:pt x="46" y="57"/>
                  </a:moveTo>
                  <a:lnTo>
                    <a:pt x="43" y="40"/>
                  </a:lnTo>
                  <a:lnTo>
                    <a:pt x="48" y="12"/>
                  </a:lnTo>
                  <a:lnTo>
                    <a:pt x="52" y="4"/>
                  </a:lnTo>
                  <a:lnTo>
                    <a:pt x="47" y="0"/>
                  </a:lnTo>
                  <a:lnTo>
                    <a:pt x="27" y="0"/>
                  </a:lnTo>
                  <a:lnTo>
                    <a:pt x="21" y="0"/>
                  </a:lnTo>
                  <a:lnTo>
                    <a:pt x="7" y="11"/>
                  </a:lnTo>
                  <a:lnTo>
                    <a:pt x="0" y="29"/>
                  </a:lnTo>
                  <a:lnTo>
                    <a:pt x="64" y="296"/>
                  </a:lnTo>
                  <a:lnTo>
                    <a:pt x="176" y="279"/>
                  </a:lnTo>
                  <a:lnTo>
                    <a:pt x="169" y="241"/>
                  </a:lnTo>
                  <a:lnTo>
                    <a:pt x="157" y="219"/>
                  </a:lnTo>
                  <a:lnTo>
                    <a:pt x="145" y="205"/>
                  </a:lnTo>
                  <a:lnTo>
                    <a:pt x="136" y="201"/>
                  </a:lnTo>
                  <a:lnTo>
                    <a:pt x="122" y="189"/>
                  </a:lnTo>
                  <a:lnTo>
                    <a:pt x="107" y="173"/>
                  </a:lnTo>
                  <a:lnTo>
                    <a:pt x="94" y="155"/>
                  </a:lnTo>
                  <a:lnTo>
                    <a:pt x="83" y="130"/>
                  </a:lnTo>
                  <a:lnTo>
                    <a:pt x="70" y="108"/>
                  </a:lnTo>
                  <a:lnTo>
                    <a:pt x="82" y="97"/>
                  </a:lnTo>
                  <a:lnTo>
                    <a:pt x="57" y="78"/>
                  </a:lnTo>
                  <a:lnTo>
                    <a:pt x="46" y="5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0" name="Freeform 32"/>
            <p:cNvSpPr>
              <a:spLocks/>
            </p:cNvSpPr>
            <p:nvPr/>
          </p:nvSpPr>
          <p:spPr bwMode="auto">
            <a:xfrm>
              <a:off x="6370638" y="1612900"/>
              <a:ext cx="546100" cy="354012"/>
            </a:xfrm>
            <a:custGeom>
              <a:avLst/>
              <a:gdLst/>
              <a:ahLst/>
              <a:cxnLst>
                <a:cxn ang="0">
                  <a:pos x="901" y="497"/>
                </a:cxn>
                <a:cxn ang="0">
                  <a:pos x="907" y="497"/>
                </a:cxn>
                <a:cxn ang="0">
                  <a:pos x="927" y="497"/>
                </a:cxn>
                <a:cxn ang="0">
                  <a:pos x="932" y="501"/>
                </a:cxn>
                <a:cxn ang="0">
                  <a:pos x="938" y="491"/>
                </a:cxn>
                <a:cxn ang="0">
                  <a:pos x="978" y="461"/>
                </a:cxn>
                <a:cxn ang="0">
                  <a:pos x="1016" y="432"/>
                </a:cxn>
                <a:cxn ang="0">
                  <a:pos x="1031" y="400"/>
                </a:cxn>
                <a:cxn ang="0">
                  <a:pos x="1031" y="390"/>
                </a:cxn>
                <a:cxn ang="0">
                  <a:pos x="1002" y="371"/>
                </a:cxn>
                <a:cxn ang="0">
                  <a:pos x="980" y="351"/>
                </a:cxn>
                <a:cxn ang="0">
                  <a:pos x="966" y="328"/>
                </a:cxn>
                <a:cxn ang="0">
                  <a:pos x="949" y="317"/>
                </a:cxn>
                <a:cxn ang="0">
                  <a:pos x="931" y="307"/>
                </a:cxn>
                <a:cxn ang="0">
                  <a:pos x="934" y="278"/>
                </a:cxn>
                <a:cxn ang="0">
                  <a:pos x="932" y="250"/>
                </a:cxn>
                <a:cxn ang="0">
                  <a:pos x="930" y="217"/>
                </a:cxn>
                <a:cxn ang="0">
                  <a:pos x="941" y="190"/>
                </a:cxn>
                <a:cxn ang="0">
                  <a:pos x="955" y="176"/>
                </a:cxn>
                <a:cxn ang="0">
                  <a:pos x="960" y="154"/>
                </a:cxn>
                <a:cxn ang="0">
                  <a:pos x="964" y="140"/>
                </a:cxn>
                <a:cxn ang="0">
                  <a:pos x="978" y="114"/>
                </a:cxn>
                <a:cxn ang="0">
                  <a:pos x="962" y="103"/>
                </a:cxn>
                <a:cxn ang="0">
                  <a:pos x="946" y="101"/>
                </a:cxn>
                <a:cxn ang="0">
                  <a:pos x="931" y="92"/>
                </a:cxn>
                <a:cxn ang="0">
                  <a:pos x="910" y="57"/>
                </a:cxn>
                <a:cxn ang="0">
                  <a:pos x="887" y="33"/>
                </a:cxn>
                <a:cxn ang="0">
                  <a:pos x="842" y="0"/>
                </a:cxn>
                <a:cxn ang="0">
                  <a:pos x="130" y="129"/>
                </a:cxn>
                <a:cxn ang="0">
                  <a:pos x="116" y="75"/>
                </a:cxn>
                <a:cxn ang="0">
                  <a:pos x="82" y="99"/>
                </a:cxn>
                <a:cxn ang="0">
                  <a:pos x="55" y="117"/>
                </a:cxn>
                <a:cxn ang="0">
                  <a:pos x="25" y="137"/>
                </a:cxn>
                <a:cxn ang="0">
                  <a:pos x="0" y="157"/>
                </a:cxn>
                <a:cxn ang="0">
                  <a:pos x="83" y="669"/>
                </a:cxn>
                <a:cxn ang="0">
                  <a:pos x="880" y="526"/>
                </a:cxn>
                <a:cxn ang="0">
                  <a:pos x="887" y="508"/>
                </a:cxn>
                <a:cxn ang="0">
                  <a:pos x="901" y="497"/>
                </a:cxn>
              </a:cxnLst>
              <a:rect l="0" t="0" r="r" b="b"/>
              <a:pathLst>
                <a:path w="1031" h="669">
                  <a:moveTo>
                    <a:pt x="901" y="497"/>
                  </a:moveTo>
                  <a:lnTo>
                    <a:pt x="907" y="497"/>
                  </a:lnTo>
                  <a:lnTo>
                    <a:pt x="927" y="497"/>
                  </a:lnTo>
                  <a:lnTo>
                    <a:pt x="932" y="501"/>
                  </a:lnTo>
                  <a:lnTo>
                    <a:pt x="938" y="491"/>
                  </a:lnTo>
                  <a:lnTo>
                    <a:pt x="978" y="461"/>
                  </a:lnTo>
                  <a:lnTo>
                    <a:pt x="1016" y="432"/>
                  </a:lnTo>
                  <a:lnTo>
                    <a:pt x="1031" y="400"/>
                  </a:lnTo>
                  <a:lnTo>
                    <a:pt x="1031" y="390"/>
                  </a:lnTo>
                  <a:lnTo>
                    <a:pt x="1002" y="371"/>
                  </a:lnTo>
                  <a:lnTo>
                    <a:pt x="980" y="351"/>
                  </a:lnTo>
                  <a:lnTo>
                    <a:pt x="966" y="328"/>
                  </a:lnTo>
                  <a:lnTo>
                    <a:pt x="949" y="317"/>
                  </a:lnTo>
                  <a:lnTo>
                    <a:pt x="931" y="307"/>
                  </a:lnTo>
                  <a:lnTo>
                    <a:pt x="934" y="278"/>
                  </a:lnTo>
                  <a:lnTo>
                    <a:pt x="932" y="250"/>
                  </a:lnTo>
                  <a:lnTo>
                    <a:pt x="930" y="217"/>
                  </a:lnTo>
                  <a:lnTo>
                    <a:pt x="941" y="190"/>
                  </a:lnTo>
                  <a:lnTo>
                    <a:pt x="955" y="176"/>
                  </a:lnTo>
                  <a:lnTo>
                    <a:pt x="960" y="154"/>
                  </a:lnTo>
                  <a:lnTo>
                    <a:pt x="964" y="140"/>
                  </a:lnTo>
                  <a:lnTo>
                    <a:pt x="978" y="114"/>
                  </a:lnTo>
                  <a:lnTo>
                    <a:pt x="962" y="103"/>
                  </a:lnTo>
                  <a:lnTo>
                    <a:pt x="946" y="101"/>
                  </a:lnTo>
                  <a:lnTo>
                    <a:pt x="931" y="92"/>
                  </a:lnTo>
                  <a:lnTo>
                    <a:pt x="910" y="57"/>
                  </a:lnTo>
                  <a:lnTo>
                    <a:pt x="887" y="33"/>
                  </a:lnTo>
                  <a:lnTo>
                    <a:pt x="842" y="0"/>
                  </a:lnTo>
                  <a:lnTo>
                    <a:pt x="130" y="129"/>
                  </a:lnTo>
                  <a:lnTo>
                    <a:pt x="116" y="75"/>
                  </a:lnTo>
                  <a:lnTo>
                    <a:pt x="82" y="99"/>
                  </a:lnTo>
                  <a:lnTo>
                    <a:pt x="55" y="117"/>
                  </a:lnTo>
                  <a:lnTo>
                    <a:pt x="25" y="137"/>
                  </a:lnTo>
                  <a:lnTo>
                    <a:pt x="0" y="157"/>
                  </a:lnTo>
                  <a:lnTo>
                    <a:pt x="83" y="669"/>
                  </a:lnTo>
                  <a:lnTo>
                    <a:pt x="880" y="526"/>
                  </a:lnTo>
                  <a:lnTo>
                    <a:pt x="887" y="508"/>
                  </a:lnTo>
                  <a:lnTo>
                    <a:pt x="901" y="49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1" name="Freeform 33"/>
            <p:cNvSpPr>
              <a:spLocks/>
            </p:cNvSpPr>
            <p:nvPr/>
          </p:nvSpPr>
          <p:spPr bwMode="auto">
            <a:xfrm>
              <a:off x="5857875" y="3033713"/>
              <a:ext cx="846137" cy="665162"/>
            </a:xfrm>
            <a:custGeom>
              <a:avLst/>
              <a:gdLst/>
              <a:ahLst/>
              <a:cxnLst>
                <a:cxn ang="0">
                  <a:pos x="1099" y="4"/>
                </a:cxn>
                <a:cxn ang="0">
                  <a:pos x="1158" y="57"/>
                </a:cxn>
                <a:cxn ang="0">
                  <a:pos x="1223" y="168"/>
                </a:cxn>
                <a:cxn ang="0">
                  <a:pos x="1321" y="346"/>
                </a:cxn>
                <a:cxn ang="0">
                  <a:pos x="1421" y="466"/>
                </a:cxn>
                <a:cxn ang="0">
                  <a:pos x="1407" y="475"/>
                </a:cxn>
                <a:cxn ang="0">
                  <a:pos x="1471" y="640"/>
                </a:cxn>
                <a:cxn ang="0">
                  <a:pos x="1566" y="797"/>
                </a:cxn>
                <a:cxn ang="0">
                  <a:pos x="1598" y="966"/>
                </a:cxn>
                <a:cxn ang="0">
                  <a:pos x="1582" y="1080"/>
                </a:cxn>
                <a:cxn ang="0">
                  <a:pos x="1578" y="1159"/>
                </a:cxn>
                <a:cxn ang="0">
                  <a:pos x="1535" y="1249"/>
                </a:cxn>
                <a:cxn ang="0">
                  <a:pos x="1539" y="1219"/>
                </a:cxn>
                <a:cxn ang="0">
                  <a:pos x="1502" y="1213"/>
                </a:cxn>
                <a:cxn ang="0">
                  <a:pos x="1446" y="1224"/>
                </a:cxn>
                <a:cxn ang="0">
                  <a:pos x="1402" y="1217"/>
                </a:cxn>
                <a:cxn ang="0">
                  <a:pos x="1402" y="1197"/>
                </a:cxn>
                <a:cxn ang="0">
                  <a:pos x="1442" y="1188"/>
                </a:cxn>
                <a:cxn ang="0">
                  <a:pos x="1385" y="1170"/>
                </a:cxn>
                <a:cxn ang="0">
                  <a:pos x="1344" y="1097"/>
                </a:cxn>
                <a:cxn ang="0">
                  <a:pos x="1278" y="1063"/>
                </a:cxn>
                <a:cxn ang="0">
                  <a:pos x="1223" y="972"/>
                </a:cxn>
                <a:cxn ang="0">
                  <a:pos x="1188" y="933"/>
                </a:cxn>
                <a:cxn ang="0">
                  <a:pos x="1176" y="883"/>
                </a:cxn>
                <a:cxn ang="0">
                  <a:pos x="1145" y="869"/>
                </a:cxn>
                <a:cxn ang="0">
                  <a:pos x="1123" y="891"/>
                </a:cxn>
                <a:cxn ang="0">
                  <a:pos x="1063" y="812"/>
                </a:cxn>
                <a:cxn ang="0">
                  <a:pos x="1051" y="775"/>
                </a:cxn>
                <a:cxn ang="0">
                  <a:pos x="1063" y="716"/>
                </a:cxn>
                <a:cxn ang="0">
                  <a:pos x="1065" y="668"/>
                </a:cxn>
                <a:cxn ang="0">
                  <a:pos x="1045" y="669"/>
                </a:cxn>
                <a:cxn ang="0">
                  <a:pos x="1026" y="658"/>
                </a:cxn>
                <a:cxn ang="0">
                  <a:pos x="1040" y="702"/>
                </a:cxn>
                <a:cxn ang="0">
                  <a:pos x="1017" y="711"/>
                </a:cxn>
                <a:cxn ang="0">
                  <a:pos x="984" y="659"/>
                </a:cxn>
                <a:cxn ang="0">
                  <a:pos x="995" y="584"/>
                </a:cxn>
                <a:cxn ang="0">
                  <a:pos x="998" y="475"/>
                </a:cxn>
                <a:cxn ang="0">
                  <a:pos x="952" y="400"/>
                </a:cxn>
                <a:cxn ang="0">
                  <a:pos x="895" y="371"/>
                </a:cxn>
                <a:cxn ang="0">
                  <a:pos x="834" y="329"/>
                </a:cxn>
                <a:cxn ang="0">
                  <a:pos x="783" y="265"/>
                </a:cxn>
                <a:cxn ang="0">
                  <a:pos x="714" y="215"/>
                </a:cxn>
                <a:cxn ang="0">
                  <a:pos x="643" y="219"/>
                </a:cxn>
                <a:cxn ang="0">
                  <a:pos x="634" y="262"/>
                </a:cxn>
                <a:cxn ang="0">
                  <a:pos x="585" y="272"/>
                </a:cxn>
                <a:cxn ang="0">
                  <a:pos x="457" y="325"/>
                </a:cxn>
                <a:cxn ang="0">
                  <a:pos x="421" y="268"/>
                </a:cxn>
                <a:cxn ang="0">
                  <a:pos x="417" y="239"/>
                </a:cxn>
                <a:cxn ang="0">
                  <a:pos x="389" y="214"/>
                </a:cxn>
                <a:cxn ang="0">
                  <a:pos x="390" y="197"/>
                </a:cxn>
                <a:cxn ang="0">
                  <a:pos x="376" y="208"/>
                </a:cxn>
                <a:cxn ang="0">
                  <a:pos x="349" y="214"/>
                </a:cxn>
                <a:cxn ang="0">
                  <a:pos x="353" y="239"/>
                </a:cxn>
                <a:cxn ang="0">
                  <a:pos x="290" y="207"/>
                </a:cxn>
                <a:cxn ang="0">
                  <a:pos x="210" y="186"/>
                </a:cxn>
                <a:cxn ang="0">
                  <a:pos x="102" y="194"/>
                </a:cxn>
                <a:cxn ang="0">
                  <a:pos x="38" y="175"/>
                </a:cxn>
                <a:cxn ang="0">
                  <a:pos x="0" y="114"/>
                </a:cxn>
                <a:cxn ang="0">
                  <a:pos x="49" y="81"/>
                </a:cxn>
                <a:cxn ang="0">
                  <a:pos x="533" y="95"/>
                </a:cxn>
                <a:cxn ang="0">
                  <a:pos x="1077" y="108"/>
                </a:cxn>
              </a:cxnLst>
              <a:rect l="0" t="0" r="r" b="b"/>
              <a:pathLst>
                <a:path w="1598" h="1256">
                  <a:moveTo>
                    <a:pt x="1066" y="0"/>
                  </a:moveTo>
                  <a:lnTo>
                    <a:pt x="1063" y="0"/>
                  </a:lnTo>
                  <a:lnTo>
                    <a:pt x="1099" y="4"/>
                  </a:lnTo>
                  <a:lnTo>
                    <a:pt x="1144" y="13"/>
                  </a:lnTo>
                  <a:lnTo>
                    <a:pt x="1152" y="42"/>
                  </a:lnTo>
                  <a:lnTo>
                    <a:pt x="1158" y="57"/>
                  </a:lnTo>
                  <a:lnTo>
                    <a:pt x="1174" y="71"/>
                  </a:lnTo>
                  <a:lnTo>
                    <a:pt x="1196" y="96"/>
                  </a:lnTo>
                  <a:lnTo>
                    <a:pt x="1223" y="168"/>
                  </a:lnTo>
                  <a:lnTo>
                    <a:pt x="1258" y="224"/>
                  </a:lnTo>
                  <a:lnTo>
                    <a:pt x="1296" y="304"/>
                  </a:lnTo>
                  <a:lnTo>
                    <a:pt x="1321" y="346"/>
                  </a:lnTo>
                  <a:lnTo>
                    <a:pt x="1378" y="423"/>
                  </a:lnTo>
                  <a:lnTo>
                    <a:pt x="1406" y="448"/>
                  </a:lnTo>
                  <a:lnTo>
                    <a:pt x="1421" y="466"/>
                  </a:lnTo>
                  <a:lnTo>
                    <a:pt x="1425" y="480"/>
                  </a:lnTo>
                  <a:lnTo>
                    <a:pt x="1419" y="530"/>
                  </a:lnTo>
                  <a:lnTo>
                    <a:pt x="1407" y="475"/>
                  </a:lnTo>
                  <a:lnTo>
                    <a:pt x="1400" y="530"/>
                  </a:lnTo>
                  <a:lnTo>
                    <a:pt x="1431" y="587"/>
                  </a:lnTo>
                  <a:lnTo>
                    <a:pt x="1471" y="640"/>
                  </a:lnTo>
                  <a:lnTo>
                    <a:pt x="1507" y="712"/>
                  </a:lnTo>
                  <a:lnTo>
                    <a:pt x="1534" y="755"/>
                  </a:lnTo>
                  <a:lnTo>
                    <a:pt x="1566" y="797"/>
                  </a:lnTo>
                  <a:lnTo>
                    <a:pt x="1586" y="843"/>
                  </a:lnTo>
                  <a:lnTo>
                    <a:pt x="1598" y="927"/>
                  </a:lnTo>
                  <a:lnTo>
                    <a:pt x="1598" y="966"/>
                  </a:lnTo>
                  <a:lnTo>
                    <a:pt x="1598" y="1017"/>
                  </a:lnTo>
                  <a:lnTo>
                    <a:pt x="1598" y="1062"/>
                  </a:lnTo>
                  <a:lnTo>
                    <a:pt x="1582" y="1080"/>
                  </a:lnTo>
                  <a:lnTo>
                    <a:pt x="1568" y="1102"/>
                  </a:lnTo>
                  <a:lnTo>
                    <a:pt x="1568" y="1126"/>
                  </a:lnTo>
                  <a:lnTo>
                    <a:pt x="1578" y="1159"/>
                  </a:lnTo>
                  <a:lnTo>
                    <a:pt x="1567" y="1202"/>
                  </a:lnTo>
                  <a:lnTo>
                    <a:pt x="1555" y="1237"/>
                  </a:lnTo>
                  <a:lnTo>
                    <a:pt x="1535" y="1249"/>
                  </a:lnTo>
                  <a:lnTo>
                    <a:pt x="1523" y="1256"/>
                  </a:lnTo>
                  <a:lnTo>
                    <a:pt x="1532" y="1233"/>
                  </a:lnTo>
                  <a:lnTo>
                    <a:pt x="1539" y="1219"/>
                  </a:lnTo>
                  <a:lnTo>
                    <a:pt x="1546" y="1197"/>
                  </a:lnTo>
                  <a:lnTo>
                    <a:pt x="1535" y="1198"/>
                  </a:lnTo>
                  <a:lnTo>
                    <a:pt x="1502" y="1213"/>
                  </a:lnTo>
                  <a:lnTo>
                    <a:pt x="1481" y="1220"/>
                  </a:lnTo>
                  <a:lnTo>
                    <a:pt x="1467" y="1215"/>
                  </a:lnTo>
                  <a:lnTo>
                    <a:pt x="1446" y="1224"/>
                  </a:lnTo>
                  <a:lnTo>
                    <a:pt x="1435" y="1233"/>
                  </a:lnTo>
                  <a:lnTo>
                    <a:pt x="1419" y="1230"/>
                  </a:lnTo>
                  <a:lnTo>
                    <a:pt x="1402" y="1217"/>
                  </a:lnTo>
                  <a:lnTo>
                    <a:pt x="1388" y="1206"/>
                  </a:lnTo>
                  <a:lnTo>
                    <a:pt x="1395" y="1198"/>
                  </a:lnTo>
                  <a:lnTo>
                    <a:pt x="1402" y="1197"/>
                  </a:lnTo>
                  <a:lnTo>
                    <a:pt x="1435" y="1201"/>
                  </a:lnTo>
                  <a:lnTo>
                    <a:pt x="1446" y="1198"/>
                  </a:lnTo>
                  <a:lnTo>
                    <a:pt x="1442" y="1188"/>
                  </a:lnTo>
                  <a:lnTo>
                    <a:pt x="1430" y="1180"/>
                  </a:lnTo>
                  <a:lnTo>
                    <a:pt x="1406" y="1181"/>
                  </a:lnTo>
                  <a:lnTo>
                    <a:pt x="1385" y="1170"/>
                  </a:lnTo>
                  <a:lnTo>
                    <a:pt x="1373" y="1141"/>
                  </a:lnTo>
                  <a:lnTo>
                    <a:pt x="1351" y="1116"/>
                  </a:lnTo>
                  <a:lnTo>
                    <a:pt x="1344" y="1097"/>
                  </a:lnTo>
                  <a:lnTo>
                    <a:pt x="1332" y="1081"/>
                  </a:lnTo>
                  <a:lnTo>
                    <a:pt x="1299" y="1074"/>
                  </a:lnTo>
                  <a:lnTo>
                    <a:pt x="1278" y="1063"/>
                  </a:lnTo>
                  <a:lnTo>
                    <a:pt x="1256" y="1055"/>
                  </a:lnTo>
                  <a:lnTo>
                    <a:pt x="1233" y="998"/>
                  </a:lnTo>
                  <a:lnTo>
                    <a:pt x="1223" y="972"/>
                  </a:lnTo>
                  <a:lnTo>
                    <a:pt x="1209" y="958"/>
                  </a:lnTo>
                  <a:lnTo>
                    <a:pt x="1201" y="944"/>
                  </a:lnTo>
                  <a:lnTo>
                    <a:pt x="1188" y="933"/>
                  </a:lnTo>
                  <a:lnTo>
                    <a:pt x="1170" y="923"/>
                  </a:lnTo>
                  <a:lnTo>
                    <a:pt x="1173" y="900"/>
                  </a:lnTo>
                  <a:lnTo>
                    <a:pt x="1176" y="883"/>
                  </a:lnTo>
                  <a:lnTo>
                    <a:pt x="1162" y="855"/>
                  </a:lnTo>
                  <a:lnTo>
                    <a:pt x="1147" y="861"/>
                  </a:lnTo>
                  <a:lnTo>
                    <a:pt x="1145" y="869"/>
                  </a:lnTo>
                  <a:lnTo>
                    <a:pt x="1148" y="898"/>
                  </a:lnTo>
                  <a:lnTo>
                    <a:pt x="1137" y="898"/>
                  </a:lnTo>
                  <a:lnTo>
                    <a:pt x="1123" y="891"/>
                  </a:lnTo>
                  <a:lnTo>
                    <a:pt x="1109" y="869"/>
                  </a:lnTo>
                  <a:lnTo>
                    <a:pt x="1080" y="829"/>
                  </a:lnTo>
                  <a:lnTo>
                    <a:pt x="1063" y="812"/>
                  </a:lnTo>
                  <a:lnTo>
                    <a:pt x="1062" y="804"/>
                  </a:lnTo>
                  <a:lnTo>
                    <a:pt x="1065" y="791"/>
                  </a:lnTo>
                  <a:lnTo>
                    <a:pt x="1051" y="775"/>
                  </a:lnTo>
                  <a:lnTo>
                    <a:pt x="1037" y="764"/>
                  </a:lnTo>
                  <a:lnTo>
                    <a:pt x="1051" y="733"/>
                  </a:lnTo>
                  <a:lnTo>
                    <a:pt x="1063" y="716"/>
                  </a:lnTo>
                  <a:lnTo>
                    <a:pt x="1070" y="701"/>
                  </a:lnTo>
                  <a:lnTo>
                    <a:pt x="1074" y="683"/>
                  </a:lnTo>
                  <a:lnTo>
                    <a:pt x="1065" y="668"/>
                  </a:lnTo>
                  <a:lnTo>
                    <a:pt x="1059" y="690"/>
                  </a:lnTo>
                  <a:lnTo>
                    <a:pt x="1045" y="683"/>
                  </a:lnTo>
                  <a:lnTo>
                    <a:pt x="1045" y="669"/>
                  </a:lnTo>
                  <a:lnTo>
                    <a:pt x="1031" y="651"/>
                  </a:lnTo>
                  <a:lnTo>
                    <a:pt x="1026" y="654"/>
                  </a:lnTo>
                  <a:lnTo>
                    <a:pt x="1026" y="658"/>
                  </a:lnTo>
                  <a:lnTo>
                    <a:pt x="1033" y="668"/>
                  </a:lnTo>
                  <a:lnTo>
                    <a:pt x="1038" y="686"/>
                  </a:lnTo>
                  <a:lnTo>
                    <a:pt x="1040" y="702"/>
                  </a:lnTo>
                  <a:lnTo>
                    <a:pt x="1040" y="709"/>
                  </a:lnTo>
                  <a:lnTo>
                    <a:pt x="1030" y="719"/>
                  </a:lnTo>
                  <a:lnTo>
                    <a:pt x="1017" y="711"/>
                  </a:lnTo>
                  <a:lnTo>
                    <a:pt x="1012" y="701"/>
                  </a:lnTo>
                  <a:lnTo>
                    <a:pt x="991" y="676"/>
                  </a:lnTo>
                  <a:lnTo>
                    <a:pt x="984" y="659"/>
                  </a:lnTo>
                  <a:lnTo>
                    <a:pt x="984" y="636"/>
                  </a:lnTo>
                  <a:lnTo>
                    <a:pt x="984" y="605"/>
                  </a:lnTo>
                  <a:lnTo>
                    <a:pt x="995" y="584"/>
                  </a:lnTo>
                  <a:lnTo>
                    <a:pt x="1005" y="540"/>
                  </a:lnTo>
                  <a:lnTo>
                    <a:pt x="1006" y="514"/>
                  </a:lnTo>
                  <a:lnTo>
                    <a:pt x="998" y="475"/>
                  </a:lnTo>
                  <a:lnTo>
                    <a:pt x="984" y="439"/>
                  </a:lnTo>
                  <a:lnTo>
                    <a:pt x="973" y="422"/>
                  </a:lnTo>
                  <a:lnTo>
                    <a:pt x="952" y="400"/>
                  </a:lnTo>
                  <a:lnTo>
                    <a:pt x="923" y="392"/>
                  </a:lnTo>
                  <a:lnTo>
                    <a:pt x="909" y="393"/>
                  </a:lnTo>
                  <a:lnTo>
                    <a:pt x="895" y="371"/>
                  </a:lnTo>
                  <a:lnTo>
                    <a:pt x="879" y="361"/>
                  </a:lnTo>
                  <a:lnTo>
                    <a:pt x="858" y="340"/>
                  </a:lnTo>
                  <a:lnTo>
                    <a:pt x="834" y="329"/>
                  </a:lnTo>
                  <a:lnTo>
                    <a:pt x="826" y="308"/>
                  </a:lnTo>
                  <a:lnTo>
                    <a:pt x="812" y="294"/>
                  </a:lnTo>
                  <a:lnTo>
                    <a:pt x="783" y="265"/>
                  </a:lnTo>
                  <a:lnTo>
                    <a:pt x="759" y="244"/>
                  </a:lnTo>
                  <a:lnTo>
                    <a:pt x="734" y="232"/>
                  </a:lnTo>
                  <a:lnTo>
                    <a:pt x="714" y="215"/>
                  </a:lnTo>
                  <a:lnTo>
                    <a:pt x="700" y="208"/>
                  </a:lnTo>
                  <a:lnTo>
                    <a:pt x="668" y="208"/>
                  </a:lnTo>
                  <a:lnTo>
                    <a:pt x="643" y="219"/>
                  </a:lnTo>
                  <a:lnTo>
                    <a:pt x="634" y="232"/>
                  </a:lnTo>
                  <a:lnTo>
                    <a:pt x="641" y="253"/>
                  </a:lnTo>
                  <a:lnTo>
                    <a:pt x="634" y="262"/>
                  </a:lnTo>
                  <a:lnTo>
                    <a:pt x="622" y="258"/>
                  </a:lnTo>
                  <a:lnTo>
                    <a:pt x="615" y="251"/>
                  </a:lnTo>
                  <a:lnTo>
                    <a:pt x="585" y="272"/>
                  </a:lnTo>
                  <a:lnTo>
                    <a:pt x="551" y="300"/>
                  </a:lnTo>
                  <a:lnTo>
                    <a:pt x="510" y="311"/>
                  </a:lnTo>
                  <a:lnTo>
                    <a:pt x="457" y="325"/>
                  </a:lnTo>
                  <a:lnTo>
                    <a:pt x="450" y="294"/>
                  </a:lnTo>
                  <a:lnTo>
                    <a:pt x="437" y="278"/>
                  </a:lnTo>
                  <a:lnTo>
                    <a:pt x="421" y="268"/>
                  </a:lnTo>
                  <a:lnTo>
                    <a:pt x="394" y="256"/>
                  </a:lnTo>
                  <a:lnTo>
                    <a:pt x="414" y="246"/>
                  </a:lnTo>
                  <a:lnTo>
                    <a:pt x="417" y="239"/>
                  </a:lnTo>
                  <a:lnTo>
                    <a:pt x="382" y="233"/>
                  </a:lnTo>
                  <a:lnTo>
                    <a:pt x="382" y="219"/>
                  </a:lnTo>
                  <a:lnTo>
                    <a:pt x="389" y="214"/>
                  </a:lnTo>
                  <a:lnTo>
                    <a:pt x="401" y="204"/>
                  </a:lnTo>
                  <a:lnTo>
                    <a:pt x="399" y="197"/>
                  </a:lnTo>
                  <a:lnTo>
                    <a:pt x="390" y="197"/>
                  </a:lnTo>
                  <a:lnTo>
                    <a:pt x="382" y="200"/>
                  </a:lnTo>
                  <a:lnTo>
                    <a:pt x="382" y="207"/>
                  </a:lnTo>
                  <a:lnTo>
                    <a:pt x="376" y="208"/>
                  </a:lnTo>
                  <a:lnTo>
                    <a:pt x="367" y="203"/>
                  </a:lnTo>
                  <a:lnTo>
                    <a:pt x="340" y="203"/>
                  </a:lnTo>
                  <a:lnTo>
                    <a:pt x="349" y="214"/>
                  </a:lnTo>
                  <a:lnTo>
                    <a:pt x="354" y="219"/>
                  </a:lnTo>
                  <a:lnTo>
                    <a:pt x="364" y="236"/>
                  </a:lnTo>
                  <a:lnTo>
                    <a:pt x="353" y="239"/>
                  </a:lnTo>
                  <a:lnTo>
                    <a:pt x="336" y="228"/>
                  </a:lnTo>
                  <a:lnTo>
                    <a:pt x="313" y="211"/>
                  </a:lnTo>
                  <a:lnTo>
                    <a:pt x="290" y="207"/>
                  </a:lnTo>
                  <a:lnTo>
                    <a:pt x="238" y="203"/>
                  </a:lnTo>
                  <a:lnTo>
                    <a:pt x="224" y="197"/>
                  </a:lnTo>
                  <a:lnTo>
                    <a:pt x="210" y="186"/>
                  </a:lnTo>
                  <a:lnTo>
                    <a:pt x="193" y="183"/>
                  </a:lnTo>
                  <a:lnTo>
                    <a:pt x="140" y="194"/>
                  </a:lnTo>
                  <a:lnTo>
                    <a:pt x="102" y="194"/>
                  </a:lnTo>
                  <a:lnTo>
                    <a:pt x="74" y="210"/>
                  </a:lnTo>
                  <a:lnTo>
                    <a:pt x="56" y="218"/>
                  </a:lnTo>
                  <a:lnTo>
                    <a:pt x="38" y="175"/>
                  </a:lnTo>
                  <a:lnTo>
                    <a:pt x="29" y="153"/>
                  </a:lnTo>
                  <a:lnTo>
                    <a:pt x="10" y="125"/>
                  </a:lnTo>
                  <a:lnTo>
                    <a:pt x="0" y="114"/>
                  </a:lnTo>
                  <a:lnTo>
                    <a:pt x="0" y="97"/>
                  </a:lnTo>
                  <a:lnTo>
                    <a:pt x="13" y="92"/>
                  </a:lnTo>
                  <a:lnTo>
                    <a:pt x="49" y="81"/>
                  </a:lnTo>
                  <a:lnTo>
                    <a:pt x="99" y="72"/>
                  </a:lnTo>
                  <a:lnTo>
                    <a:pt x="505" y="35"/>
                  </a:lnTo>
                  <a:lnTo>
                    <a:pt x="533" y="95"/>
                  </a:lnTo>
                  <a:lnTo>
                    <a:pt x="1036" y="64"/>
                  </a:lnTo>
                  <a:lnTo>
                    <a:pt x="1042" y="108"/>
                  </a:lnTo>
                  <a:lnTo>
                    <a:pt x="1077" y="108"/>
                  </a:lnTo>
                  <a:lnTo>
                    <a:pt x="1066" y="0"/>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2" name="Freeform 34"/>
            <p:cNvSpPr>
              <a:spLocks/>
            </p:cNvSpPr>
            <p:nvPr/>
          </p:nvSpPr>
          <p:spPr bwMode="auto">
            <a:xfrm>
              <a:off x="5199063" y="2862263"/>
              <a:ext cx="530225" cy="468312"/>
            </a:xfrm>
            <a:custGeom>
              <a:avLst/>
              <a:gdLst/>
              <a:ahLst/>
              <a:cxnLst>
                <a:cxn ang="0">
                  <a:pos x="969" y="808"/>
                </a:cxn>
                <a:cxn ang="0">
                  <a:pos x="940" y="802"/>
                </a:cxn>
                <a:cxn ang="0">
                  <a:pos x="880" y="765"/>
                </a:cxn>
                <a:cxn ang="0">
                  <a:pos x="836" y="734"/>
                </a:cxn>
                <a:cxn ang="0">
                  <a:pos x="854" y="713"/>
                </a:cxn>
                <a:cxn ang="0">
                  <a:pos x="915" y="705"/>
                </a:cxn>
                <a:cxn ang="0">
                  <a:pos x="891" y="647"/>
                </a:cxn>
                <a:cxn ang="0">
                  <a:pos x="810" y="670"/>
                </a:cxn>
                <a:cxn ang="0">
                  <a:pos x="814" y="654"/>
                </a:cxn>
                <a:cxn ang="0">
                  <a:pos x="851" y="623"/>
                </a:cxn>
                <a:cxn ang="0">
                  <a:pos x="825" y="544"/>
                </a:cxn>
                <a:cxn ang="0">
                  <a:pos x="464" y="450"/>
                </a:cxn>
                <a:cxn ang="0">
                  <a:pos x="464" y="402"/>
                </a:cxn>
                <a:cxn ang="0">
                  <a:pos x="476" y="347"/>
                </a:cxn>
                <a:cxn ang="0">
                  <a:pos x="495" y="319"/>
                </a:cxn>
                <a:cxn ang="0">
                  <a:pos x="533" y="233"/>
                </a:cxn>
                <a:cxn ang="0">
                  <a:pos x="547" y="198"/>
                </a:cxn>
                <a:cxn ang="0">
                  <a:pos x="563" y="128"/>
                </a:cxn>
                <a:cxn ang="0">
                  <a:pos x="535" y="76"/>
                </a:cxn>
                <a:cxn ang="0">
                  <a:pos x="519" y="49"/>
                </a:cxn>
                <a:cxn ang="0">
                  <a:pos x="533" y="11"/>
                </a:cxn>
                <a:cxn ang="0">
                  <a:pos x="0" y="255"/>
                </a:cxn>
                <a:cxn ang="0">
                  <a:pos x="59" y="351"/>
                </a:cxn>
                <a:cxn ang="0">
                  <a:pos x="74" y="409"/>
                </a:cxn>
                <a:cxn ang="0">
                  <a:pos x="74" y="518"/>
                </a:cxn>
                <a:cxn ang="0">
                  <a:pos x="50" y="600"/>
                </a:cxn>
                <a:cxn ang="0">
                  <a:pos x="50" y="718"/>
                </a:cxn>
                <a:cxn ang="0">
                  <a:pos x="80" y="744"/>
                </a:cxn>
                <a:cxn ang="0">
                  <a:pos x="136" y="737"/>
                </a:cxn>
                <a:cxn ang="0">
                  <a:pos x="243" y="765"/>
                </a:cxn>
                <a:cxn ang="0">
                  <a:pos x="399" y="780"/>
                </a:cxn>
                <a:cxn ang="0">
                  <a:pos x="428" y="759"/>
                </a:cxn>
                <a:cxn ang="0">
                  <a:pos x="382" y="749"/>
                </a:cxn>
                <a:cxn ang="0">
                  <a:pos x="422" y="727"/>
                </a:cxn>
                <a:cxn ang="0">
                  <a:pos x="532" y="780"/>
                </a:cxn>
                <a:cxn ang="0">
                  <a:pos x="539" y="824"/>
                </a:cxn>
                <a:cxn ang="0">
                  <a:pos x="610" y="854"/>
                </a:cxn>
                <a:cxn ang="0">
                  <a:pos x="665" y="847"/>
                </a:cxn>
                <a:cxn ang="0">
                  <a:pos x="726" y="822"/>
                </a:cxn>
                <a:cxn ang="0">
                  <a:pos x="779" y="840"/>
                </a:cxn>
                <a:cxn ang="0">
                  <a:pos x="779" y="774"/>
                </a:cxn>
                <a:cxn ang="0">
                  <a:pos x="828" y="806"/>
                </a:cxn>
                <a:cxn ang="0">
                  <a:pos x="923" y="847"/>
                </a:cxn>
                <a:cxn ang="0">
                  <a:pos x="930" y="887"/>
                </a:cxn>
                <a:cxn ang="0">
                  <a:pos x="962" y="867"/>
                </a:cxn>
                <a:cxn ang="0">
                  <a:pos x="994" y="847"/>
                </a:cxn>
              </a:cxnLst>
              <a:rect l="0" t="0" r="r" b="b"/>
              <a:pathLst>
                <a:path w="1002" h="887">
                  <a:moveTo>
                    <a:pt x="991" y="820"/>
                  </a:moveTo>
                  <a:lnTo>
                    <a:pt x="983" y="812"/>
                  </a:lnTo>
                  <a:lnTo>
                    <a:pt x="969" y="808"/>
                  </a:lnTo>
                  <a:lnTo>
                    <a:pt x="961" y="808"/>
                  </a:lnTo>
                  <a:lnTo>
                    <a:pt x="950" y="808"/>
                  </a:lnTo>
                  <a:lnTo>
                    <a:pt x="940" y="802"/>
                  </a:lnTo>
                  <a:lnTo>
                    <a:pt x="915" y="788"/>
                  </a:lnTo>
                  <a:lnTo>
                    <a:pt x="903" y="781"/>
                  </a:lnTo>
                  <a:lnTo>
                    <a:pt x="880" y="765"/>
                  </a:lnTo>
                  <a:lnTo>
                    <a:pt x="866" y="755"/>
                  </a:lnTo>
                  <a:lnTo>
                    <a:pt x="853" y="747"/>
                  </a:lnTo>
                  <a:lnTo>
                    <a:pt x="836" y="734"/>
                  </a:lnTo>
                  <a:lnTo>
                    <a:pt x="828" y="727"/>
                  </a:lnTo>
                  <a:lnTo>
                    <a:pt x="840" y="719"/>
                  </a:lnTo>
                  <a:lnTo>
                    <a:pt x="854" y="713"/>
                  </a:lnTo>
                  <a:lnTo>
                    <a:pt x="880" y="713"/>
                  </a:lnTo>
                  <a:lnTo>
                    <a:pt x="887" y="705"/>
                  </a:lnTo>
                  <a:lnTo>
                    <a:pt x="915" y="705"/>
                  </a:lnTo>
                  <a:lnTo>
                    <a:pt x="922" y="695"/>
                  </a:lnTo>
                  <a:lnTo>
                    <a:pt x="905" y="665"/>
                  </a:lnTo>
                  <a:lnTo>
                    <a:pt x="891" y="647"/>
                  </a:lnTo>
                  <a:lnTo>
                    <a:pt x="884" y="647"/>
                  </a:lnTo>
                  <a:lnTo>
                    <a:pt x="830" y="668"/>
                  </a:lnTo>
                  <a:lnTo>
                    <a:pt x="810" y="670"/>
                  </a:lnTo>
                  <a:lnTo>
                    <a:pt x="796" y="672"/>
                  </a:lnTo>
                  <a:lnTo>
                    <a:pt x="797" y="663"/>
                  </a:lnTo>
                  <a:lnTo>
                    <a:pt x="814" y="654"/>
                  </a:lnTo>
                  <a:lnTo>
                    <a:pt x="832" y="647"/>
                  </a:lnTo>
                  <a:lnTo>
                    <a:pt x="848" y="636"/>
                  </a:lnTo>
                  <a:lnTo>
                    <a:pt x="851" y="623"/>
                  </a:lnTo>
                  <a:lnTo>
                    <a:pt x="851" y="605"/>
                  </a:lnTo>
                  <a:lnTo>
                    <a:pt x="841" y="563"/>
                  </a:lnTo>
                  <a:lnTo>
                    <a:pt x="825" y="544"/>
                  </a:lnTo>
                  <a:lnTo>
                    <a:pt x="811" y="520"/>
                  </a:lnTo>
                  <a:lnTo>
                    <a:pt x="816" y="436"/>
                  </a:lnTo>
                  <a:lnTo>
                    <a:pt x="464" y="450"/>
                  </a:lnTo>
                  <a:lnTo>
                    <a:pt x="457" y="429"/>
                  </a:lnTo>
                  <a:lnTo>
                    <a:pt x="458" y="412"/>
                  </a:lnTo>
                  <a:lnTo>
                    <a:pt x="464" y="402"/>
                  </a:lnTo>
                  <a:lnTo>
                    <a:pt x="476" y="387"/>
                  </a:lnTo>
                  <a:lnTo>
                    <a:pt x="476" y="361"/>
                  </a:lnTo>
                  <a:lnTo>
                    <a:pt x="476" y="347"/>
                  </a:lnTo>
                  <a:lnTo>
                    <a:pt x="481" y="336"/>
                  </a:lnTo>
                  <a:lnTo>
                    <a:pt x="489" y="326"/>
                  </a:lnTo>
                  <a:lnTo>
                    <a:pt x="495" y="319"/>
                  </a:lnTo>
                  <a:lnTo>
                    <a:pt x="497" y="278"/>
                  </a:lnTo>
                  <a:lnTo>
                    <a:pt x="510" y="269"/>
                  </a:lnTo>
                  <a:lnTo>
                    <a:pt x="533" y="233"/>
                  </a:lnTo>
                  <a:lnTo>
                    <a:pt x="539" y="222"/>
                  </a:lnTo>
                  <a:lnTo>
                    <a:pt x="535" y="198"/>
                  </a:lnTo>
                  <a:lnTo>
                    <a:pt x="547" y="198"/>
                  </a:lnTo>
                  <a:lnTo>
                    <a:pt x="563" y="185"/>
                  </a:lnTo>
                  <a:lnTo>
                    <a:pt x="567" y="147"/>
                  </a:lnTo>
                  <a:lnTo>
                    <a:pt x="563" y="128"/>
                  </a:lnTo>
                  <a:lnTo>
                    <a:pt x="540" y="115"/>
                  </a:lnTo>
                  <a:lnTo>
                    <a:pt x="540" y="104"/>
                  </a:lnTo>
                  <a:lnTo>
                    <a:pt x="535" y="76"/>
                  </a:lnTo>
                  <a:lnTo>
                    <a:pt x="539" y="68"/>
                  </a:lnTo>
                  <a:lnTo>
                    <a:pt x="533" y="61"/>
                  </a:lnTo>
                  <a:lnTo>
                    <a:pt x="519" y="49"/>
                  </a:lnTo>
                  <a:lnTo>
                    <a:pt x="535" y="39"/>
                  </a:lnTo>
                  <a:lnTo>
                    <a:pt x="539" y="26"/>
                  </a:lnTo>
                  <a:lnTo>
                    <a:pt x="533" y="11"/>
                  </a:lnTo>
                  <a:lnTo>
                    <a:pt x="519" y="0"/>
                  </a:lnTo>
                  <a:lnTo>
                    <a:pt x="0" y="14"/>
                  </a:lnTo>
                  <a:lnTo>
                    <a:pt x="0" y="255"/>
                  </a:lnTo>
                  <a:lnTo>
                    <a:pt x="37" y="291"/>
                  </a:lnTo>
                  <a:lnTo>
                    <a:pt x="37" y="301"/>
                  </a:lnTo>
                  <a:lnTo>
                    <a:pt x="59" y="351"/>
                  </a:lnTo>
                  <a:lnTo>
                    <a:pt x="68" y="364"/>
                  </a:lnTo>
                  <a:lnTo>
                    <a:pt x="68" y="396"/>
                  </a:lnTo>
                  <a:lnTo>
                    <a:pt x="74" y="409"/>
                  </a:lnTo>
                  <a:lnTo>
                    <a:pt x="82" y="455"/>
                  </a:lnTo>
                  <a:lnTo>
                    <a:pt x="89" y="487"/>
                  </a:lnTo>
                  <a:lnTo>
                    <a:pt x="74" y="518"/>
                  </a:lnTo>
                  <a:lnTo>
                    <a:pt x="56" y="558"/>
                  </a:lnTo>
                  <a:lnTo>
                    <a:pt x="55" y="576"/>
                  </a:lnTo>
                  <a:lnTo>
                    <a:pt x="50" y="600"/>
                  </a:lnTo>
                  <a:lnTo>
                    <a:pt x="64" y="644"/>
                  </a:lnTo>
                  <a:lnTo>
                    <a:pt x="66" y="661"/>
                  </a:lnTo>
                  <a:lnTo>
                    <a:pt x="50" y="718"/>
                  </a:lnTo>
                  <a:lnTo>
                    <a:pt x="35" y="744"/>
                  </a:lnTo>
                  <a:lnTo>
                    <a:pt x="55" y="744"/>
                  </a:lnTo>
                  <a:lnTo>
                    <a:pt x="80" y="744"/>
                  </a:lnTo>
                  <a:lnTo>
                    <a:pt x="99" y="737"/>
                  </a:lnTo>
                  <a:lnTo>
                    <a:pt x="116" y="737"/>
                  </a:lnTo>
                  <a:lnTo>
                    <a:pt x="136" y="737"/>
                  </a:lnTo>
                  <a:lnTo>
                    <a:pt x="188" y="744"/>
                  </a:lnTo>
                  <a:lnTo>
                    <a:pt x="216" y="751"/>
                  </a:lnTo>
                  <a:lnTo>
                    <a:pt x="243" y="765"/>
                  </a:lnTo>
                  <a:lnTo>
                    <a:pt x="282" y="780"/>
                  </a:lnTo>
                  <a:lnTo>
                    <a:pt x="349" y="780"/>
                  </a:lnTo>
                  <a:lnTo>
                    <a:pt x="399" y="780"/>
                  </a:lnTo>
                  <a:lnTo>
                    <a:pt x="433" y="780"/>
                  </a:lnTo>
                  <a:lnTo>
                    <a:pt x="440" y="772"/>
                  </a:lnTo>
                  <a:lnTo>
                    <a:pt x="428" y="759"/>
                  </a:lnTo>
                  <a:lnTo>
                    <a:pt x="403" y="759"/>
                  </a:lnTo>
                  <a:lnTo>
                    <a:pt x="393" y="759"/>
                  </a:lnTo>
                  <a:lnTo>
                    <a:pt x="382" y="749"/>
                  </a:lnTo>
                  <a:lnTo>
                    <a:pt x="386" y="737"/>
                  </a:lnTo>
                  <a:lnTo>
                    <a:pt x="399" y="727"/>
                  </a:lnTo>
                  <a:lnTo>
                    <a:pt x="422" y="727"/>
                  </a:lnTo>
                  <a:lnTo>
                    <a:pt x="461" y="741"/>
                  </a:lnTo>
                  <a:lnTo>
                    <a:pt x="499" y="772"/>
                  </a:lnTo>
                  <a:lnTo>
                    <a:pt x="532" y="780"/>
                  </a:lnTo>
                  <a:lnTo>
                    <a:pt x="557" y="769"/>
                  </a:lnTo>
                  <a:lnTo>
                    <a:pt x="550" y="791"/>
                  </a:lnTo>
                  <a:lnTo>
                    <a:pt x="539" y="824"/>
                  </a:lnTo>
                  <a:lnTo>
                    <a:pt x="550" y="836"/>
                  </a:lnTo>
                  <a:lnTo>
                    <a:pt x="581" y="854"/>
                  </a:lnTo>
                  <a:lnTo>
                    <a:pt x="610" y="854"/>
                  </a:lnTo>
                  <a:lnTo>
                    <a:pt x="632" y="867"/>
                  </a:lnTo>
                  <a:lnTo>
                    <a:pt x="653" y="867"/>
                  </a:lnTo>
                  <a:lnTo>
                    <a:pt x="665" y="847"/>
                  </a:lnTo>
                  <a:lnTo>
                    <a:pt x="686" y="822"/>
                  </a:lnTo>
                  <a:lnTo>
                    <a:pt x="703" y="816"/>
                  </a:lnTo>
                  <a:lnTo>
                    <a:pt x="726" y="822"/>
                  </a:lnTo>
                  <a:lnTo>
                    <a:pt x="747" y="852"/>
                  </a:lnTo>
                  <a:lnTo>
                    <a:pt x="771" y="852"/>
                  </a:lnTo>
                  <a:lnTo>
                    <a:pt x="779" y="840"/>
                  </a:lnTo>
                  <a:lnTo>
                    <a:pt x="769" y="798"/>
                  </a:lnTo>
                  <a:lnTo>
                    <a:pt x="769" y="783"/>
                  </a:lnTo>
                  <a:lnTo>
                    <a:pt x="779" y="774"/>
                  </a:lnTo>
                  <a:lnTo>
                    <a:pt x="804" y="774"/>
                  </a:lnTo>
                  <a:lnTo>
                    <a:pt x="828" y="783"/>
                  </a:lnTo>
                  <a:lnTo>
                    <a:pt x="828" y="806"/>
                  </a:lnTo>
                  <a:lnTo>
                    <a:pt x="865" y="811"/>
                  </a:lnTo>
                  <a:lnTo>
                    <a:pt x="903" y="827"/>
                  </a:lnTo>
                  <a:lnTo>
                    <a:pt x="923" y="847"/>
                  </a:lnTo>
                  <a:lnTo>
                    <a:pt x="915" y="859"/>
                  </a:lnTo>
                  <a:lnTo>
                    <a:pt x="911" y="887"/>
                  </a:lnTo>
                  <a:lnTo>
                    <a:pt x="930" y="887"/>
                  </a:lnTo>
                  <a:lnTo>
                    <a:pt x="937" y="866"/>
                  </a:lnTo>
                  <a:lnTo>
                    <a:pt x="951" y="855"/>
                  </a:lnTo>
                  <a:lnTo>
                    <a:pt x="962" y="867"/>
                  </a:lnTo>
                  <a:lnTo>
                    <a:pt x="971" y="874"/>
                  </a:lnTo>
                  <a:lnTo>
                    <a:pt x="980" y="860"/>
                  </a:lnTo>
                  <a:lnTo>
                    <a:pt x="994" y="847"/>
                  </a:lnTo>
                  <a:lnTo>
                    <a:pt x="1002" y="837"/>
                  </a:lnTo>
                  <a:lnTo>
                    <a:pt x="991" y="820"/>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3" name="Freeform 35"/>
            <p:cNvSpPr>
              <a:spLocks/>
            </p:cNvSpPr>
            <p:nvPr/>
          </p:nvSpPr>
          <p:spPr bwMode="auto">
            <a:xfrm>
              <a:off x="5135563" y="2441575"/>
              <a:ext cx="473075" cy="427037"/>
            </a:xfrm>
            <a:custGeom>
              <a:avLst/>
              <a:gdLst/>
              <a:ahLst/>
              <a:cxnLst>
                <a:cxn ang="0">
                  <a:pos x="34" y="678"/>
                </a:cxn>
                <a:cxn ang="0">
                  <a:pos x="19" y="665"/>
                </a:cxn>
                <a:cxn ang="0">
                  <a:pos x="37" y="679"/>
                </a:cxn>
                <a:cxn ang="0">
                  <a:pos x="51" y="685"/>
                </a:cxn>
                <a:cxn ang="0">
                  <a:pos x="64" y="676"/>
                </a:cxn>
                <a:cxn ang="0">
                  <a:pos x="120" y="682"/>
                </a:cxn>
                <a:cxn ang="0">
                  <a:pos x="120" y="807"/>
                </a:cxn>
                <a:cxn ang="0">
                  <a:pos x="639" y="793"/>
                </a:cxn>
                <a:cxn ang="0">
                  <a:pos x="641" y="794"/>
                </a:cxn>
                <a:cxn ang="0">
                  <a:pos x="653" y="765"/>
                </a:cxn>
                <a:cxn ang="0">
                  <a:pos x="658" y="749"/>
                </a:cxn>
                <a:cxn ang="0">
                  <a:pos x="649" y="733"/>
                </a:cxn>
                <a:cxn ang="0">
                  <a:pos x="651" y="701"/>
                </a:cxn>
                <a:cxn ang="0">
                  <a:pos x="653" y="687"/>
                </a:cxn>
                <a:cxn ang="0">
                  <a:pos x="644" y="672"/>
                </a:cxn>
                <a:cxn ang="0">
                  <a:pos x="635" y="667"/>
                </a:cxn>
                <a:cxn ang="0">
                  <a:pos x="635" y="653"/>
                </a:cxn>
                <a:cxn ang="0">
                  <a:pos x="642" y="646"/>
                </a:cxn>
                <a:cxn ang="0">
                  <a:pos x="639" y="638"/>
                </a:cxn>
                <a:cxn ang="0">
                  <a:pos x="645" y="619"/>
                </a:cxn>
                <a:cxn ang="0">
                  <a:pos x="663" y="603"/>
                </a:cxn>
                <a:cxn ang="0">
                  <a:pos x="669" y="603"/>
                </a:cxn>
                <a:cxn ang="0">
                  <a:pos x="667" y="586"/>
                </a:cxn>
                <a:cxn ang="0">
                  <a:pos x="673" y="565"/>
                </a:cxn>
                <a:cxn ang="0">
                  <a:pos x="683" y="551"/>
                </a:cxn>
                <a:cxn ang="0">
                  <a:pos x="677" y="546"/>
                </a:cxn>
                <a:cxn ang="0">
                  <a:pos x="680" y="522"/>
                </a:cxn>
                <a:cxn ang="0">
                  <a:pos x="699" y="506"/>
                </a:cxn>
                <a:cxn ang="0">
                  <a:pos x="727" y="472"/>
                </a:cxn>
                <a:cxn ang="0">
                  <a:pos x="742" y="449"/>
                </a:cxn>
                <a:cxn ang="0">
                  <a:pos x="739" y="427"/>
                </a:cxn>
                <a:cxn ang="0">
                  <a:pos x="749" y="396"/>
                </a:cxn>
                <a:cxn ang="0">
                  <a:pos x="760" y="396"/>
                </a:cxn>
                <a:cxn ang="0">
                  <a:pos x="767" y="386"/>
                </a:cxn>
                <a:cxn ang="0">
                  <a:pos x="773" y="370"/>
                </a:cxn>
                <a:cxn ang="0">
                  <a:pos x="789" y="359"/>
                </a:cxn>
                <a:cxn ang="0">
                  <a:pos x="803" y="346"/>
                </a:cxn>
                <a:cxn ang="0">
                  <a:pos x="800" y="331"/>
                </a:cxn>
                <a:cxn ang="0">
                  <a:pos x="809" y="320"/>
                </a:cxn>
                <a:cxn ang="0">
                  <a:pos x="823" y="296"/>
                </a:cxn>
                <a:cxn ang="0">
                  <a:pos x="821" y="263"/>
                </a:cxn>
                <a:cxn ang="0">
                  <a:pos x="823" y="236"/>
                </a:cxn>
                <a:cxn ang="0">
                  <a:pos x="838" y="214"/>
                </a:cxn>
                <a:cxn ang="0">
                  <a:pos x="857" y="200"/>
                </a:cxn>
                <a:cxn ang="0">
                  <a:pos x="859" y="193"/>
                </a:cxn>
                <a:cxn ang="0">
                  <a:pos x="862" y="182"/>
                </a:cxn>
                <a:cxn ang="0">
                  <a:pos x="863" y="159"/>
                </a:cxn>
                <a:cxn ang="0">
                  <a:pos x="874" y="155"/>
                </a:cxn>
                <a:cxn ang="0">
                  <a:pos x="887" y="139"/>
                </a:cxn>
                <a:cxn ang="0">
                  <a:pos x="891" y="132"/>
                </a:cxn>
                <a:cxn ang="0">
                  <a:pos x="895" y="123"/>
                </a:cxn>
                <a:cxn ang="0">
                  <a:pos x="895" y="103"/>
                </a:cxn>
                <a:cxn ang="0">
                  <a:pos x="759" y="113"/>
                </a:cxn>
                <a:cxn ang="0">
                  <a:pos x="812" y="32"/>
                </a:cxn>
                <a:cxn ang="0">
                  <a:pos x="806" y="0"/>
                </a:cxn>
                <a:cxn ang="0">
                  <a:pos x="0" y="20"/>
                </a:cxn>
                <a:cxn ang="0">
                  <a:pos x="39" y="257"/>
                </a:cxn>
                <a:cxn ang="0">
                  <a:pos x="34" y="678"/>
                </a:cxn>
              </a:cxnLst>
              <a:rect l="0" t="0" r="r" b="b"/>
              <a:pathLst>
                <a:path w="895" h="807">
                  <a:moveTo>
                    <a:pt x="34" y="678"/>
                  </a:moveTo>
                  <a:lnTo>
                    <a:pt x="19" y="665"/>
                  </a:lnTo>
                  <a:lnTo>
                    <a:pt x="37" y="679"/>
                  </a:lnTo>
                  <a:lnTo>
                    <a:pt x="51" y="685"/>
                  </a:lnTo>
                  <a:lnTo>
                    <a:pt x="64" y="676"/>
                  </a:lnTo>
                  <a:lnTo>
                    <a:pt x="120" y="682"/>
                  </a:lnTo>
                  <a:lnTo>
                    <a:pt x="120" y="807"/>
                  </a:lnTo>
                  <a:lnTo>
                    <a:pt x="639" y="793"/>
                  </a:lnTo>
                  <a:lnTo>
                    <a:pt x="641" y="794"/>
                  </a:lnTo>
                  <a:lnTo>
                    <a:pt x="653" y="765"/>
                  </a:lnTo>
                  <a:lnTo>
                    <a:pt x="658" y="749"/>
                  </a:lnTo>
                  <a:lnTo>
                    <a:pt x="649" y="733"/>
                  </a:lnTo>
                  <a:lnTo>
                    <a:pt x="651" y="701"/>
                  </a:lnTo>
                  <a:lnTo>
                    <a:pt x="653" y="687"/>
                  </a:lnTo>
                  <a:lnTo>
                    <a:pt x="644" y="672"/>
                  </a:lnTo>
                  <a:lnTo>
                    <a:pt x="635" y="667"/>
                  </a:lnTo>
                  <a:lnTo>
                    <a:pt x="635" y="653"/>
                  </a:lnTo>
                  <a:lnTo>
                    <a:pt x="642" y="646"/>
                  </a:lnTo>
                  <a:lnTo>
                    <a:pt x="639" y="638"/>
                  </a:lnTo>
                  <a:lnTo>
                    <a:pt x="645" y="619"/>
                  </a:lnTo>
                  <a:lnTo>
                    <a:pt x="663" y="603"/>
                  </a:lnTo>
                  <a:lnTo>
                    <a:pt x="669" y="603"/>
                  </a:lnTo>
                  <a:lnTo>
                    <a:pt x="667" y="586"/>
                  </a:lnTo>
                  <a:lnTo>
                    <a:pt x="673" y="565"/>
                  </a:lnTo>
                  <a:lnTo>
                    <a:pt x="683" y="551"/>
                  </a:lnTo>
                  <a:lnTo>
                    <a:pt x="677" y="546"/>
                  </a:lnTo>
                  <a:lnTo>
                    <a:pt x="680" y="522"/>
                  </a:lnTo>
                  <a:lnTo>
                    <a:pt x="699" y="506"/>
                  </a:lnTo>
                  <a:lnTo>
                    <a:pt x="727" y="472"/>
                  </a:lnTo>
                  <a:lnTo>
                    <a:pt x="742" y="449"/>
                  </a:lnTo>
                  <a:lnTo>
                    <a:pt x="739" y="427"/>
                  </a:lnTo>
                  <a:lnTo>
                    <a:pt x="749" y="396"/>
                  </a:lnTo>
                  <a:lnTo>
                    <a:pt x="760" y="396"/>
                  </a:lnTo>
                  <a:lnTo>
                    <a:pt x="767" y="386"/>
                  </a:lnTo>
                  <a:lnTo>
                    <a:pt x="773" y="370"/>
                  </a:lnTo>
                  <a:lnTo>
                    <a:pt x="789" y="359"/>
                  </a:lnTo>
                  <a:lnTo>
                    <a:pt x="803" y="346"/>
                  </a:lnTo>
                  <a:lnTo>
                    <a:pt x="800" y="331"/>
                  </a:lnTo>
                  <a:lnTo>
                    <a:pt x="809" y="320"/>
                  </a:lnTo>
                  <a:lnTo>
                    <a:pt x="823" y="296"/>
                  </a:lnTo>
                  <a:lnTo>
                    <a:pt x="821" y="263"/>
                  </a:lnTo>
                  <a:lnTo>
                    <a:pt x="823" y="236"/>
                  </a:lnTo>
                  <a:lnTo>
                    <a:pt x="838" y="214"/>
                  </a:lnTo>
                  <a:lnTo>
                    <a:pt x="857" y="200"/>
                  </a:lnTo>
                  <a:lnTo>
                    <a:pt x="859" y="193"/>
                  </a:lnTo>
                  <a:lnTo>
                    <a:pt x="862" y="182"/>
                  </a:lnTo>
                  <a:lnTo>
                    <a:pt x="863" y="159"/>
                  </a:lnTo>
                  <a:lnTo>
                    <a:pt x="874" y="155"/>
                  </a:lnTo>
                  <a:lnTo>
                    <a:pt x="887" y="139"/>
                  </a:lnTo>
                  <a:lnTo>
                    <a:pt x="891" y="132"/>
                  </a:lnTo>
                  <a:lnTo>
                    <a:pt x="895" y="123"/>
                  </a:lnTo>
                  <a:lnTo>
                    <a:pt x="895" y="103"/>
                  </a:lnTo>
                  <a:lnTo>
                    <a:pt x="759" y="113"/>
                  </a:lnTo>
                  <a:lnTo>
                    <a:pt x="812" y="32"/>
                  </a:lnTo>
                  <a:lnTo>
                    <a:pt x="806" y="0"/>
                  </a:lnTo>
                  <a:lnTo>
                    <a:pt x="0" y="20"/>
                  </a:lnTo>
                  <a:lnTo>
                    <a:pt x="39" y="257"/>
                  </a:lnTo>
                  <a:lnTo>
                    <a:pt x="34" y="678"/>
                  </a:lnTo>
                  <a:close/>
                </a:path>
              </a:pathLst>
            </a:custGeom>
            <a:solidFill>
              <a:schemeClr val="accent5">
                <a:lumMod val="60000"/>
                <a:lumOff val="40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4" name="Freeform 36"/>
            <p:cNvSpPr>
              <a:spLocks/>
            </p:cNvSpPr>
            <p:nvPr/>
          </p:nvSpPr>
          <p:spPr bwMode="auto">
            <a:xfrm>
              <a:off x="5559425" y="2354263"/>
              <a:ext cx="803275" cy="263525"/>
            </a:xfrm>
            <a:custGeom>
              <a:avLst/>
              <a:gdLst/>
              <a:ahLst/>
              <a:cxnLst>
                <a:cxn ang="0">
                  <a:pos x="898" y="66"/>
                </a:cxn>
                <a:cxn ang="0">
                  <a:pos x="388" y="96"/>
                </a:cxn>
                <a:cxn ang="0">
                  <a:pos x="395" y="143"/>
                </a:cxn>
                <a:cxn ang="0">
                  <a:pos x="123" y="147"/>
                </a:cxn>
                <a:cxn ang="0">
                  <a:pos x="114" y="153"/>
                </a:cxn>
                <a:cxn ang="0">
                  <a:pos x="111" y="165"/>
                </a:cxn>
                <a:cxn ang="0">
                  <a:pos x="114" y="179"/>
                </a:cxn>
                <a:cxn ang="0">
                  <a:pos x="110" y="195"/>
                </a:cxn>
                <a:cxn ang="0">
                  <a:pos x="100" y="200"/>
                </a:cxn>
                <a:cxn ang="0">
                  <a:pos x="95" y="210"/>
                </a:cxn>
                <a:cxn ang="0">
                  <a:pos x="100" y="214"/>
                </a:cxn>
                <a:cxn ang="0">
                  <a:pos x="100" y="214"/>
                </a:cxn>
                <a:cxn ang="0">
                  <a:pos x="110" y="232"/>
                </a:cxn>
                <a:cxn ang="0">
                  <a:pos x="110" y="232"/>
                </a:cxn>
                <a:cxn ang="0">
                  <a:pos x="110" y="236"/>
                </a:cxn>
                <a:cxn ang="0">
                  <a:pos x="107" y="239"/>
                </a:cxn>
                <a:cxn ang="0">
                  <a:pos x="103" y="243"/>
                </a:cxn>
                <a:cxn ang="0">
                  <a:pos x="95" y="254"/>
                </a:cxn>
                <a:cxn ang="0">
                  <a:pos x="92" y="268"/>
                </a:cxn>
                <a:cxn ang="0">
                  <a:pos x="95" y="268"/>
                </a:cxn>
                <a:cxn ang="0">
                  <a:pos x="95" y="288"/>
                </a:cxn>
                <a:cxn ang="0">
                  <a:pos x="91" y="297"/>
                </a:cxn>
                <a:cxn ang="0">
                  <a:pos x="87" y="304"/>
                </a:cxn>
                <a:cxn ang="0">
                  <a:pos x="74" y="320"/>
                </a:cxn>
                <a:cxn ang="0">
                  <a:pos x="63" y="324"/>
                </a:cxn>
                <a:cxn ang="0">
                  <a:pos x="62" y="347"/>
                </a:cxn>
                <a:cxn ang="0">
                  <a:pos x="59" y="358"/>
                </a:cxn>
                <a:cxn ang="0">
                  <a:pos x="57" y="365"/>
                </a:cxn>
                <a:cxn ang="0">
                  <a:pos x="38" y="379"/>
                </a:cxn>
                <a:cxn ang="0">
                  <a:pos x="23" y="401"/>
                </a:cxn>
                <a:cxn ang="0">
                  <a:pos x="21" y="428"/>
                </a:cxn>
                <a:cxn ang="0">
                  <a:pos x="23" y="461"/>
                </a:cxn>
                <a:cxn ang="0">
                  <a:pos x="9" y="485"/>
                </a:cxn>
                <a:cxn ang="0">
                  <a:pos x="0" y="496"/>
                </a:cxn>
                <a:cxn ang="0">
                  <a:pos x="0" y="497"/>
                </a:cxn>
                <a:cxn ang="0">
                  <a:pos x="1083" y="414"/>
                </a:cxn>
                <a:cxn ang="0">
                  <a:pos x="1083" y="411"/>
                </a:cxn>
                <a:cxn ang="0">
                  <a:pos x="1083" y="407"/>
                </a:cxn>
                <a:cxn ang="0">
                  <a:pos x="1084" y="379"/>
                </a:cxn>
                <a:cxn ang="0">
                  <a:pos x="1086" y="367"/>
                </a:cxn>
                <a:cxn ang="0">
                  <a:pos x="1105" y="347"/>
                </a:cxn>
                <a:cxn ang="0">
                  <a:pos x="1120" y="347"/>
                </a:cxn>
                <a:cxn ang="0">
                  <a:pos x="1136" y="333"/>
                </a:cxn>
                <a:cxn ang="0">
                  <a:pos x="1133" y="317"/>
                </a:cxn>
                <a:cxn ang="0">
                  <a:pos x="1147" y="297"/>
                </a:cxn>
                <a:cxn ang="0">
                  <a:pos x="1304" y="203"/>
                </a:cxn>
                <a:cxn ang="0">
                  <a:pos x="1327" y="189"/>
                </a:cxn>
                <a:cxn ang="0">
                  <a:pos x="1337" y="172"/>
                </a:cxn>
                <a:cxn ang="0">
                  <a:pos x="1355" y="143"/>
                </a:cxn>
                <a:cxn ang="0">
                  <a:pos x="1367" y="142"/>
                </a:cxn>
                <a:cxn ang="0">
                  <a:pos x="1381" y="163"/>
                </a:cxn>
                <a:cxn ang="0">
                  <a:pos x="1402" y="143"/>
                </a:cxn>
                <a:cxn ang="0">
                  <a:pos x="1427" y="115"/>
                </a:cxn>
                <a:cxn ang="0">
                  <a:pos x="1478" y="106"/>
                </a:cxn>
                <a:cxn ang="0">
                  <a:pos x="1481" y="86"/>
                </a:cxn>
                <a:cxn ang="0">
                  <a:pos x="1496" y="63"/>
                </a:cxn>
                <a:cxn ang="0">
                  <a:pos x="1513" y="53"/>
                </a:cxn>
                <a:cxn ang="0">
                  <a:pos x="1520" y="56"/>
                </a:cxn>
                <a:cxn ang="0">
                  <a:pos x="1520" y="0"/>
                </a:cxn>
                <a:cxn ang="0">
                  <a:pos x="898" y="66"/>
                </a:cxn>
              </a:cxnLst>
              <a:rect l="0" t="0" r="r" b="b"/>
              <a:pathLst>
                <a:path w="1520" h="497">
                  <a:moveTo>
                    <a:pt x="898" y="66"/>
                  </a:moveTo>
                  <a:lnTo>
                    <a:pt x="388" y="96"/>
                  </a:lnTo>
                  <a:lnTo>
                    <a:pt x="395" y="143"/>
                  </a:lnTo>
                  <a:lnTo>
                    <a:pt x="123" y="147"/>
                  </a:lnTo>
                  <a:lnTo>
                    <a:pt x="114" y="153"/>
                  </a:lnTo>
                  <a:lnTo>
                    <a:pt x="111" y="165"/>
                  </a:lnTo>
                  <a:lnTo>
                    <a:pt x="114" y="179"/>
                  </a:lnTo>
                  <a:lnTo>
                    <a:pt x="110" y="195"/>
                  </a:lnTo>
                  <a:lnTo>
                    <a:pt x="100" y="200"/>
                  </a:lnTo>
                  <a:lnTo>
                    <a:pt x="95" y="210"/>
                  </a:lnTo>
                  <a:lnTo>
                    <a:pt x="100" y="214"/>
                  </a:lnTo>
                  <a:lnTo>
                    <a:pt x="100" y="214"/>
                  </a:lnTo>
                  <a:lnTo>
                    <a:pt x="110" y="232"/>
                  </a:lnTo>
                  <a:lnTo>
                    <a:pt x="110" y="232"/>
                  </a:lnTo>
                  <a:lnTo>
                    <a:pt x="110" y="236"/>
                  </a:lnTo>
                  <a:lnTo>
                    <a:pt x="107" y="239"/>
                  </a:lnTo>
                  <a:lnTo>
                    <a:pt x="103" y="243"/>
                  </a:lnTo>
                  <a:lnTo>
                    <a:pt x="95" y="254"/>
                  </a:lnTo>
                  <a:lnTo>
                    <a:pt x="92" y="268"/>
                  </a:lnTo>
                  <a:lnTo>
                    <a:pt x="95" y="268"/>
                  </a:lnTo>
                  <a:lnTo>
                    <a:pt x="95" y="288"/>
                  </a:lnTo>
                  <a:lnTo>
                    <a:pt x="91" y="297"/>
                  </a:lnTo>
                  <a:lnTo>
                    <a:pt x="87" y="304"/>
                  </a:lnTo>
                  <a:lnTo>
                    <a:pt x="74" y="320"/>
                  </a:lnTo>
                  <a:lnTo>
                    <a:pt x="63" y="324"/>
                  </a:lnTo>
                  <a:lnTo>
                    <a:pt x="62" y="347"/>
                  </a:lnTo>
                  <a:lnTo>
                    <a:pt x="59" y="358"/>
                  </a:lnTo>
                  <a:lnTo>
                    <a:pt x="57" y="365"/>
                  </a:lnTo>
                  <a:lnTo>
                    <a:pt x="38" y="379"/>
                  </a:lnTo>
                  <a:lnTo>
                    <a:pt x="23" y="401"/>
                  </a:lnTo>
                  <a:lnTo>
                    <a:pt x="21" y="428"/>
                  </a:lnTo>
                  <a:lnTo>
                    <a:pt x="23" y="461"/>
                  </a:lnTo>
                  <a:lnTo>
                    <a:pt x="9" y="485"/>
                  </a:lnTo>
                  <a:lnTo>
                    <a:pt x="0" y="496"/>
                  </a:lnTo>
                  <a:lnTo>
                    <a:pt x="0" y="497"/>
                  </a:lnTo>
                  <a:lnTo>
                    <a:pt x="1083" y="414"/>
                  </a:lnTo>
                  <a:lnTo>
                    <a:pt x="1083" y="411"/>
                  </a:lnTo>
                  <a:lnTo>
                    <a:pt x="1083" y="407"/>
                  </a:lnTo>
                  <a:lnTo>
                    <a:pt x="1084" y="379"/>
                  </a:lnTo>
                  <a:lnTo>
                    <a:pt x="1086" y="367"/>
                  </a:lnTo>
                  <a:lnTo>
                    <a:pt x="1105" y="347"/>
                  </a:lnTo>
                  <a:lnTo>
                    <a:pt x="1120" y="347"/>
                  </a:lnTo>
                  <a:lnTo>
                    <a:pt x="1136" y="333"/>
                  </a:lnTo>
                  <a:lnTo>
                    <a:pt x="1133" y="317"/>
                  </a:lnTo>
                  <a:lnTo>
                    <a:pt x="1147" y="297"/>
                  </a:lnTo>
                  <a:lnTo>
                    <a:pt x="1304" y="203"/>
                  </a:lnTo>
                  <a:lnTo>
                    <a:pt x="1327" y="189"/>
                  </a:lnTo>
                  <a:lnTo>
                    <a:pt x="1337" y="172"/>
                  </a:lnTo>
                  <a:lnTo>
                    <a:pt x="1355" y="143"/>
                  </a:lnTo>
                  <a:lnTo>
                    <a:pt x="1367" y="142"/>
                  </a:lnTo>
                  <a:lnTo>
                    <a:pt x="1381" y="163"/>
                  </a:lnTo>
                  <a:lnTo>
                    <a:pt x="1402" y="143"/>
                  </a:lnTo>
                  <a:lnTo>
                    <a:pt x="1427" y="115"/>
                  </a:lnTo>
                  <a:lnTo>
                    <a:pt x="1478" y="106"/>
                  </a:lnTo>
                  <a:lnTo>
                    <a:pt x="1481" y="86"/>
                  </a:lnTo>
                  <a:lnTo>
                    <a:pt x="1496" y="63"/>
                  </a:lnTo>
                  <a:lnTo>
                    <a:pt x="1513" y="53"/>
                  </a:lnTo>
                  <a:lnTo>
                    <a:pt x="1520" y="56"/>
                  </a:lnTo>
                  <a:lnTo>
                    <a:pt x="1520" y="0"/>
                  </a:lnTo>
                  <a:lnTo>
                    <a:pt x="898" y="6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5" name="Freeform 37"/>
            <p:cNvSpPr>
              <a:spLocks/>
            </p:cNvSpPr>
            <p:nvPr/>
          </p:nvSpPr>
          <p:spPr bwMode="auto">
            <a:xfrm>
              <a:off x="6132513" y="2268538"/>
              <a:ext cx="801687" cy="354012"/>
            </a:xfrm>
            <a:custGeom>
              <a:avLst/>
              <a:gdLst/>
              <a:ahLst/>
              <a:cxnLst>
                <a:cxn ang="0">
                  <a:pos x="1485" y="130"/>
                </a:cxn>
                <a:cxn ang="0">
                  <a:pos x="1465" y="176"/>
                </a:cxn>
                <a:cxn ang="0">
                  <a:pos x="1443" y="148"/>
                </a:cxn>
                <a:cxn ang="0">
                  <a:pos x="1393" y="140"/>
                </a:cxn>
                <a:cxn ang="0">
                  <a:pos x="1340" y="162"/>
                </a:cxn>
                <a:cxn ang="0">
                  <a:pos x="1324" y="149"/>
                </a:cxn>
                <a:cxn ang="0">
                  <a:pos x="1311" y="117"/>
                </a:cxn>
                <a:cxn ang="0">
                  <a:pos x="1307" y="83"/>
                </a:cxn>
                <a:cxn ang="0">
                  <a:pos x="1321" y="94"/>
                </a:cxn>
                <a:cxn ang="0">
                  <a:pos x="1346" y="134"/>
                </a:cxn>
                <a:cxn ang="0">
                  <a:pos x="1372" y="117"/>
                </a:cxn>
                <a:cxn ang="0">
                  <a:pos x="1415" y="99"/>
                </a:cxn>
                <a:cxn ang="0">
                  <a:pos x="1428" y="81"/>
                </a:cxn>
                <a:cxn ang="0">
                  <a:pos x="1420" y="73"/>
                </a:cxn>
                <a:cxn ang="0">
                  <a:pos x="1413" y="56"/>
                </a:cxn>
                <a:cxn ang="0">
                  <a:pos x="1451" y="52"/>
                </a:cxn>
                <a:cxn ang="0">
                  <a:pos x="1420" y="0"/>
                </a:cxn>
                <a:cxn ang="0">
                  <a:pos x="437" y="163"/>
                </a:cxn>
                <a:cxn ang="0">
                  <a:pos x="413" y="226"/>
                </a:cxn>
                <a:cxn ang="0">
                  <a:pos x="344" y="278"/>
                </a:cxn>
                <a:cxn ang="0">
                  <a:pos x="284" y="305"/>
                </a:cxn>
                <a:cxn ang="0">
                  <a:pos x="244" y="352"/>
                </a:cxn>
                <a:cxn ang="0">
                  <a:pos x="50" y="480"/>
                </a:cxn>
                <a:cxn ang="0">
                  <a:pos x="22" y="510"/>
                </a:cxn>
                <a:cxn ang="0">
                  <a:pos x="0" y="570"/>
                </a:cxn>
                <a:cxn ang="0">
                  <a:pos x="259" y="549"/>
                </a:cxn>
                <a:cxn ang="0">
                  <a:pos x="419" y="484"/>
                </a:cxn>
                <a:cxn ang="0">
                  <a:pos x="516" y="484"/>
                </a:cxn>
                <a:cxn ang="0">
                  <a:pos x="610" y="470"/>
                </a:cxn>
                <a:cxn ang="0">
                  <a:pos x="844" y="492"/>
                </a:cxn>
                <a:cxn ang="0">
                  <a:pos x="1141" y="650"/>
                </a:cxn>
                <a:cxn ang="0">
                  <a:pos x="1204" y="620"/>
                </a:cxn>
                <a:cxn ang="0">
                  <a:pos x="1243" y="517"/>
                </a:cxn>
                <a:cxn ang="0">
                  <a:pos x="1254" y="478"/>
                </a:cxn>
                <a:cxn ang="0">
                  <a:pos x="1256" y="458"/>
                </a:cxn>
                <a:cxn ang="0">
                  <a:pos x="1268" y="455"/>
                </a:cxn>
                <a:cxn ang="0">
                  <a:pos x="1307" y="459"/>
                </a:cxn>
                <a:cxn ang="0">
                  <a:pos x="1313" y="434"/>
                </a:cxn>
                <a:cxn ang="0">
                  <a:pos x="1350" y="431"/>
                </a:cxn>
                <a:cxn ang="0">
                  <a:pos x="1388" y="415"/>
                </a:cxn>
                <a:cxn ang="0">
                  <a:pos x="1418" y="416"/>
                </a:cxn>
                <a:cxn ang="0">
                  <a:pos x="1438" y="365"/>
                </a:cxn>
                <a:cxn ang="0">
                  <a:pos x="1440" y="351"/>
                </a:cxn>
                <a:cxn ang="0">
                  <a:pos x="1433" y="346"/>
                </a:cxn>
                <a:cxn ang="0">
                  <a:pos x="1414" y="353"/>
                </a:cxn>
                <a:cxn ang="0">
                  <a:pos x="1388" y="370"/>
                </a:cxn>
                <a:cxn ang="0">
                  <a:pos x="1317" y="376"/>
                </a:cxn>
                <a:cxn ang="0">
                  <a:pos x="1318" y="353"/>
                </a:cxn>
                <a:cxn ang="0">
                  <a:pos x="1363" y="359"/>
                </a:cxn>
                <a:cxn ang="0">
                  <a:pos x="1374" y="331"/>
                </a:cxn>
                <a:cxn ang="0">
                  <a:pos x="1389" y="306"/>
                </a:cxn>
                <a:cxn ang="0">
                  <a:pos x="1346" y="284"/>
                </a:cxn>
                <a:cxn ang="0">
                  <a:pos x="1302" y="262"/>
                </a:cxn>
                <a:cxn ang="0">
                  <a:pos x="1368" y="273"/>
                </a:cxn>
                <a:cxn ang="0">
                  <a:pos x="1360" y="251"/>
                </a:cxn>
                <a:cxn ang="0">
                  <a:pos x="1382" y="238"/>
                </a:cxn>
                <a:cxn ang="0">
                  <a:pos x="1407" y="267"/>
                </a:cxn>
                <a:cxn ang="0">
                  <a:pos x="1443" y="270"/>
                </a:cxn>
                <a:cxn ang="0">
                  <a:pos x="1471" y="245"/>
                </a:cxn>
                <a:cxn ang="0">
                  <a:pos x="1482" y="212"/>
                </a:cxn>
                <a:cxn ang="0">
                  <a:pos x="1501" y="204"/>
                </a:cxn>
                <a:cxn ang="0">
                  <a:pos x="1515" y="170"/>
                </a:cxn>
              </a:cxnLst>
              <a:rect l="0" t="0" r="r" b="b"/>
              <a:pathLst>
                <a:path w="1515" h="670">
                  <a:moveTo>
                    <a:pt x="1507" y="155"/>
                  </a:moveTo>
                  <a:lnTo>
                    <a:pt x="1499" y="144"/>
                  </a:lnTo>
                  <a:lnTo>
                    <a:pt x="1485" y="130"/>
                  </a:lnTo>
                  <a:lnTo>
                    <a:pt x="1475" y="130"/>
                  </a:lnTo>
                  <a:lnTo>
                    <a:pt x="1467" y="136"/>
                  </a:lnTo>
                  <a:lnTo>
                    <a:pt x="1465" y="176"/>
                  </a:lnTo>
                  <a:lnTo>
                    <a:pt x="1463" y="184"/>
                  </a:lnTo>
                  <a:lnTo>
                    <a:pt x="1451" y="174"/>
                  </a:lnTo>
                  <a:lnTo>
                    <a:pt x="1443" y="148"/>
                  </a:lnTo>
                  <a:lnTo>
                    <a:pt x="1438" y="130"/>
                  </a:lnTo>
                  <a:lnTo>
                    <a:pt x="1421" y="126"/>
                  </a:lnTo>
                  <a:lnTo>
                    <a:pt x="1393" y="140"/>
                  </a:lnTo>
                  <a:lnTo>
                    <a:pt x="1385" y="140"/>
                  </a:lnTo>
                  <a:lnTo>
                    <a:pt x="1358" y="147"/>
                  </a:lnTo>
                  <a:lnTo>
                    <a:pt x="1340" y="162"/>
                  </a:lnTo>
                  <a:lnTo>
                    <a:pt x="1327" y="179"/>
                  </a:lnTo>
                  <a:lnTo>
                    <a:pt x="1324" y="170"/>
                  </a:lnTo>
                  <a:lnTo>
                    <a:pt x="1324" y="149"/>
                  </a:lnTo>
                  <a:lnTo>
                    <a:pt x="1327" y="140"/>
                  </a:lnTo>
                  <a:lnTo>
                    <a:pt x="1315" y="126"/>
                  </a:lnTo>
                  <a:lnTo>
                    <a:pt x="1311" y="117"/>
                  </a:lnTo>
                  <a:lnTo>
                    <a:pt x="1307" y="104"/>
                  </a:lnTo>
                  <a:lnTo>
                    <a:pt x="1307" y="93"/>
                  </a:lnTo>
                  <a:lnTo>
                    <a:pt x="1307" y="83"/>
                  </a:lnTo>
                  <a:lnTo>
                    <a:pt x="1313" y="74"/>
                  </a:lnTo>
                  <a:lnTo>
                    <a:pt x="1317" y="74"/>
                  </a:lnTo>
                  <a:lnTo>
                    <a:pt x="1321" y="94"/>
                  </a:lnTo>
                  <a:lnTo>
                    <a:pt x="1327" y="119"/>
                  </a:lnTo>
                  <a:lnTo>
                    <a:pt x="1335" y="142"/>
                  </a:lnTo>
                  <a:lnTo>
                    <a:pt x="1346" y="134"/>
                  </a:lnTo>
                  <a:lnTo>
                    <a:pt x="1354" y="130"/>
                  </a:lnTo>
                  <a:lnTo>
                    <a:pt x="1367" y="122"/>
                  </a:lnTo>
                  <a:lnTo>
                    <a:pt x="1372" y="117"/>
                  </a:lnTo>
                  <a:lnTo>
                    <a:pt x="1390" y="109"/>
                  </a:lnTo>
                  <a:lnTo>
                    <a:pt x="1395" y="99"/>
                  </a:lnTo>
                  <a:lnTo>
                    <a:pt x="1415" y="99"/>
                  </a:lnTo>
                  <a:lnTo>
                    <a:pt x="1421" y="88"/>
                  </a:lnTo>
                  <a:lnTo>
                    <a:pt x="1428" y="81"/>
                  </a:lnTo>
                  <a:lnTo>
                    <a:pt x="1428" y="81"/>
                  </a:lnTo>
                  <a:lnTo>
                    <a:pt x="1421" y="74"/>
                  </a:lnTo>
                  <a:lnTo>
                    <a:pt x="1421" y="74"/>
                  </a:lnTo>
                  <a:lnTo>
                    <a:pt x="1420" y="73"/>
                  </a:lnTo>
                  <a:lnTo>
                    <a:pt x="1407" y="62"/>
                  </a:lnTo>
                  <a:lnTo>
                    <a:pt x="1407" y="56"/>
                  </a:lnTo>
                  <a:lnTo>
                    <a:pt x="1413" y="56"/>
                  </a:lnTo>
                  <a:lnTo>
                    <a:pt x="1436" y="65"/>
                  </a:lnTo>
                  <a:lnTo>
                    <a:pt x="1449" y="62"/>
                  </a:lnTo>
                  <a:lnTo>
                    <a:pt x="1451" y="52"/>
                  </a:lnTo>
                  <a:lnTo>
                    <a:pt x="1438" y="31"/>
                  </a:lnTo>
                  <a:lnTo>
                    <a:pt x="1431" y="18"/>
                  </a:lnTo>
                  <a:lnTo>
                    <a:pt x="1420" y="0"/>
                  </a:lnTo>
                  <a:lnTo>
                    <a:pt x="1014" y="81"/>
                  </a:lnTo>
                  <a:lnTo>
                    <a:pt x="722" y="127"/>
                  </a:lnTo>
                  <a:lnTo>
                    <a:pt x="437" y="163"/>
                  </a:lnTo>
                  <a:lnTo>
                    <a:pt x="437" y="219"/>
                  </a:lnTo>
                  <a:lnTo>
                    <a:pt x="430" y="216"/>
                  </a:lnTo>
                  <a:lnTo>
                    <a:pt x="413" y="226"/>
                  </a:lnTo>
                  <a:lnTo>
                    <a:pt x="398" y="249"/>
                  </a:lnTo>
                  <a:lnTo>
                    <a:pt x="395" y="269"/>
                  </a:lnTo>
                  <a:lnTo>
                    <a:pt x="344" y="278"/>
                  </a:lnTo>
                  <a:lnTo>
                    <a:pt x="319" y="306"/>
                  </a:lnTo>
                  <a:lnTo>
                    <a:pt x="298" y="326"/>
                  </a:lnTo>
                  <a:lnTo>
                    <a:pt x="284" y="305"/>
                  </a:lnTo>
                  <a:lnTo>
                    <a:pt x="272" y="306"/>
                  </a:lnTo>
                  <a:lnTo>
                    <a:pt x="254" y="335"/>
                  </a:lnTo>
                  <a:lnTo>
                    <a:pt x="244" y="352"/>
                  </a:lnTo>
                  <a:lnTo>
                    <a:pt x="221" y="366"/>
                  </a:lnTo>
                  <a:lnTo>
                    <a:pt x="64" y="460"/>
                  </a:lnTo>
                  <a:lnTo>
                    <a:pt x="50" y="480"/>
                  </a:lnTo>
                  <a:lnTo>
                    <a:pt x="53" y="496"/>
                  </a:lnTo>
                  <a:lnTo>
                    <a:pt x="37" y="510"/>
                  </a:lnTo>
                  <a:lnTo>
                    <a:pt x="22" y="510"/>
                  </a:lnTo>
                  <a:lnTo>
                    <a:pt x="3" y="530"/>
                  </a:lnTo>
                  <a:lnTo>
                    <a:pt x="1" y="542"/>
                  </a:lnTo>
                  <a:lnTo>
                    <a:pt x="0" y="570"/>
                  </a:lnTo>
                  <a:lnTo>
                    <a:pt x="0" y="574"/>
                  </a:lnTo>
                  <a:lnTo>
                    <a:pt x="0" y="577"/>
                  </a:lnTo>
                  <a:lnTo>
                    <a:pt x="259" y="549"/>
                  </a:lnTo>
                  <a:lnTo>
                    <a:pt x="336" y="489"/>
                  </a:lnTo>
                  <a:lnTo>
                    <a:pt x="383" y="484"/>
                  </a:lnTo>
                  <a:lnTo>
                    <a:pt x="419" y="484"/>
                  </a:lnTo>
                  <a:lnTo>
                    <a:pt x="472" y="492"/>
                  </a:lnTo>
                  <a:lnTo>
                    <a:pt x="499" y="489"/>
                  </a:lnTo>
                  <a:lnTo>
                    <a:pt x="516" y="484"/>
                  </a:lnTo>
                  <a:lnTo>
                    <a:pt x="538" y="470"/>
                  </a:lnTo>
                  <a:lnTo>
                    <a:pt x="572" y="464"/>
                  </a:lnTo>
                  <a:lnTo>
                    <a:pt x="610" y="470"/>
                  </a:lnTo>
                  <a:lnTo>
                    <a:pt x="638" y="484"/>
                  </a:lnTo>
                  <a:lnTo>
                    <a:pt x="660" y="528"/>
                  </a:lnTo>
                  <a:lnTo>
                    <a:pt x="844" y="492"/>
                  </a:lnTo>
                  <a:lnTo>
                    <a:pt x="1086" y="670"/>
                  </a:lnTo>
                  <a:lnTo>
                    <a:pt x="1130" y="652"/>
                  </a:lnTo>
                  <a:lnTo>
                    <a:pt x="1141" y="650"/>
                  </a:lnTo>
                  <a:lnTo>
                    <a:pt x="1179" y="645"/>
                  </a:lnTo>
                  <a:lnTo>
                    <a:pt x="1189" y="632"/>
                  </a:lnTo>
                  <a:lnTo>
                    <a:pt x="1204" y="620"/>
                  </a:lnTo>
                  <a:lnTo>
                    <a:pt x="1210" y="576"/>
                  </a:lnTo>
                  <a:lnTo>
                    <a:pt x="1221" y="545"/>
                  </a:lnTo>
                  <a:lnTo>
                    <a:pt x="1243" y="517"/>
                  </a:lnTo>
                  <a:lnTo>
                    <a:pt x="1260" y="501"/>
                  </a:lnTo>
                  <a:lnTo>
                    <a:pt x="1260" y="491"/>
                  </a:lnTo>
                  <a:lnTo>
                    <a:pt x="1254" y="478"/>
                  </a:lnTo>
                  <a:lnTo>
                    <a:pt x="1252" y="471"/>
                  </a:lnTo>
                  <a:lnTo>
                    <a:pt x="1256" y="464"/>
                  </a:lnTo>
                  <a:lnTo>
                    <a:pt x="1256" y="458"/>
                  </a:lnTo>
                  <a:lnTo>
                    <a:pt x="1260" y="451"/>
                  </a:lnTo>
                  <a:lnTo>
                    <a:pt x="1264" y="451"/>
                  </a:lnTo>
                  <a:lnTo>
                    <a:pt x="1268" y="455"/>
                  </a:lnTo>
                  <a:lnTo>
                    <a:pt x="1274" y="476"/>
                  </a:lnTo>
                  <a:lnTo>
                    <a:pt x="1293" y="467"/>
                  </a:lnTo>
                  <a:lnTo>
                    <a:pt x="1307" y="459"/>
                  </a:lnTo>
                  <a:lnTo>
                    <a:pt x="1307" y="451"/>
                  </a:lnTo>
                  <a:lnTo>
                    <a:pt x="1307" y="441"/>
                  </a:lnTo>
                  <a:lnTo>
                    <a:pt x="1313" y="434"/>
                  </a:lnTo>
                  <a:lnTo>
                    <a:pt x="1317" y="431"/>
                  </a:lnTo>
                  <a:lnTo>
                    <a:pt x="1324" y="439"/>
                  </a:lnTo>
                  <a:lnTo>
                    <a:pt x="1350" y="431"/>
                  </a:lnTo>
                  <a:lnTo>
                    <a:pt x="1367" y="421"/>
                  </a:lnTo>
                  <a:lnTo>
                    <a:pt x="1374" y="421"/>
                  </a:lnTo>
                  <a:lnTo>
                    <a:pt x="1388" y="415"/>
                  </a:lnTo>
                  <a:lnTo>
                    <a:pt x="1399" y="408"/>
                  </a:lnTo>
                  <a:lnTo>
                    <a:pt x="1399" y="403"/>
                  </a:lnTo>
                  <a:lnTo>
                    <a:pt x="1418" y="416"/>
                  </a:lnTo>
                  <a:lnTo>
                    <a:pt x="1426" y="398"/>
                  </a:lnTo>
                  <a:lnTo>
                    <a:pt x="1432" y="376"/>
                  </a:lnTo>
                  <a:lnTo>
                    <a:pt x="1438" y="365"/>
                  </a:lnTo>
                  <a:lnTo>
                    <a:pt x="1443" y="356"/>
                  </a:lnTo>
                  <a:lnTo>
                    <a:pt x="1443" y="356"/>
                  </a:lnTo>
                  <a:lnTo>
                    <a:pt x="1440" y="351"/>
                  </a:lnTo>
                  <a:lnTo>
                    <a:pt x="1436" y="348"/>
                  </a:lnTo>
                  <a:lnTo>
                    <a:pt x="1435" y="346"/>
                  </a:lnTo>
                  <a:lnTo>
                    <a:pt x="1433" y="346"/>
                  </a:lnTo>
                  <a:lnTo>
                    <a:pt x="1433" y="346"/>
                  </a:lnTo>
                  <a:lnTo>
                    <a:pt x="1422" y="351"/>
                  </a:lnTo>
                  <a:lnTo>
                    <a:pt x="1414" y="353"/>
                  </a:lnTo>
                  <a:lnTo>
                    <a:pt x="1410" y="360"/>
                  </a:lnTo>
                  <a:lnTo>
                    <a:pt x="1399" y="365"/>
                  </a:lnTo>
                  <a:lnTo>
                    <a:pt x="1388" y="370"/>
                  </a:lnTo>
                  <a:lnTo>
                    <a:pt x="1368" y="387"/>
                  </a:lnTo>
                  <a:lnTo>
                    <a:pt x="1354" y="387"/>
                  </a:lnTo>
                  <a:lnTo>
                    <a:pt x="1317" y="376"/>
                  </a:lnTo>
                  <a:lnTo>
                    <a:pt x="1313" y="367"/>
                  </a:lnTo>
                  <a:lnTo>
                    <a:pt x="1314" y="356"/>
                  </a:lnTo>
                  <a:lnTo>
                    <a:pt x="1318" y="353"/>
                  </a:lnTo>
                  <a:lnTo>
                    <a:pt x="1329" y="355"/>
                  </a:lnTo>
                  <a:lnTo>
                    <a:pt x="1339" y="356"/>
                  </a:lnTo>
                  <a:lnTo>
                    <a:pt x="1363" y="359"/>
                  </a:lnTo>
                  <a:lnTo>
                    <a:pt x="1374" y="351"/>
                  </a:lnTo>
                  <a:lnTo>
                    <a:pt x="1378" y="340"/>
                  </a:lnTo>
                  <a:lnTo>
                    <a:pt x="1374" y="331"/>
                  </a:lnTo>
                  <a:lnTo>
                    <a:pt x="1375" y="316"/>
                  </a:lnTo>
                  <a:lnTo>
                    <a:pt x="1379" y="316"/>
                  </a:lnTo>
                  <a:lnTo>
                    <a:pt x="1389" y="306"/>
                  </a:lnTo>
                  <a:lnTo>
                    <a:pt x="1388" y="295"/>
                  </a:lnTo>
                  <a:lnTo>
                    <a:pt x="1374" y="295"/>
                  </a:lnTo>
                  <a:lnTo>
                    <a:pt x="1346" y="284"/>
                  </a:lnTo>
                  <a:lnTo>
                    <a:pt x="1314" y="277"/>
                  </a:lnTo>
                  <a:lnTo>
                    <a:pt x="1302" y="270"/>
                  </a:lnTo>
                  <a:lnTo>
                    <a:pt x="1302" y="262"/>
                  </a:lnTo>
                  <a:lnTo>
                    <a:pt x="1321" y="262"/>
                  </a:lnTo>
                  <a:lnTo>
                    <a:pt x="1346" y="262"/>
                  </a:lnTo>
                  <a:lnTo>
                    <a:pt x="1368" y="273"/>
                  </a:lnTo>
                  <a:lnTo>
                    <a:pt x="1374" y="266"/>
                  </a:lnTo>
                  <a:lnTo>
                    <a:pt x="1367" y="256"/>
                  </a:lnTo>
                  <a:lnTo>
                    <a:pt x="1360" y="251"/>
                  </a:lnTo>
                  <a:lnTo>
                    <a:pt x="1357" y="242"/>
                  </a:lnTo>
                  <a:lnTo>
                    <a:pt x="1368" y="238"/>
                  </a:lnTo>
                  <a:lnTo>
                    <a:pt x="1382" y="238"/>
                  </a:lnTo>
                  <a:lnTo>
                    <a:pt x="1386" y="259"/>
                  </a:lnTo>
                  <a:lnTo>
                    <a:pt x="1395" y="267"/>
                  </a:lnTo>
                  <a:lnTo>
                    <a:pt x="1407" y="267"/>
                  </a:lnTo>
                  <a:lnTo>
                    <a:pt x="1411" y="262"/>
                  </a:lnTo>
                  <a:lnTo>
                    <a:pt x="1422" y="267"/>
                  </a:lnTo>
                  <a:lnTo>
                    <a:pt x="1443" y="270"/>
                  </a:lnTo>
                  <a:lnTo>
                    <a:pt x="1467" y="270"/>
                  </a:lnTo>
                  <a:lnTo>
                    <a:pt x="1471" y="263"/>
                  </a:lnTo>
                  <a:lnTo>
                    <a:pt x="1471" y="245"/>
                  </a:lnTo>
                  <a:lnTo>
                    <a:pt x="1476" y="238"/>
                  </a:lnTo>
                  <a:lnTo>
                    <a:pt x="1482" y="220"/>
                  </a:lnTo>
                  <a:lnTo>
                    <a:pt x="1482" y="212"/>
                  </a:lnTo>
                  <a:lnTo>
                    <a:pt x="1486" y="195"/>
                  </a:lnTo>
                  <a:lnTo>
                    <a:pt x="1496" y="195"/>
                  </a:lnTo>
                  <a:lnTo>
                    <a:pt x="1501" y="204"/>
                  </a:lnTo>
                  <a:lnTo>
                    <a:pt x="1513" y="195"/>
                  </a:lnTo>
                  <a:lnTo>
                    <a:pt x="1513" y="179"/>
                  </a:lnTo>
                  <a:lnTo>
                    <a:pt x="1515" y="170"/>
                  </a:lnTo>
                  <a:lnTo>
                    <a:pt x="1507" y="155"/>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6" name="Freeform 38"/>
            <p:cNvSpPr>
              <a:spLocks/>
            </p:cNvSpPr>
            <p:nvPr/>
          </p:nvSpPr>
          <p:spPr bwMode="auto">
            <a:xfrm>
              <a:off x="6011863" y="2559050"/>
              <a:ext cx="495300" cy="531812"/>
            </a:xfrm>
            <a:custGeom>
              <a:avLst/>
              <a:gdLst/>
              <a:ahLst/>
              <a:cxnLst>
                <a:cxn ang="0">
                  <a:pos x="906" y="578"/>
                </a:cxn>
                <a:cxn ang="0">
                  <a:pos x="892" y="533"/>
                </a:cxn>
                <a:cxn ang="0">
                  <a:pos x="882" y="508"/>
                </a:cxn>
                <a:cxn ang="0">
                  <a:pos x="852" y="490"/>
                </a:cxn>
                <a:cxn ang="0">
                  <a:pos x="842" y="460"/>
                </a:cxn>
                <a:cxn ang="0">
                  <a:pos x="810" y="414"/>
                </a:cxn>
                <a:cxn ang="0">
                  <a:pos x="767" y="376"/>
                </a:cxn>
                <a:cxn ang="0">
                  <a:pos x="684" y="292"/>
                </a:cxn>
                <a:cxn ang="0">
                  <a:pos x="563" y="186"/>
                </a:cxn>
                <a:cxn ang="0">
                  <a:pos x="519" y="126"/>
                </a:cxn>
                <a:cxn ang="0">
                  <a:pos x="437" y="75"/>
                </a:cxn>
                <a:cxn ang="0">
                  <a:pos x="452" y="39"/>
                </a:cxn>
                <a:cxn ang="0">
                  <a:pos x="481" y="8"/>
                </a:cxn>
                <a:cxn ang="0">
                  <a:pos x="226" y="28"/>
                </a:cxn>
                <a:cxn ang="0">
                  <a:pos x="14" y="111"/>
                </a:cxn>
                <a:cxn ang="0">
                  <a:pos x="119" y="500"/>
                </a:cxn>
                <a:cxn ang="0">
                  <a:pos x="179" y="614"/>
                </a:cxn>
                <a:cxn ang="0">
                  <a:pos x="187" y="669"/>
                </a:cxn>
                <a:cxn ang="0">
                  <a:pos x="177" y="722"/>
                </a:cxn>
                <a:cxn ang="0">
                  <a:pos x="175" y="802"/>
                </a:cxn>
                <a:cxn ang="0">
                  <a:pos x="177" y="855"/>
                </a:cxn>
                <a:cxn ang="0">
                  <a:pos x="194" y="898"/>
                </a:cxn>
                <a:cxn ang="0">
                  <a:pos x="241" y="993"/>
                </a:cxn>
                <a:cxn ang="0">
                  <a:pos x="785" y="1006"/>
                </a:cxn>
                <a:cxn ang="0">
                  <a:pos x="807" y="902"/>
                </a:cxn>
                <a:cxn ang="0">
                  <a:pos x="857" y="897"/>
                </a:cxn>
                <a:cxn ang="0">
                  <a:pos x="860" y="876"/>
                </a:cxn>
                <a:cxn ang="0">
                  <a:pos x="848" y="868"/>
                </a:cxn>
                <a:cxn ang="0">
                  <a:pos x="843" y="863"/>
                </a:cxn>
                <a:cxn ang="0">
                  <a:pos x="836" y="855"/>
                </a:cxn>
                <a:cxn ang="0">
                  <a:pos x="849" y="852"/>
                </a:cxn>
                <a:cxn ang="0">
                  <a:pos x="856" y="833"/>
                </a:cxn>
                <a:cxn ang="0">
                  <a:pos x="850" y="825"/>
                </a:cxn>
                <a:cxn ang="0">
                  <a:pos x="884" y="786"/>
                </a:cxn>
                <a:cxn ang="0">
                  <a:pos x="873" y="775"/>
                </a:cxn>
                <a:cxn ang="0">
                  <a:pos x="875" y="770"/>
                </a:cxn>
                <a:cxn ang="0">
                  <a:pos x="880" y="762"/>
                </a:cxn>
                <a:cxn ang="0">
                  <a:pos x="880" y="702"/>
                </a:cxn>
                <a:cxn ang="0">
                  <a:pos x="893" y="704"/>
                </a:cxn>
                <a:cxn ang="0">
                  <a:pos x="906" y="700"/>
                </a:cxn>
                <a:cxn ang="0">
                  <a:pos x="900" y="693"/>
                </a:cxn>
                <a:cxn ang="0">
                  <a:pos x="886" y="682"/>
                </a:cxn>
                <a:cxn ang="0">
                  <a:pos x="911" y="671"/>
                </a:cxn>
                <a:cxn ang="0">
                  <a:pos x="899" y="655"/>
                </a:cxn>
                <a:cxn ang="0">
                  <a:pos x="895" y="639"/>
                </a:cxn>
                <a:cxn ang="0">
                  <a:pos x="925" y="636"/>
                </a:cxn>
                <a:cxn ang="0">
                  <a:pos x="934" y="604"/>
                </a:cxn>
              </a:cxnLst>
              <a:rect l="0" t="0" r="r" b="b"/>
              <a:pathLst>
                <a:path w="934" h="1006">
                  <a:moveTo>
                    <a:pt x="924" y="596"/>
                  </a:moveTo>
                  <a:lnTo>
                    <a:pt x="911" y="589"/>
                  </a:lnTo>
                  <a:lnTo>
                    <a:pt x="906" y="578"/>
                  </a:lnTo>
                  <a:lnTo>
                    <a:pt x="906" y="559"/>
                  </a:lnTo>
                  <a:lnTo>
                    <a:pt x="906" y="551"/>
                  </a:lnTo>
                  <a:lnTo>
                    <a:pt x="892" y="533"/>
                  </a:lnTo>
                  <a:lnTo>
                    <a:pt x="882" y="522"/>
                  </a:lnTo>
                  <a:lnTo>
                    <a:pt x="882" y="514"/>
                  </a:lnTo>
                  <a:lnTo>
                    <a:pt x="882" y="508"/>
                  </a:lnTo>
                  <a:lnTo>
                    <a:pt x="868" y="500"/>
                  </a:lnTo>
                  <a:lnTo>
                    <a:pt x="859" y="490"/>
                  </a:lnTo>
                  <a:lnTo>
                    <a:pt x="852" y="490"/>
                  </a:lnTo>
                  <a:lnTo>
                    <a:pt x="848" y="485"/>
                  </a:lnTo>
                  <a:lnTo>
                    <a:pt x="842" y="471"/>
                  </a:lnTo>
                  <a:lnTo>
                    <a:pt x="842" y="460"/>
                  </a:lnTo>
                  <a:lnTo>
                    <a:pt x="834" y="446"/>
                  </a:lnTo>
                  <a:lnTo>
                    <a:pt x="817" y="423"/>
                  </a:lnTo>
                  <a:lnTo>
                    <a:pt x="810" y="414"/>
                  </a:lnTo>
                  <a:lnTo>
                    <a:pt x="798" y="403"/>
                  </a:lnTo>
                  <a:lnTo>
                    <a:pt x="784" y="390"/>
                  </a:lnTo>
                  <a:lnTo>
                    <a:pt x="767" y="376"/>
                  </a:lnTo>
                  <a:lnTo>
                    <a:pt x="738" y="360"/>
                  </a:lnTo>
                  <a:lnTo>
                    <a:pt x="712" y="328"/>
                  </a:lnTo>
                  <a:lnTo>
                    <a:pt x="684" y="292"/>
                  </a:lnTo>
                  <a:lnTo>
                    <a:pt x="663" y="272"/>
                  </a:lnTo>
                  <a:lnTo>
                    <a:pt x="585" y="214"/>
                  </a:lnTo>
                  <a:lnTo>
                    <a:pt x="563" y="186"/>
                  </a:lnTo>
                  <a:lnTo>
                    <a:pt x="540" y="163"/>
                  </a:lnTo>
                  <a:lnTo>
                    <a:pt x="530" y="142"/>
                  </a:lnTo>
                  <a:lnTo>
                    <a:pt x="519" y="126"/>
                  </a:lnTo>
                  <a:lnTo>
                    <a:pt x="502" y="111"/>
                  </a:lnTo>
                  <a:lnTo>
                    <a:pt x="448" y="89"/>
                  </a:lnTo>
                  <a:lnTo>
                    <a:pt x="437" y="75"/>
                  </a:lnTo>
                  <a:lnTo>
                    <a:pt x="429" y="63"/>
                  </a:lnTo>
                  <a:lnTo>
                    <a:pt x="429" y="51"/>
                  </a:lnTo>
                  <a:lnTo>
                    <a:pt x="452" y="39"/>
                  </a:lnTo>
                  <a:lnTo>
                    <a:pt x="469" y="24"/>
                  </a:lnTo>
                  <a:lnTo>
                    <a:pt x="478" y="17"/>
                  </a:lnTo>
                  <a:lnTo>
                    <a:pt x="481" y="8"/>
                  </a:lnTo>
                  <a:lnTo>
                    <a:pt x="483" y="0"/>
                  </a:lnTo>
                  <a:lnTo>
                    <a:pt x="485" y="0"/>
                  </a:lnTo>
                  <a:lnTo>
                    <a:pt x="226" y="28"/>
                  </a:lnTo>
                  <a:lnTo>
                    <a:pt x="226" y="28"/>
                  </a:lnTo>
                  <a:lnTo>
                    <a:pt x="0" y="46"/>
                  </a:lnTo>
                  <a:lnTo>
                    <a:pt x="14" y="111"/>
                  </a:lnTo>
                  <a:lnTo>
                    <a:pt x="54" y="271"/>
                  </a:lnTo>
                  <a:lnTo>
                    <a:pt x="107" y="458"/>
                  </a:lnTo>
                  <a:lnTo>
                    <a:pt x="119" y="500"/>
                  </a:lnTo>
                  <a:lnTo>
                    <a:pt x="154" y="566"/>
                  </a:lnTo>
                  <a:lnTo>
                    <a:pt x="176" y="596"/>
                  </a:lnTo>
                  <a:lnTo>
                    <a:pt x="179" y="614"/>
                  </a:lnTo>
                  <a:lnTo>
                    <a:pt x="183" y="639"/>
                  </a:lnTo>
                  <a:lnTo>
                    <a:pt x="195" y="648"/>
                  </a:lnTo>
                  <a:lnTo>
                    <a:pt x="187" y="669"/>
                  </a:lnTo>
                  <a:lnTo>
                    <a:pt x="166" y="684"/>
                  </a:lnTo>
                  <a:lnTo>
                    <a:pt x="180" y="697"/>
                  </a:lnTo>
                  <a:lnTo>
                    <a:pt x="177" y="722"/>
                  </a:lnTo>
                  <a:lnTo>
                    <a:pt x="166" y="729"/>
                  </a:lnTo>
                  <a:lnTo>
                    <a:pt x="166" y="759"/>
                  </a:lnTo>
                  <a:lnTo>
                    <a:pt x="175" y="802"/>
                  </a:lnTo>
                  <a:lnTo>
                    <a:pt x="183" y="819"/>
                  </a:lnTo>
                  <a:lnTo>
                    <a:pt x="188" y="847"/>
                  </a:lnTo>
                  <a:lnTo>
                    <a:pt x="177" y="855"/>
                  </a:lnTo>
                  <a:lnTo>
                    <a:pt x="175" y="863"/>
                  </a:lnTo>
                  <a:lnTo>
                    <a:pt x="180" y="884"/>
                  </a:lnTo>
                  <a:lnTo>
                    <a:pt x="194" y="898"/>
                  </a:lnTo>
                  <a:lnTo>
                    <a:pt x="209" y="925"/>
                  </a:lnTo>
                  <a:lnTo>
                    <a:pt x="213" y="933"/>
                  </a:lnTo>
                  <a:lnTo>
                    <a:pt x="241" y="993"/>
                  </a:lnTo>
                  <a:lnTo>
                    <a:pt x="744" y="962"/>
                  </a:lnTo>
                  <a:lnTo>
                    <a:pt x="750" y="1006"/>
                  </a:lnTo>
                  <a:lnTo>
                    <a:pt x="785" y="1006"/>
                  </a:lnTo>
                  <a:lnTo>
                    <a:pt x="774" y="898"/>
                  </a:lnTo>
                  <a:lnTo>
                    <a:pt x="771" y="898"/>
                  </a:lnTo>
                  <a:lnTo>
                    <a:pt x="807" y="902"/>
                  </a:lnTo>
                  <a:lnTo>
                    <a:pt x="850" y="911"/>
                  </a:lnTo>
                  <a:lnTo>
                    <a:pt x="857" y="897"/>
                  </a:lnTo>
                  <a:lnTo>
                    <a:pt x="857" y="897"/>
                  </a:lnTo>
                  <a:lnTo>
                    <a:pt x="861" y="877"/>
                  </a:lnTo>
                  <a:lnTo>
                    <a:pt x="861" y="877"/>
                  </a:lnTo>
                  <a:lnTo>
                    <a:pt x="860" y="876"/>
                  </a:lnTo>
                  <a:lnTo>
                    <a:pt x="859" y="875"/>
                  </a:lnTo>
                  <a:lnTo>
                    <a:pt x="859" y="875"/>
                  </a:lnTo>
                  <a:lnTo>
                    <a:pt x="848" y="868"/>
                  </a:lnTo>
                  <a:lnTo>
                    <a:pt x="848" y="868"/>
                  </a:lnTo>
                  <a:lnTo>
                    <a:pt x="845" y="866"/>
                  </a:lnTo>
                  <a:lnTo>
                    <a:pt x="843" y="863"/>
                  </a:lnTo>
                  <a:lnTo>
                    <a:pt x="838" y="858"/>
                  </a:lnTo>
                  <a:lnTo>
                    <a:pt x="838" y="858"/>
                  </a:lnTo>
                  <a:lnTo>
                    <a:pt x="836" y="855"/>
                  </a:lnTo>
                  <a:lnTo>
                    <a:pt x="836" y="854"/>
                  </a:lnTo>
                  <a:lnTo>
                    <a:pt x="838" y="852"/>
                  </a:lnTo>
                  <a:lnTo>
                    <a:pt x="849" y="852"/>
                  </a:lnTo>
                  <a:lnTo>
                    <a:pt x="863" y="852"/>
                  </a:lnTo>
                  <a:lnTo>
                    <a:pt x="863" y="852"/>
                  </a:lnTo>
                  <a:lnTo>
                    <a:pt x="856" y="833"/>
                  </a:lnTo>
                  <a:lnTo>
                    <a:pt x="856" y="833"/>
                  </a:lnTo>
                  <a:lnTo>
                    <a:pt x="852" y="826"/>
                  </a:lnTo>
                  <a:lnTo>
                    <a:pt x="850" y="825"/>
                  </a:lnTo>
                  <a:lnTo>
                    <a:pt x="867" y="820"/>
                  </a:lnTo>
                  <a:lnTo>
                    <a:pt x="875" y="811"/>
                  </a:lnTo>
                  <a:lnTo>
                    <a:pt x="884" y="786"/>
                  </a:lnTo>
                  <a:lnTo>
                    <a:pt x="873" y="780"/>
                  </a:lnTo>
                  <a:lnTo>
                    <a:pt x="873" y="780"/>
                  </a:lnTo>
                  <a:lnTo>
                    <a:pt x="873" y="775"/>
                  </a:lnTo>
                  <a:lnTo>
                    <a:pt x="873" y="775"/>
                  </a:lnTo>
                  <a:lnTo>
                    <a:pt x="873" y="772"/>
                  </a:lnTo>
                  <a:lnTo>
                    <a:pt x="875" y="770"/>
                  </a:lnTo>
                  <a:lnTo>
                    <a:pt x="875" y="770"/>
                  </a:lnTo>
                  <a:lnTo>
                    <a:pt x="878" y="766"/>
                  </a:lnTo>
                  <a:lnTo>
                    <a:pt x="880" y="762"/>
                  </a:lnTo>
                  <a:lnTo>
                    <a:pt x="881" y="748"/>
                  </a:lnTo>
                  <a:lnTo>
                    <a:pt x="882" y="719"/>
                  </a:lnTo>
                  <a:lnTo>
                    <a:pt x="880" y="702"/>
                  </a:lnTo>
                  <a:lnTo>
                    <a:pt x="880" y="702"/>
                  </a:lnTo>
                  <a:lnTo>
                    <a:pt x="893" y="704"/>
                  </a:lnTo>
                  <a:lnTo>
                    <a:pt x="893" y="704"/>
                  </a:lnTo>
                  <a:lnTo>
                    <a:pt x="903" y="707"/>
                  </a:lnTo>
                  <a:lnTo>
                    <a:pt x="903" y="707"/>
                  </a:lnTo>
                  <a:lnTo>
                    <a:pt x="906" y="700"/>
                  </a:lnTo>
                  <a:lnTo>
                    <a:pt x="906" y="700"/>
                  </a:lnTo>
                  <a:lnTo>
                    <a:pt x="906" y="697"/>
                  </a:lnTo>
                  <a:lnTo>
                    <a:pt x="900" y="693"/>
                  </a:lnTo>
                  <a:lnTo>
                    <a:pt x="900" y="693"/>
                  </a:lnTo>
                  <a:lnTo>
                    <a:pt x="886" y="682"/>
                  </a:lnTo>
                  <a:lnTo>
                    <a:pt x="886" y="682"/>
                  </a:lnTo>
                  <a:lnTo>
                    <a:pt x="880" y="671"/>
                  </a:lnTo>
                  <a:lnTo>
                    <a:pt x="889" y="671"/>
                  </a:lnTo>
                  <a:lnTo>
                    <a:pt x="911" y="671"/>
                  </a:lnTo>
                  <a:lnTo>
                    <a:pt x="916" y="658"/>
                  </a:lnTo>
                  <a:lnTo>
                    <a:pt x="916" y="658"/>
                  </a:lnTo>
                  <a:lnTo>
                    <a:pt x="899" y="655"/>
                  </a:lnTo>
                  <a:lnTo>
                    <a:pt x="899" y="655"/>
                  </a:lnTo>
                  <a:lnTo>
                    <a:pt x="889" y="647"/>
                  </a:lnTo>
                  <a:lnTo>
                    <a:pt x="895" y="639"/>
                  </a:lnTo>
                  <a:lnTo>
                    <a:pt x="899" y="641"/>
                  </a:lnTo>
                  <a:lnTo>
                    <a:pt x="918" y="641"/>
                  </a:lnTo>
                  <a:lnTo>
                    <a:pt x="925" y="636"/>
                  </a:lnTo>
                  <a:lnTo>
                    <a:pt x="925" y="623"/>
                  </a:lnTo>
                  <a:lnTo>
                    <a:pt x="925" y="614"/>
                  </a:lnTo>
                  <a:lnTo>
                    <a:pt x="934" y="604"/>
                  </a:lnTo>
                  <a:lnTo>
                    <a:pt x="934" y="601"/>
                  </a:lnTo>
                  <a:lnTo>
                    <a:pt x="924" y="596"/>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7" name="Freeform 39"/>
            <p:cNvSpPr>
              <a:spLocks/>
            </p:cNvSpPr>
            <p:nvPr/>
          </p:nvSpPr>
          <p:spPr bwMode="auto">
            <a:xfrm>
              <a:off x="6175375" y="1966913"/>
              <a:ext cx="723900" cy="407987"/>
            </a:xfrm>
            <a:custGeom>
              <a:avLst/>
              <a:gdLst/>
              <a:ahLst/>
              <a:cxnLst>
                <a:cxn ang="0">
                  <a:pos x="931" y="652"/>
                </a:cxn>
                <a:cxn ang="0">
                  <a:pos x="1368" y="562"/>
                </a:cxn>
                <a:cxn ang="0">
                  <a:pos x="1352" y="515"/>
                </a:cxn>
                <a:cxn ang="0">
                  <a:pos x="1317" y="479"/>
                </a:cxn>
                <a:cxn ang="0">
                  <a:pos x="1278" y="461"/>
                </a:cxn>
                <a:cxn ang="0">
                  <a:pos x="1255" y="434"/>
                </a:cxn>
                <a:cxn ang="0">
                  <a:pos x="1234" y="400"/>
                </a:cxn>
                <a:cxn ang="0">
                  <a:pos x="1239" y="379"/>
                </a:cxn>
                <a:cxn ang="0">
                  <a:pos x="1257" y="369"/>
                </a:cxn>
                <a:cxn ang="0">
                  <a:pos x="1231" y="350"/>
                </a:cxn>
                <a:cxn ang="0">
                  <a:pos x="1164" y="301"/>
                </a:cxn>
                <a:cxn ang="0">
                  <a:pos x="1182" y="303"/>
                </a:cxn>
                <a:cxn ang="0">
                  <a:pos x="1220" y="328"/>
                </a:cxn>
                <a:cxn ang="0">
                  <a:pos x="1238" y="314"/>
                </a:cxn>
                <a:cxn ang="0">
                  <a:pos x="1238" y="269"/>
                </a:cxn>
                <a:cxn ang="0">
                  <a:pos x="1181" y="249"/>
                </a:cxn>
                <a:cxn ang="0">
                  <a:pos x="1160" y="230"/>
                </a:cxn>
                <a:cxn ang="0">
                  <a:pos x="1138" y="237"/>
                </a:cxn>
                <a:cxn ang="0">
                  <a:pos x="1094" y="210"/>
                </a:cxn>
                <a:cxn ang="0">
                  <a:pos x="1058" y="208"/>
                </a:cxn>
                <a:cxn ang="0">
                  <a:pos x="1035" y="201"/>
                </a:cxn>
                <a:cxn ang="0">
                  <a:pos x="1051" y="137"/>
                </a:cxn>
                <a:cxn ang="0">
                  <a:pos x="1056" y="97"/>
                </a:cxn>
                <a:cxn ang="0">
                  <a:pos x="1008" y="57"/>
                </a:cxn>
                <a:cxn ang="0">
                  <a:pos x="940" y="29"/>
                </a:cxn>
                <a:cxn ang="0">
                  <a:pos x="909" y="46"/>
                </a:cxn>
                <a:cxn ang="0">
                  <a:pos x="833" y="0"/>
                </a:cxn>
                <a:cxn ang="0">
                  <a:pos x="822" y="85"/>
                </a:cxn>
                <a:cxn ang="0">
                  <a:pos x="794" y="119"/>
                </a:cxn>
                <a:cxn ang="0">
                  <a:pos x="758" y="162"/>
                </a:cxn>
                <a:cxn ang="0">
                  <a:pos x="741" y="156"/>
                </a:cxn>
                <a:cxn ang="0">
                  <a:pos x="722" y="201"/>
                </a:cxn>
                <a:cxn ang="0">
                  <a:pos x="700" y="255"/>
                </a:cxn>
                <a:cxn ang="0">
                  <a:pos x="661" y="242"/>
                </a:cxn>
                <a:cxn ang="0">
                  <a:pos x="633" y="267"/>
                </a:cxn>
                <a:cxn ang="0">
                  <a:pos x="597" y="379"/>
                </a:cxn>
                <a:cxn ang="0">
                  <a:pos x="566" y="436"/>
                </a:cxn>
                <a:cxn ang="0">
                  <a:pos x="551" y="489"/>
                </a:cxn>
                <a:cxn ang="0">
                  <a:pos x="448" y="559"/>
                </a:cxn>
                <a:cxn ang="0">
                  <a:pos x="382" y="558"/>
                </a:cxn>
                <a:cxn ang="0">
                  <a:pos x="337" y="595"/>
                </a:cxn>
                <a:cxn ang="0">
                  <a:pos x="275" y="554"/>
                </a:cxn>
                <a:cxn ang="0">
                  <a:pos x="257" y="539"/>
                </a:cxn>
                <a:cxn ang="0">
                  <a:pos x="237" y="571"/>
                </a:cxn>
                <a:cxn ang="0">
                  <a:pos x="156" y="626"/>
                </a:cxn>
                <a:cxn ang="0">
                  <a:pos x="118" y="700"/>
                </a:cxn>
                <a:cxn ang="0">
                  <a:pos x="85" y="718"/>
                </a:cxn>
                <a:cxn ang="0">
                  <a:pos x="33" y="754"/>
                </a:cxn>
                <a:cxn ang="0">
                  <a:pos x="354" y="734"/>
                </a:cxn>
              </a:cxnLst>
              <a:rect l="0" t="0" r="r" b="b"/>
              <a:pathLst>
                <a:path w="1368" h="772">
                  <a:moveTo>
                    <a:pt x="639" y="698"/>
                  </a:moveTo>
                  <a:lnTo>
                    <a:pt x="931" y="652"/>
                  </a:lnTo>
                  <a:lnTo>
                    <a:pt x="1337" y="571"/>
                  </a:lnTo>
                  <a:lnTo>
                    <a:pt x="1368" y="562"/>
                  </a:lnTo>
                  <a:lnTo>
                    <a:pt x="1363" y="541"/>
                  </a:lnTo>
                  <a:lnTo>
                    <a:pt x="1352" y="515"/>
                  </a:lnTo>
                  <a:lnTo>
                    <a:pt x="1337" y="494"/>
                  </a:lnTo>
                  <a:lnTo>
                    <a:pt x="1317" y="479"/>
                  </a:lnTo>
                  <a:lnTo>
                    <a:pt x="1302" y="476"/>
                  </a:lnTo>
                  <a:lnTo>
                    <a:pt x="1278" y="461"/>
                  </a:lnTo>
                  <a:lnTo>
                    <a:pt x="1269" y="446"/>
                  </a:lnTo>
                  <a:lnTo>
                    <a:pt x="1255" y="434"/>
                  </a:lnTo>
                  <a:lnTo>
                    <a:pt x="1241" y="412"/>
                  </a:lnTo>
                  <a:lnTo>
                    <a:pt x="1234" y="400"/>
                  </a:lnTo>
                  <a:lnTo>
                    <a:pt x="1231" y="386"/>
                  </a:lnTo>
                  <a:lnTo>
                    <a:pt x="1239" y="379"/>
                  </a:lnTo>
                  <a:lnTo>
                    <a:pt x="1263" y="386"/>
                  </a:lnTo>
                  <a:lnTo>
                    <a:pt x="1257" y="369"/>
                  </a:lnTo>
                  <a:lnTo>
                    <a:pt x="1248" y="357"/>
                  </a:lnTo>
                  <a:lnTo>
                    <a:pt x="1231" y="350"/>
                  </a:lnTo>
                  <a:lnTo>
                    <a:pt x="1187" y="333"/>
                  </a:lnTo>
                  <a:lnTo>
                    <a:pt x="1164" y="301"/>
                  </a:lnTo>
                  <a:lnTo>
                    <a:pt x="1164" y="296"/>
                  </a:lnTo>
                  <a:lnTo>
                    <a:pt x="1182" y="303"/>
                  </a:lnTo>
                  <a:lnTo>
                    <a:pt x="1207" y="314"/>
                  </a:lnTo>
                  <a:lnTo>
                    <a:pt x="1220" y="328"/>
                  </a:lnTo>
                  <a:lnTo>
                    <a:pt x="1253" y="330"/>
                  </a:lnTo>
                  <a:lnTo>
                    <a:pt x="1238" y="314"/>
                  </a:lnTo>
                  <a:lnTo>
                    <a:pt x="1235" y="287"/>
                  </a:lnTo>
                  <a:lnTo>
                    <a:pt x="1238" y="269"/>
                  </a:lnTo>
                  <a:lnTo>
                    <a:pt x="1220" y="271"/>
                  </a:lnTo>
                  <a:lnTo>
                    <a:pt x="1181" y="249"/>
                  </a:lnTo>
                  <a:lnTo>
                    <a:pt x="1169" y="232"/>
                  </a:lnTo>
                  <a:lnTo>
                    <a:pt x="1160" y="230"/>
                  </a:lnTo>
                  <a:lnTo>
                    <a:pt x="1156" y="240"/>
                  </a:lnTo>
                  <a:lnTo>
                    <a:pt x="1138" y="237"/>
                  </a:lnTo>
                  <a:lnTo>
                    <a:pt x="1114" y="222"/>
                  </a:lnTo>
                  <a:lnTo>
                    <a:pt x="1094" y="210"/>
                  </a:lnTo>
                  <a:lnTo>
                    <a:pt x="1076" y="204"/>
                  </a:lnTo>
                  <a:lnTo>
                    <a:pt x="1058" y="208"/>
                  </a:lnTo>
                  <a:lnTo>
                    <a:pt x="1047" y="210"/>
                  </a:lnTo>
                  <a:lnTo>
                    <a:pt x="1035" y="201"/>
                  </a:lnTo>
                  <a:lnTo>
                    <a:pt x="1031" y="142"/>
                  </a:lnTo>
                  <a:lnTo>
                    <a:pt x="1051" y="137"/>
                  </a:lnTo>
                  <a:lnTo>
                    <a:pt x="1062" y="117"/>
                  </a:lnTo>
                  <a:lnTo>
                    <a:pt x="1056" y="97"/>
                  </a:lnTo>
                  <a:lnTo>
                    <a:pt x="1033" y="81"/>
                  </a:lnTo>
                  <a:lnTo>
                    <a:pt x="1008" y="57"/>
                  </a:lnTo>
                  <a:lnTo>
                    <a:pt x="951" y="25"/>
                  </a:lnTo>
                  <a:lnTo>
                    <a:pt x="940" y="29"/>
                  </a:lnTo>
                  <a:lnTo>
                    <a:pt x="926" y="46"/>
                  </a:lnTo>
                  <a:lnTo>
                    <a:pt x="909" y="46"/>
                  </a:lnTo>
                  <a:lnTo>
                    <a:pt x="884" y="31"/>
                  </a:lnTo>
                  <a:lnTo>
                    <a:pt x="833" y="0"/>
                  </a:lnTo>
                  <a:lnTo>
                    <a:pt x="830" y="47"/>
                  </a:lnTo>
                  <a:lnTo>
                    <a:pt x="822" y="85"/>
                  </a:lnTo>
                  <a:lnTo>
                    <a:pt x="811" y="104"/>
                  </a:lnTo>
                  <a:lnTo>
                    <a:pt x="794" y="119"/>
                  </a:lnTo>
                  <a:lnTo>
                    <a:pt x="766" y="168"/>
                  </a:lnTo>
                  <a:lnTo>
                    <a:pt x="758" y="162"/>
                  </a:lnTo>
                  <a:lnTo>
                    <a:pt x="745" y="156"/>
                  </a:lnTo>
                  <a:lnTo>
                    <a:pt x="741" y="156"/>
                  </a:lnTo>
                  <a:lnTo>
                    <a:pt x="733" y="179"/>
                  </a:lnTo>
                  <a:lnTo>
                    <a:pt x="722" y="201"/>
                  </a:lnTo>
                  <a:lnTo>
                    <a:pt x="708" y="243"/>
                  </a:lnTo>
                  <a:lnTo>
                    <a:pt x="700" y="255"/>
                  </a:lnTo>
                  <a:lnTo>
                    <a:pt x="688" y="253"/>
                  </a:lnTo>
                  <a:lnTo>
                    <a:pt x="661" y="242"/>
                  </a:lnTo>
                  <a:lnTo>
                    <a:pt x="637" y="228"/>
                  </a:lnTo>
                  <a:lnTo>
                    <a:pt x="633" y="267"/>
                  </a:lnTo>
                  <a:lnTo>
                    <a:pt x="618" y="332"/>
                  </a:lnTo>
                  <a:lnTo>
                    <a:pt x="597" y="379"/>
                  </a:lnTo>
                  <a:lnTo>
                    <a:pt x="571" y="407"/>
                  </a:lnTo>
                  <a:lnTo>
                    <a:pt x="566" y="436"/>
                  </a:lnTo>
                  <a:lnTo>
                    <a:pt x="571" y="475"/>
                  </a:lnTo>
                  <a:lnTo>
                    <a:pt x="551" y="489"/>
                  </a:lnTo>
                  <a:lnTo>
                    <a:pt x="494" y="530"/>
                  </a:lnTo>
                  <a:lnTo>
                    <a:pt x="448" y="559"/>
                  </a:lnTo>
                  <a:lnTo>
                    <a:pt x="403" y="571"/>
                  </a:lnTo>
                  <a:lnTo>
                    <a:pt x="382" y="558"/>
                  </a:lnTo>
                  <a:lnTo>
                    <a:pt x="347" y="594"/>
                  </a:lnTo>
                  <a:lnTo>
                    <a:pt x="337" y="595"/>
                  </a:lnTo>
                  <a:lnTo>
                    <a:pt x="311" y="579"/>
                  </a:lnTo>
                  <a:lnTo>
                    <a:pt x="275" y="554"/>
                  </a:lnTo>
                  <a:lnTo>
                    <a:pt x="268" y="539"/>
                  </a:lnTo>
                  <a:lnTo>
                    <a:pt x="257" y="539"/>
                  </a:lnTo>
                  <a:lnTo>
                    <a:pt x="249" y="546"/>
                  </a:lnTo>
                  <a:lnTo>
                    <a:pt x="237" y="571"/>
                  </a:lnTo>
                  <a:lnTo>
                    <a:pt x="211" y="602"/>
                  </a:lnTo>
                  <a:lnTo>
                    <a:pt x="156" y="626"/>
                  </a:lnTo>
                  <a:lnTo>
                    <a:pt x="139" y="652"/>
                  </a:lnTo>
                  <a:lnTo>
                    <a:pt x="118" y="700"/>
                  </a:lnTo>
                  <a:lnTo>
                    <a:pt x="100" y="704"/>
                  </a:lnTo>
                  <a:lnTo>
                    <a:pt x="85" y="718"/>
                  </a:lnTo>
                  <a:lnTo>
                    <a:pt x="54" y="740"/>
                  </a:lnTo>
                  <a:lnTo>
                    <a:pt x="33" y="754"/>
                  </a:lnTo>
                  <a:lnTo>
                    <a:pt x="0" y="772"/>
                  </a:lnTo>
                  <a:lnTo>
                    <a:pt x="354" y="734"/>
                  </a:lnTo>
                  <a:lnTo>
                    <a:pt x="639" y="698"/>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8" name="Freeform 40"/>
            <p:cNvSpPr>
              <a:spLocks/>
            </p:cNvSpPr>
            <p:nvPr/>
          </p:nvSpPr>
          <p:spPr bwMode="auto">
            <a:xfrm>
              <a:off x="6238875" y="2514600"/>
              <a:ext cx="466725" cy="363537"/>
            </a:xfrm>
            <a:custGeom>
              <a:avLst/>
              <a:gdLst/>
              <a:ahLst/>
              <a:cxnLst>
                <a:cxn ang="0">
                  <a:pos x="435" y="20"/>
                </a:cxn>
                <a:cxn ang="0">
                  <a:pos x="369" y="0"/>
                </a:cxn>
                <a:cxn ang="0">
                  <a:pos x="313" y="20"/>
                </a:cxn>
                <a:cxn ang="0">
                  <a:pos x="269" y="28"/>
                </a:cxn>
                <a:cxn ang="0">
                  <a:pos x="180" y="20"/>
                </a:cxn>
                <a:cxn ang="0">
                  <a:pos x="123" y="34"/>
                </a:cxn>
                <a:cxn ang="0">
                  <a:pos x="54" y="85"/>
                </a:cxn>
                <a:cxn ang="0">
                  <a:pos x="49" y="102"/>
                </a:cxn>
                <a:cxn ang="0">
                  <a:pos x="23" y="124"/>
                </a:cxn>
                <a:cxn ang="0">
                  <a:pos x="0" y="148"/>
                </a:cxn>
                <a:cxn ang="0">
                  <a:pos x="19" y="174"/>
                </a:cxn>
                <a:cxn ang="0">
                  <a:pos x="90" y="211"/>
                </a:cxn>
                <a:cxn ang="0">
                  <a:pos x="111" y="248"/>
                </a:cxn>
                <a:cxn ang="0">
                  <a:pos x="156" y="299"/>
                </a:cxn>
                <a:cxn ang="0">
                  <a:pos x="255" y="377"/>
                </a:cxn>
                <a:cxn ang="0">
                  <a:pos x="309" y="445"/>
                </a:cxn>
                <a:cxn ang="0">
                  <a:pos x="355" y="475"/>
                </a:cxn>
                <a:cxn ang="0">
                  <a:pos x="381" y="499"/>
                </a:cxn>
                <a:cxn ang="0">
                  <a:pos x="405" y="531"/>
                </a:cxn>
                <a:cxn ang="0">
                  <a:pos x="413" y="556"/>
                </a:cxn>
                <a:cxn ang="0">
                  <a:pos x="423" y="575"/>
                </a:cxn>
                <a:cxn ang="0">
                  <a:pos x="439" y="585"/>
                </a:cxn>
                <a:cxn ang="0">
                  <a:pos x="453" y="599"/>
                </a:cxn>
                <a:cxn ang="0">
                  <a:pos x="463" y="618"/>
                </a:cxn>
                <a:cxn ang="0">
                  <a:pos x="477" y="644"/>
                </a:cxn>
                <a:cxn ang="0">
                  <a:pos x="482" y="674"/>
                </a:cxn>
                <a:cxn ang="0">
                  <a:pos x="505" y="688"/>
                </a:cxn>
                <a:cxn ang="0">
                  <a:pos x="512" y="654"/>
                </a:cxn>
                <a:cxn ang="0">
                  <a:pos x="541" y="654"/>
                </a:cxn>
                <a:cxn ang="0">
                  <a:pos x="545" y="651"/>
                </a:cxn>
                <a:cxn ang="0">
                  <a:pos x="550" y="646"/>
                </a:cxn>
                <a:cxn ang="0">
                  <a:pos x="548" y="642"/>
                </a:cxn>
                <a:cxn ang="0">
                  <a:pos x="541" y="640"/>
                </a:cxn>
                <a:cxn ang="0">
                  <a:pos x="520" y="633"/>
                </a:cxn>
                <a:cxn ang="0">
                  <a:pos x="517" y="632"/>
                </a:cxn>
                <a:cxn ang="0">
                  <a:pos x="512" y="626"/>
                </a:cxn>
                <a:cxn ang="0">
                  <a:pos x="516" y="600"/>
                </a:cxn>
                <a:cxn ang="0">
                  <a:pos x="542" y="619"/>
                </a:cxn>
                <a:cxn ang="0">
                  <a:pos x="574" y="622"/>
                </a:cxn>
                <a:cxn ang="0">
                  <a:pos x="577" y="590"/>
                </a:cxn>
                <a:cxn ang="0">
                  <a:pos x="585" y="575"/>
                </a:cxn>
                <a:cxn ang="0">
                  <a:pos x="627" y="561"/>
                </a:cxn>
                <a:cxn ang="0">
                  <a:pos x="618" y="549"/>
                </a:cxn>
                <a:cxn ang="0">
                  <a:pos x="602" y="543"/>
                </a:cxn>
                <a:cxn ang="0">
                  <a:pos x="614" y="533"/>
                </a:cxn>
                <a:cxn ang="0">
                  <a:pos x="632" y="543"/>
                </a:cxn>
                <a:cxn ang="0">
                  <a:pos x="660" y="533"/>
                </a:cxn>
                <a:cxn ang="0">
                  <a:pos x="670" y="499"/>
                </a:cxn>
                <a:cxn ang="0">
                  <a:pos x="655" y="483"/>
                </a:cxn>
                <a:cxn ang="0">
                  <a:pos x="685" y="489"/>
                </a:cxn>
                <a:cxn ang="0">
                  <a:pos x="704" y="468"/>
                </a:cxn>
                <a:cxn ang="0">
                  <a:pos x="742" y="422"/>
                </a:cxn>
                <a:cxn ang="0">
                  <a:pos x="778" y="390"/>
                </a:cxn>
                <a:cxn ang="0">
                  <a:pos x="777" y="367"/>
                </a:cxn>
                <a:cxn ang="0">
                  <a:pos x="775" y="347"/>
                </a:cxn>
                <a:cxn ang="0">
                  <a:pos x="786" y="336"/>
                </a:cxn>
                <a:cxn ang="0">
                  <a:pos x="806" y="306"/>
                </a:cxn>
                <a:cxn ang="0">
                  <a:pos x="822" y="263"/>
                </a:cxn>
                <a:cxn ang="0">
                  <a:pos x="836" y="242"/>
                </a:cxn>
                <a:cxn ang="0">
                  <a:pos x="881" y="203"/>
                </a:cxn>
                <a:cxn ang="0">
                  <a:pos x="457" y="64"/>
                </a:cxn>
              </a:cxnLst>
              <a:rect l="0" t="0" r="r" b="b"/>
              <a:pathLst>
                <a:path w="881" h="688">
                  <a:moveTo>
                    <a:pt x="457" y="64"/>
                  </a:moveTo>
                  <a:lnTo>
                    <a:pt x="435" y="20"/>
                  </a:lnTo>
                  <a:lnTo>
                    <a:pt x="407" y="6"/>
                  </a:lnTo>
                  <a:lnTo>
                    <a:pt x="369" y="0"/>
                  </a:lnTo>
                  <a:lnTo>
                    <a:pt x="335" y="6"/>
                  </a:lnTo>
                  <a:lnTo>
                    <a:pt x="313" y="20"/>
                  </a:lnTo>
                  <a:lnTo>
                    <a:pt x="296" y="25"/>
                  </a:lnTo>
                  <a:lnTo>
                    <a:pt x="269" y="28"/>
                  </a:lnTo>
                  <a:lnTo>
                    <a:pt x="216" y="20"/>
                  </a:lnTo>
                  <a:lnTo>
                    <a:pt x="180" y="20"/>
                  </a:lnTo>
                  <a:lnTo>
                    <a:pt x="142" y="25"/>
                  </a:lnTo>
                  <a:lnTo>
                    <a:pt x="123" y="34"/>
                  </a:lnTo>
                  <a:lnTo>
                    <a:pt x="56" y="85"/>
                  </a:lnTo>
                  <a:lnTo>
                    <a:pt x="54" y="85"/>
                  </a:lnTo>
                  <a:lnTo>
                    <a:pt x="52" y="93"/>
                  </a:lnTo>
                  <a:lnTo>
                    <a:pt x="49" y="102"/>
                  </a:lnTo>
                  <a:lnTo>
                    <a:pt x="40" y="109"/>
                  </a:lnTo>
                  <a:lnTo>
                    <a:pt x="23" y="124"/>
                  </a:lnTo>
                  <a:lnTo>
                    <a:pt x="0" y="136"/>
                  </a:lnTo>
                  <a:lnTo>
                    <a:pt x="0" y="148"/>
                  </a:lnTo>
                  <a:lnTo>
                    <a:pt x="8" y="160"/>
                  </a:lnTo>
                  <a:lnTo>
                    <a:pt x="19" y="174"/>
                  </a:lnTo>
                  <a:lnTo>
                    <a:pt x="73" y="196"/>
                  </a:lnTo>
                  <a:lnTo>
                    <a:pt x="90" y="211"/>
                  </a:lnTo>
                  <a:lnTo>
                    <a:pt x="101" y="227"/>
                  </a:lnTo>
                  <a:lnTo>
                    <a:pt x="111" y="248"/>
                  </a:lnTo>
                  <a:lnTo>
                    <a:pt x="134" y="271"/>
                  </a:lnTo>
                  <a:lnTo>
                    <a:pt x="156" y="299"/>
                  </a:lnTo>
                  <a:lnTo>
                    <a:pt x="234" y="357"/>
                  </a:lnTo>
                  <a:lnTo>
                    <a:pt x="255" y="377"/>
                  </a:lnTo>
                  <a:lnTo>
                    <a:pt x="283" y="413"/>
                  </a:lnTo>
                  <a:lnTo>
                    <a:pt x="309" y="445"/>
                  </a:lnTo>
                  <a:lnTo>
                    <a:pt x="338" y="461"/>
                  </a:lnTo>
                  <a:lnTo>
                    <a:pt x="355" y="475"/>
                  </a:lnTo>
                  <a:lnTo>
                    <a:pt x="369" y="488"/>
                  </a:lnTo>
                  <a:lnTo>
                    <a:pt x="381" y="499"/>
                  </a:lnTo>
                  <a:lnTo>
                    <a:pt x="388" y="508"/>
                  </a:lnTo>
                  <a:lnTo>
                    <a:pt x="405" y="531"/>
                  </a:lnTo>
                  <a:lnTo>
                    <a:pt x="413" y="545"/>
                  </a:lnTo>
                  <a:lnTo>
                    <a:pt x="413" y="556"/>
                  </a:lnTo>
                  <a:lnTo>
                    <a:pt x="419" y="570"/>
                  </a:lnTo>
                  <a:lnTo>
                    <a:pt x="423" y="575"/>
                  </a:lnTo>
                  <a:lnTo>
                    <a:pt x="430" y="575"/>
                  </a:lnTo>
                  <a:lnTo>
                    <a:pt x="439" y="585"/>
                  </a:lnTo>
                  <a:lnTo>
                    <a:pt x="453" y="593"/>
                  </a:lnTo>
                  <a:lnTo>
                    <a:pt x="453" y="599"/>
                  </a:lnTo>
                  <a:lnTo>
                    <a:pt x="453" y="607"/>
                  </a:lnTo>
                  <a:lnTo>
                    <a:pt x="463" y="618"/>
                  </a:lnTo>
                  <a:lnTo>
                    <a:pt x="477" y="636"/>
                  </a:lnTo>
                  <a:lnTo>
                    <a:pt x="477" y="644"/>
                  </a:lnTo>
                  <a:lnTo>
                    <a:pt x="477" y="663"/>
                  </a:lnTo>
                  <a:lnTo>
                    <a:pt x="482" y="674"/>
                  </a:lnTo>
                  <a:lnTo>
                    <a:pt x="495" y="681"/>
                  </a:lnTo>
                  <a:lnTo>
                    <a:pt x="505" y="688"/>
                  </a:lnTo>
                  <a:lnTo>
                    <a:pt x="505" y="660"/>
                  </a:lnTo>
                  <a:lnTo>
                    <a:pt x="512" y="654"/>
                  </a:lnTo>
                  <a:lnTo>
                    <a:pt x="534" y="654"/>
                  </a:lnTo>
                  <a:lnTo>
                    <a:pt x="541" y="654"/>
                  </a:lnTo>
                  <a:lnTo>
                    <a:pt x="541" y="654"/>
                  </a:lnTo>
                  <a:lnTo>
                    <a:pt x="545" y="651"/>
                  </a:lnTo>
                  <a:lnTo>
                    <a:pt x="550" y="646"/>
                  </a:lnTo>
                  <a:lnTo>
                    <a:pt x="550" y="646"/>
                  </a:lnTo>
                  <a:lnTo>
                    <a:pt x="550" y="644"/>
                  </a:lnTo>
                  <a:lnTo>
                    <a:pt x="548" y="642"/>
                  </a:lnTo>
                  <a:lnTo>
                    <a:pt x="545" y="640"/>
                  </a:lnTo>
                  <a:lnTo>
                    <a:pt x="541" y="640"/>
                  </a:lnTo>
                  <a:lnTo>
                    <a:pt x="541" y="640"/>
                  </a:lnTo>
                  <a:lnTo>
                    <a:pt x="520" y="633"/>
                  </a:lnTo>
                  <a:lnTo>
                    <a:pt x="520" y="633"/>
                  </a:lnTo>
                  <a:lnTo>
                    <a:pt x="517" y="632"/>
                  </a:lnTo>
                  <a:lnTo>
                    <a:pt x="514" y="629"/>
                  </a:lnTo>
                  <a:lnTo>
                    <a:pt x="512" y="626"/>
                  </a:lnTo>
                  <a:lnTo>
                    <a:pt x="512" y="621"/>
                  </a:lnTo>
                  <a:lnTo>
                    <a:pt x="516" y="600"/>
                  </a:lnTo>
                  <a:lnTo>
                    <a:pt x="535" y="617"/>
                  </a:lnTo>
                  <a:lnTo>
                    <a:pt x="542" y="619"/>
                  </a:lnTo>
                  <a:lnTo>
                    <a:pt x="556" y="631"/>
                  </a:lnTo>
                  <a:lnTo>
                    <a:pt x="574" y="622"/>
                  </a:lnTo>
                  <a:lnTo>
                    <a:pt x="577" y="597"/>
                  </a:lnTo>
                  <a:lnTo>
                    <a:pt x="577" y="590"/>
                  </a:lnTo>
                  <a:lnTo>
                    <a:pt x="574" y="575"/>
                  </a:lnTo>
                  <a:lnTo>
                    <a:pt x="585" y="575"/>
                  </a:lnTo>
                  <a:lnTo>
                    <a:pt x="607" y="575"/>
                  </a:lnTo>
                  <a:lnTo>
                    <a:pt x="627" y="561"/>
                  </a:lnTo>
                  <a:lnTo>
                    <a:pt x="627" y="554"/>
                  </a:lnTo>
                  <a:lnTo>
                    <a:pt x="618" y="549"/>
                  </a:lnTo>
                  <a:lnTo>
                    <a:pt x="607" y="549"/>
                  </a:lnTo>
                  <a:lnTo>
                    <a:pt x="602" y="543"/>
                  </a:lnTo>
                  <a:lnTo>
                    <a:pt x="602" y="538"/>
                  </a:lnTo>
                  <a:lnTo>
                    <a:pt x="614" y="533"/>
                  </a:lnTo>
                  <a:lnTo>
                    <a:pt x="621" y="538"/>
                  </a:lnTo>
                  <a:lnTo>
                    <a:pt x="632" y="543"/>
                  </a:lnTo>
                  <a:lnTo>
                    <a:pt x="643" y="543"/>
                  </a:lnTo>
                  <a:lnTo>
                    <a:pt x="660" y="533"/>
                  </a:lnTo>
                  <a:lnTo>
                    <a:pt x="677" y="511"/>
                  </a:lnTo>
                  <a:lnTo>
                    <a:pt x="670" y="499"/>
                  </a:lnTo>
                  <a:lnTo>
                    <a:pt x="659" y="489"/>
                  </a:lnTo>
                  <a:lnTo>
                    <a:pt x="655" y="483"/>
                  </a:lnTo>
                  <a:lnTo>
                    <a:pt x="664" y="479"/>
                  </a:lnTo>
                  <a:lnTo>
                    <a:pt x="685" y="489"/>
                  </a:lnTo>
                  <a:lnTo>
                    <a:pt x="696" y="482"/>
                  </a:lnTo>
                  <a:lnTo>
                    <a:pt x="704" y="468"/>
                  </a:lnTo>
                  <a:lnTo>
                    <a:pt x="721" y="434"/>
                  </a:lnTo>
                  <a:lnTo>
                    <a:pt x="742" y="422"/>
                  </a:lnTo>
                  <a:lnTo>
                    <a:pt x="761" y="413"/>
                  </a:lnTo>
                  <a:lnTo>
                    <a:pt x="778" y="390"/>
                  </a:lnTo>
                  <a:lnTo>
                    <a:pt x="785" y="378"/>
                  </a:lnTo>
                  <a:lnTo>
                    <a:pt x="777" y="367"/>
                  </a:lnTo>
                  <a:lnTo>
                    <a:pt x="770" y="352"/>
                  </a:lnTo>
                  <a:lnTo>
                    <a:pt x="775" y="347"/>
                  </a:lnTo>
                  <a:lnTo>
                    <a:pt x="786" y="352"/>
                  </a:lnTo>
                  <a:lnTo>
                    <a:pt x="786" y="336"/>
                  </a:lnTo>
                  <a:lnTo>
                    <a:pt x="792" y="325"/>
                  </a:lnTo>
                  <a:lnTo>
                    <a:pt x="806" y="306"/>
                  </a:lnTo>
                  <a:lnTo>
                    <a:pt x="813" y="278"/>
                  </a:lnTo>
                  <a:lnTo>
                    <a:pt x="822" y="263"/>
                  </a:lnTo>
                  <a:lnTo>
                    <a:pt x="831" y="252"/>
                  </a:lnTo>
                  <a:lnTo>
                    <a:pt x="836" y="242"/>
                  </a:lnTo>
                  <a:lnTo>
                    <a:pt x="868" y="216"/>
                  </a:lnTo>
                  <a:lnTo>
                    <a:pt x="881" y="203"/>
                  </a:lnTo>
                  <a:lnTo>
                    <a:pt x="641" y="28"/>
                  </a:lnTo>
                  <a:lnTo>
                    <a:pt x="457" y="64"/>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49" name="Freeform 41"/>
            <p:cNvSpPr>
              <a:spLocks/>
            </p:cNvSpPr>
            <p:nvPr/>
          </p:nvSpPr>
          <p:spPr bwMode="auto">
            <a:xfrm>
              <a:off x="5759450" y="2581275"/>
              <a:ext cx="365125" cy="587375"/>
            </a:xfrm>
            <a:custGeom>
              <a:avLst/>
              <a:gdLst/>
              <a:ahLst/>
              <a:cxnLst>
                <a:cxn ang="0">
                  <a:pos x="216" y="1008"/>
                </a:cxn>
                <a:cxn ang="0">
                  <a:pos x="187" y="969"/>
                </a:cxn>
                <a:cxn ang="0">
                  <a:pos x="200" y="947"/>
                </a:cxn>
                <a:cxn ang="0">
                  <a:pos x="286" y="927"/>
                </a:cxn>
                <a:cxn ang="0">
                  <a:pos x="688" y="882"/>
                </a:cxn>
                <a:cxn ang="0">
                  <a:pos x="659" y="841"/>
                </a:cxn>
                <a:cxn ang="0">
                  <a:pos x="656" y="812"/>
                </a:cxn>
                <a:cxn ang="0">
                  <a:pos x="662" y="776"/>
                </a:cxn>
                <a:cxn ang="0">
                  <a:pos x="645" y="716"/>
                </a:cxn>
                <a:cxn ang="0">
                  <a:pos x="656" y="679"/>
                </a:cxn>
                <a:cxn ang="0">
                  <a:pos x="645" y="641"/>
                </a:cxn>
                <a:cxn ang="0">
                  <a:pos x="674" y="605"/>
                </a:cxn>
                <a:cxn ang="0">
                  <a:pos x="658" y="571"/>
                </a:cxn>
                <a:cxn ang="0">
                  <a:pos x="633" y="523"/>
                </a:cxn>
                <a:cxn ang="0">
                  <a:pos x="586" y="415"/>
                </a:cxn>
                <a:cxn ang="0">
                  <a:pos x="493" y="68"/>
                </a:cxn>
                <a:cxn ang="0">
                  <a:pos x="515" y="0"/>
                </a:cxn>
                <a:cxn ang="0">
                  <a:pos x="8" y="39"/>
                </a:cxn>
                <a:cxn ang="0">
                  <a:pos x="0" y="586"/>
                </a:cxn>
                <a:cxn ang="0">
                  <a:pos x="36" y="1079"/>
                </a:cxn>
                <a:cxn ang="0">
                  <a:pos x="64" y="1083"/>
                </a:cxn>
                <a:cxn ang="0">
                  <a:pos x="89" y="1073"/>
                </a:cxn>
                <a:cxn ang="0">
                  <a:pos x="92" y="1026"/>
                </a:cxn>
                <a:cxn ang="0">
                  <a:pos x="118" y="1015"/>
                </a:cxn>
                <a:cxn ang="0">
                  <a:pos x="125" y="1038"/>
                </a:cxn>
                <a:cxn ang="0">
                  <a:pos x="125" y="1061"/>
                </a:cxn>
                <a:cxn ang="0">
                  <a:pos x="140" y="1072"/>
                </a:cxn>
                <a:cxn ang="0">
                  <a:pos x="151" y="1094"/>
                </a:cxn>
                <a:cxn ang="0">
                  <a:pos x="140" y="1109"/>
                </a:cxn>
                <a:cxn ang="0">
                  <a:pos x="173" y="1101"/>
                </a:cxn>
                <a:cxn ang="0">
                  <a:pos x="209" y="1084"/>
                </a:cxn>
                <a:cxn ang="0">
                  <a:pos x="237" y="1079"/>
                </a:cxn>
                <a:cxn ang="0">
                  <a:pos x="243" y="1073"/>
                </a:cxn>
              </a:cxnLst>
              <a:rect l="0" t="0" r="r" b="b"/>
              <a:pathLst>
                <a:path w="692" h="1109">
                  <a:moveTo>
                    <a:pt x="225" y="1030"/>
                  </a:moveTo>
                  <a:lnTo>
                    <a:pt x="216" y="1008"/>
                  </a:lnTo>
                  <a:lnTo>
                    <a:pt x="197" y="980"/>
                  </a:lnTo>
                  <a:lnTo>
                    <a:pt x="187" y="969"/>
                  </a:lnTo>
                  <a:lnTo>
                    <a:pt x="187" y="952"/>
                  </a:lnTo>
                  <a:lnTo>
                    <a:pt x="200" y="947"/>
                  </a:lnTo>
                  <a:lnTo>
                    <a:pt x="236" y="936"/>
                  </a:lnTo>
                  <a:lnTo>
                    <a:pt x="286" y="927"/>
                  </a:lnTo>
                  <a:lnTo>
                    <a:pt x="692" y="890"/>
                  </a:lnTo>
                  <a:lnTo>
                    <a:pt x="688" y="882"/>
                  </a:lnTo>
                  <a:lnTo>
                    <a:pt x="673" y="855"/>
                  </a:lnTo>
                  <a:lnTo>
                    <a:pt x="659" y="841"/>
                  </a:lnTo>
                  <a:lnTo>
                    <a:pt x="654" y="820"/>
                  </a:lnTo>
                  <a:lnTo>
                    <a:pt x="656" y="812"/>
                  </a:lnTo>
                  <a:lnTo>
                    <a:pt x="667" y="804"/>
                  </a:lnTo>
                  <a:lnTo>
                    <a:pt x="662" y="776"/>
                  </a:lnTo>
                  <a:lnTo>
                    <a:pt x="654" y="759"/>
                  </a:lnTo>
                  <a:lnTo>
                    <a:pt x="645" y="716"/>
                  </a:lnTo>
                  <a:lnTo>
                    <a:pt x="645" y="686"/>
                  </a:lnTo>
                  <a:lnTo>
                    <a:pt x="656" y="679"/>
                  </a:lnTo>
                  <a:lnTo>
                    <a:pt x="659" y="654"/>
                  </a:lnTo>
                  <a:lnTo>
                    <a:pt x="645" y="641"/>
                  </a:lnTo>
                  <a:lnTo>
                    <a:pt x="666" y="626"/>
                  </a:lnTo>
                  <a:lnTo>
                    <a:pt x="674" y="605"/>
                  </a:lnTo>
                  <a:lnTo>
                    <a:pt x="662" y="596"/>
                  </a:lnTo>
                  <a:lnTo>
                    <a:pt x="658" y="571"/>
                  </a:lnTo>
                  <a:lnTo>
                    <a:pt x="655" y="553"/>
                  </a:lnTo>
                  <a:lnTo>
                    <a:pt x="633" y="523"/>
                  </a:lnTo>
                  <a:lnTo>
                    <a:pt x="598" y="457"/>
                  </a:lnTo>
                  <a:lnTo>
                    <a:pt x="586" y="415"/>
                  </a:lnTo>
                  <a:lnTo>
                    <a:pt x="533" y="228"/>
                  </a:lnTo>
                  <a:lnTo>
                    <a:pt x="493" y="68"/>
                  </a:lnTo>
                  <a:lnTo>
                    <a:pt x="479" y="3"/>
                  </a:lnTo>
                  <a:lnTo>
                    <a:pt x="515" y="0"/>
                  </a:lnTo>
                  <a:lnTo>
                    <a:pt x="515" y="0"/>
                  </a:lnTo>
                  <a:lnTo>
                    <a:pt x="8" y="39"/>
                  </a:lnTo>
                  <a:lnTo>
                    <a:pt x="10" y="78"/>
                  </a:lnTo>
                  <a:lnTo>
                    <a:pt x="0" y="586"/>
                  </a:lnTo>
                  <a:lnTo>
                    <a:pt x="4" y="850"/>
                  </a:lnTo>
                  <a:lnTo>
                    <a:pt x="36" y="1079"/>
                  </a:lnTo>
                  <a:lnTo>
                    <a:pt x="49" y="1077"/>
                  </a:lnTo>
                  <a:lnTo>
                    <a:pt x="64" y="1083"/>
                  </a:lnTo>
                  <a:lnTo>
                    <a:pt x="86" y="1086"/>
                  </a:lnTo>
                  <a:lnTo>
                    <a:pt x="89" y="1073"/>
                  </a:lnTo>
                  <a:lnTo>
                    <a:pt x="86" y="1051"/>
                  </a:lnTo>
                  <a:lnTo>
                    <a:pt x="92" y="1026"/>
                  </a:lnTo>
                  <a:lnTo>
                    <a:pt x="101" y="1019"/>
                  </a:lnTo>
                  <a:lnTo>
                    <a:pt x="118" y="1015"/>
                  </a:lnTo>
                  <a:lnTo>
                    <a:pt x="125" y="1023"/>
                  </a:lnTo>
                  <a:lnTo>
                    <a:pt x="125" y="1038"/>
                  </a:lnTo>
                  <a:lnTo>
                    <a:pt x="118" y="1049"/>
                  </a:lnTo>
                  <a:lnTo>
                    <a:pt x="125" y="1061"/>
                  </a:lnTo>
                  <a:lnTo>
                    <a:pt x="129" y="1066"/>
                  </a:lnTo>
                  <a:lnTo>
                    <a:pt x="140" y="1072"/>
                  </a:lnTo>
                  <a:lnTo>
                    <a:pt x="150" y="1084"/>
                  </a:lnTo>
                  <a:lnTo>
                    <a:pt x="151" y="1094"/>
                  </a:lnTo>
                  <a:lnTo>
                    <a:pt x="147" y="1099"/>
                  </a:lnTo>
                  <a:lnTo>
                    <a:pt x="140" y="1109"/>
                  </a:lnTo>
                  <a:lnTo>
                    <a:pt x="148" y="1108"/>
                  </a:lnTo>
                  <a:lnTo>
                    <a:pt x="173" y="1101"/>
                  </a:lnTo>
                  <a:lnTo>
                    <a:pt x="198" y="1092"/>
                  </a:lnTo>
                  <a:lnTo>
                    <a:pt x="209" y="1084"/>
                  </a:lnTo>
                  <a:lnTo>
                    <a:pt x="219" y="1081"/>
                  </a:lnTo>
                  <a:lnTo>
                    <a:pt x="237" y="1079"/>
                  </a:lnTo>
                  <a:lnTo>
                    <a:pt x="246" y="1072"/>
                  </a:lnTo>
                  <a:lnTo>
                    <a:pt x="243" y="1073"/>
                  </a:lnTo>
                  <a:lnTo>
                    <a:pt x="225" y="1030"/>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0" name="Freeform 42"/>
            <p:cNvSpPr>
              <a:spLocks/>
            </p:cNvSpPr>
            <p:nvPr/>
          </p:nvSpPr>
          <p:spPr bwMode="auto">
            <a:xfrm>
              <a:off x="5440363" y="2601913"/>
              <a:ext cx="338137" cy="590550"/>
            </a:xfrm>
            <a:custGeom>
              <a:avLst/>
              <a:gdLst/>
              <a:ahLst/>
              <a:cxnLst>
                <a:cxn ang="0">
                  <a:pos x="601" y="547"/>
                </a:cxn>
                <a:cxn ang="0">
                  <a:pos x="609" y="0"/>
                </a:cxn>
                <a:cxn ang="0">
                  <a:pos x="223" y="28"/>
                </a:cxn>
                <a:cxn ang="0">
                  <a:pos x="212" y="56"/>
                </a:cxn>
                <a:cxn ang="0">
                  <a:pos x="190" y="83"/>
                </a:cxn>
                <a:cxn ang="0">
                  <a:pos x="172" y="93"/>
                </a:cxn>
                <a:cxn ang="0">
                  <a:pos x="165" y="146"/>
                </a:cxn>
                <a:cxn ang="0">
                  <a:pos x="122" y="203"/>
                </a:cxn>
                <a:cxn ang="0">
                  <a:pos x="100" y="243"/>
                </a:cxn>
                <a:cxn ang="0">
                  <a:pos x="96" y="262"/>
                </a:cxn>
                <a:cxn ang="0">
                  <a:pos x="92" y="300"/>
                </a:cxn>
                <a:cxn ang="0">
                  <a:pos x="68" y="316"/>
                </a:cxn>
                <a:cxn ang="0">
                  <a:pos x="65" y="343"/>
                </a:cxn>
                <a:cxn ang="0">
                  <a:pos x="58" y="364"/>
                </a:cxn>
                <a:cxn ang="0">
                  <a:pos x="76" y="384"/>
                </a:cxn>
                <a:cxn ang="0">
                  <a:pos x="72" y="430"/>
                </a:cxn>
                <a:cxn ang="0">
                  <a:pos x="76" y="462"/>
                </a:cxn>
                <a:cxn ang="0">
                  <a:pos x="62" y="490"/>
                </a:cxn>
                <a:cxn ang="0">
                  <a:pos x="82" y="516"/>
                </a:cxn>
                <a:cxn ang="0">
                  <a:pos x="62" y="539"/>
                </a:cxn>
                <a:cxn ang="0">
                  <a:pos x="82" y="558"/>
                </a:cxn>
                <a:cxn ang="0">
                  <a:pos x="83" y="594"/>
                </a:cxn>
                <a:cxn ang="0">
                  <a:pos x="106" y="618"/>
                </a:cxn>
                <a:cxn ang="0">
                  <a:pos x="106" y="675"/>
                </a:cxn>
                <a:cxn ang="0">
                  <a:pos x="78" y="688"/>
                </a:cxn>
                <a:cxn ang="0">
                  <a:pos x="76" y="723"/>
                </a:cxn>
                <a:cxn ang="0">
                  <a:pos x="40" y="768"/>
                </a:cxn>
                <a:cxn ang="0">
                  <a:pos x="32" y="816"/>
                </a:cxn>
                <a:cxn ang="0">
                  <a:pos x="19" y="837"/>
                </a:cxn>
                <a:cxn ang="0">
                  <a:pos x="19" y="877"/>
                </a:cxn>
                <a:cxn ang="0">
                  <a:pos x="1" y="902"/>
                </a:cxn>
                <a:cxn ang="0">
                  <a:pos x="7" y="940"/>
                </a:cxn>
                <a:cxn ang="0">
                  <a:pos x="354" y="1010"/>
                </a:cxn>
                <a:cxn ang="0">
                  <a:pos x="384" y="1053"/>
                </a:cxn>
                <a:cxn ang="0">
                  <a:pos x="394" y="1113"/>
                </a:cxn>
                <a:cxn ang="0">
                  <a:pos x="398" y="1115"/>
                </a:cxn>
                <a:cxn ang="0">
                  <a:pos x="432" y="1094"/>
                </a:cxn>
                <a:cxn ang="0">
                  <a:pos x="451" y="1065"/>
                </a:cxn>
                <a:cxn ang="0">
                  <a:pos x="490" y="1060"/>
                </a:cxn>
                <a:cxn ang="0">
                  <a:pos x="536" y="1045"/>
                </a:cxn>
                <a:cxn ang="0">
                  <a:pos x="575" y="1045"/>
                </a:cxn>
                <a:cxn ang="0">
                  <a:pos x="598" y="1045"/>
                </a:cxn>
                <a:cxn ang="0">
                  <a:pos x="627" y="1044"/>
                </a:cxn>
                <a:cxn ang="0">
                  <a:pos x="638" y="1040"/>
                </a:cxn>
                <a:cxn ang="0">
                  <a:pos x="605" y="811"/>
                </a:cxn>
              </a:cxnLst>
              <a:rect l="0" t="0" r="r" b="b"/>
              <a:pathLst>
                <a:path w="638" h="1116">
                  <a:moveTo>
                    <a:pt x="605" y="811"/>
                  </a:moveTo>
                  <a:lnTo>
                    <a:pt x="601" y="547"/>
                  </a:lnTo>
                  <a:lnTo>
                    <a:pt x="611" y="39"/>
                  </a:lnTo>
                  <a:lnTo>
                    <a:pt x="609" y="0"/>
                  </a:lnTo>
                  <a:lnTo>
                    <a:pt x="223" y="29"/>
                  </a:lnTo>
                  <a:lnTo>
                    <a:pt x="223" y="28"/>
                  </a:lnTo>
                  <a:lnTo>
                    <a:pt x="226" y="43"/>
                  </a:lnTo>
                  <a:lnTo>
                    <a:pt x="212" y="56"/>
                  </a:lnTo>
                  <a:lnTo>
                    <a:pt x="196" y="67"/>
                  </a:lnTo>
                  <a:lnTo>
                    <a:pt x="190" y="83"/>
                  </a:lnTo>
                  <a:lnTo>
                    <a:pt x="183" y="93"/>
                  </a:lnTo>
                  <a:lnTo>
                    <a:pt x="172" y="93"/>
                  </a:lnTo>
                  <a:lnTo>
                    <a:pt x="162" y="124"/>
                  </a:lnTo>
                  <a:lnTo>
                    <a:pt x="165" y="146"/>
                  </a:lnTo>
                  <a:lnTo>
                    <a:pt x="150" y="169"/>
                  </a:lnTo>
                  <a:lnTo>
                    <a:pt x="122" y="203"/>
                  </a:lnTo>
                  <a:lnTo>
                    <a:pt x="103" y="219"/>
                  </a:lnTo>
                  <a:lnTo>
                    <a:pt x="100" y="243"/>
                  </a:lnTo>
                  <a:lnTo>
                    <a:pt x="106" y="248"/>
                  </a:lnTo>
                  <a:lnTo>
                    <a:pt x="96" y="262"/>
                  </a:lnTo>
                  <a:lnTo>
                    <a:pt x="90" y="283"/>
                  </a:lnTo>
                  <a:lnTo>
                    <a:pt x="92" y="300"/>
                  </a:lnTo>
                  <a:lnTo>
                    <a:pt x="86" y="300"/>
                  </a:lnTo>
                  <a:lnTo>
                    <a:pt x="68" y="316"/>
                  </a:lnTo>
                  <a:lnTo>
                    <a:pt x="62" y="335"/>
                  </a:lnTo>
                  <a:lnTo>
                    <a:pt x="65" y="343"/>
                  </a:lnTo>
                  <a:lnTo>
                    <a:pt x="58" y="350"/>
                  </a:lnTo>
                  <a:lnTo>
                    <a:pt x="58" y="364"/>
                  </a:lnTo>
                  <a:lnTo>
                    <a:pt x="67" y="369"/>
                  </a:lnTo>
                  <a:lnTo>
                    <a:pt x="76" y="384"/>
                  </a:lnTo>
                  <a:lnTo>
                    <a:pt x="74" y="398"/>
                  </a:lnTo>
                  <a:lnTo>
                    <a:pt x="72" y="430"/>
                  </a:lnTo>
                  <a:lnTo>
                    <a:pt x="81" y="446"/>
                  </a:lnTo>
                  <a:lnTo>
                    <a:pt x="76" y="462"/>
                  </a:lnTo>
                  <a:lnTo>
                    <a:pt x="64" y="491"/>
                  </a:lnTo>
                  <a:lnTo>
                    <a:pt x="62" y="490"/>
                  </a:lnTo>
                  <a:lnTo>
                    <a:pt x="76" y="501"/>
                  </a:lnTo>
                  <a:lnTo>
                    <a:pt x="82" y="516"/>
                  </a:lnTo>
                  <a:lnTo>
                    <a:pt x="78" y="529"/>
                  </a:lnTo>
                  <a:lnTo>
                    <a:pt x="62" y="539"/>
                  </a:lnTo>
                  <a:lnTo>
                    <a:pt x="76" y="551"/>
                  </a:lnTo>
                  <a:lnTo>
                    <a:pt x="82" y="558"/>
                  </a:lnTo>
                  <a:lnTo>
                    <a:pt x="78" y="566"/>
                  </a:lnTo>
                  <a:lnTo>
                    <a:pt x="83" y="594"/>
                  </a:lnTo>
                  <a:lnTo>
                    <a:pt x="83" y="605"/>
                  </a:lnTo>
                  <a:lnTo>
                    <a:pt x="106" y="618"/>
                  </a:lnTo>
                  <a:lnTo>
                    <a:pt x="110" y="637"/>
                  </a:lnTo>
                  <a:lnTo>
                    <a:pt x="106" y="675"/>
                  </a:lnTo>
                  <a:lnTo>
                    <a:pt x="90" y="688"/>
                  </a:lnTo>
                  <a:lnTo>
                    <a:pt x="78" y="688"/>
                  </a:lnTo>
                  <a:lnTo>
                    <a:pt x="82" y="712"/>
                  </a:lnTo>
                  <a:lnTo>
                    <a:pt x="76" y="723"/>
                  </a:lnTo>
                  <a:lnTo>
                    <a:pt x="53" y="759"/>
                  </a:lnTo>
                  <a:lnTo>
                    <a:pt x="40" y="768"/>
                  </a:lnTo>
                  <a:lnTo>
                    <a:pt x="38" y="809"/>
                  </a:lnTo>
                  <a:lnTo>
                    <a:pt x="32" y="816"/>
                  </a:lnTo>
                  <a:lnTo>
                    <a:pt x="24" y="826"/>
                  </a:lnTo>
                  <a:lnTo>
                    <a:pt x="19" y="837"/>
                  </a:lnTo>
                  <a:lnTo>
                    <a:pt x="19" y="851"/>
                  </a:lnTo>
                  <a:lnTo>
                    <a:pt x="19" y="877"/>
                  </a:lnTo>
                  <a:lnTo>
                    <a:pt x="7" y="892"/>
                  </a:lnTo>
                  <a:lnTo>
                    <a:pt x="1" y="902"/>
                  </a:lnTo>
                  <a:lnTo>
                    <a:pt x="0" y="919"/>
                  </a:lnTo>
                  <a:lnTo>
                    <a:pt x="7" y="940"/>
                  </a:lnTo>
                  <a:lnTo>
                    <a:pt x="359" y="926"/>
                  </a:lnTo>
                  <a:lnTo>
                    <a:pt x="354" y="1010"/>
                  </a:lnTo>
                  <a:lnTo>
                    <a:pt x="368" y="1034"/>
                  </a:lnTo>
                  <a:lnTo>
                    <a:pt x="384" y="1053"/>
                  </a:lnTo>
                  <a:lnTo>
                    <a:pt x="394" y="1095"/>
                  </a:lnTo>
                  <a:lnTo>
                    <a:pt x="394" y="1113"/>
                  </a:lnTo>
                  <a:lnTo>
                    <a:pt x="393" y="1116"/>
                  </a:lnTo>
                  <a:lnTo>
                    <a:pt x="398" y="1115"/>
                  </a:lnTo>
                  <a:lnTo>
                    <a:pt x="421" y="1102"/>
                  </a:lnTo>
                  <a:lnTo>
                    <a:pt x="432" y="1094"/>
                  </a:lnTo>
                  <a:lnTo>
                    <a:pt x="447" y="1084"/>
                  </a:lnTo>
                  <a:lnTo>
                    <a:pt x="451" y="1065"/>
                  </a:lnTo>
                  <a:lnTo>
                    <a:pt x="469" y="1060"/>
                  </a:lnTo>
                  <a:lnTo>
                    <a:pt x="490" y="1060"/>
                  </a:lnTo>
                  <a:lnTo>
                    <a:pt x="507" y="1052"/>
                  </a:lnTo>
                  <a:lnTo>
                    <a:pt x="536" y="1045"/>
                  </a:lnTo>
                  <a:lnTo>
                    <a:pt x="558" y="1045"/>
                  </a:lnTo>
                  <a:lnTo>
                    <a:pt x="575" y="1045"/>
                  </a:lnTo>
                  <a:lnTo>
                    <a:pt x="586" y="1044"/>
                  </a:lnTo>
                  <a:lnTo>
                    <a:pt x="598" y="1045"/>
                  </a:lnTo>
                  <a:lnTo>
                    <a:pt x="620" y="1052"/>
                  </a:lnTo>
                  <a:lnTo>
                    <a:pt x="627" y="1044"/>
                  </a:lnTo>
                  <a:lnTo>
                    <a:pt x="638" y="1040"/>
                  </a:lnTo>
                  <a:lnTo>
                    <a:pt x="638" y="1040"/>
                  </a:lnTo>
                  <a:lnTo>
                    <a:pt x="637" y="1040"/>
                  </a:lnTo>
                  <a:lnTo>
                    <a:pt x="605" y="81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1" name="Freeform 43"/>
            <p:cNvSpPr>
              <a:spLocks/>
            </p:cNvSpPr>
            <p:nvPr/>
          </p:nvSpPr>
          <p:spPr bwMode="auto">
            <a:xfrm>
              <a:off x="6507163" y="1890713"/>
              <a:ext cx="417512" cy="303212"/>
            </a:xfrm>
            <a:custGeom>
              <a:avLst/>
              <a:gdLst/>
              <a:ahLst/>
              <a:cxnLst>
                <a:cxn ang="0">
                  <a:pos x="0" y="113"/>
                </a:cxn>
                <a:cxn ang="0">
                  <a:pos x="11" y="206"/>
                </a:cxn>
                <a:cxn ang="0">
                  <a:pos x="72" y="156"/>
                </a:cxn>
                <a:cxn ang="0">
                  <a:pos x="126" y="118"/>
                </a:cxn>
                <a:cxn ang="0">
                  <a:pos x="144" y="126"/>
                </a:cxn>
                <a:cxn ang="0">
                  <a:pos x="190" y="103"/>
                </a:cxn>
                <a:cxn ang="0">
                  <a:pos x="290" y="103"/>
                </a:cxn>
                <a:cxn ang="0">
                  <a:pos x="326" y="168"/>
                </a:cxn>
                <a:cxn ang="0">
                  <a:pos x="383" y="200"/>
                </a:cxn>
                <a:cxn ang="0">
                  <a:pos x="431" y="240"/>
                </a:cxn>
                <a:cxn ang="0">
                  <a:pos x="426" y="280"/>
                </a:cxn>
                <a:cxn ang="0">
                  <a:pos x="410" y="344"/>
                </a:cxn>
                <a:cxn ang="0">
                  <a:pos x="433" y="351"/>
                </a:cxn>
                <a:cxn ang="0">
                  <a:pos x="469" y="353"/>
                </a:cxn>
                <a:cxn ang="0">
                  <a:pos x="492" y="347"/>
                </a:cxn>
                <a:cxn ang="0">
                  <a:pos x="567" y="364"/>
                </a:cxn>
                <a:cxn ang="0">
                  <a:pos x="598" y="368"/>
                </a:cxn>
                <a:cxn ang="0">
                  <a:pos x="576" y="337"/>
                </a:cxn>
                <a:cxn ang="0">
                  <a:pos x="576" y="317"/>
                </a:cxn>
                <a:cxn ang="0">
                  <a:pos x="539" y="267"/>
                </a:cxn>
                <a:cxn ang="0">
                  <a:pos x="535" y="200"/>
                </a:cxn>
                <a:cxn ang="0">
                  <a:pos x="526" y="143"/>
                </a:cxn>
                <a:cxn ang="0">
                  <a:pos x="533" y="132"/>
                </a:cxn>
                <a:cxn ang="0">
                  <a:pos x="573" y="85"/>
                </a:cxn>
                <a:cxn ang="0">
                  <a:pos x="596" y="60"/>
                </a:cxn>
                <a:cxn ang="0">
                  <a:pos x="577" y="99"/>
                </a:cxn>
                <a:cxn ang="0">
                  <a:pos x="570" y="143"/>
                </a:cxn>
                <a:cxn ang="0">
                  <a:pos x="567" y="169"/>
                </a:cxn>
                <a:cxn ang="0">
                  <a:pos x="584" y="193"/>
                </a:cxn>
                <a:cxn ang="0">
                  <a:pos x="606" y="215"/>
                </a:cxn>
                <a:cxn ang="0">
                  <a:pos x="623" y="240"/>
                </a:cxn>
                <a:cxn ang="0">
                  <a:pos x="605" y="267"/>
                </a:cxn>
                <a:cxn ang="0">
                  <a:pos x="592" y="283"/>
                </a:cxn>
                <a:cxn ang="0">
                  <a:pos x="599" y="301"/>
                </a:cxn>
                <a:cxn ang="0">
                  <a:pos x="645" y="310"/>
                </a:cxn>
                <a:cxn ang="0">
                  <a:pos x="680" y="351"/>
                </a:cxn>
                <a:cxn ang="0">
                  <a:pos x="681" y="379"/>
                </a:cxn>
                <a:cxn ang="0">
                  <a:pos x="703" y="416"/>
                </a:cxn>
                <a:cxn ang="0">
                  <a:pos x="685" y="486"/>
                </a:cxn>
                <a:cxn ang="0">
                  <a:pos x="692" y="561"/>
                </a:cxn>
                <a:cxn ang="0">
                  <a:pos x="710" y="540"/>
                </a:cxn>
                <a:cxn ang="0">
                  <a:pos x="730" y="478"/>
                </a:cxn>
                <a:cxn ang="0">
                  <a:pos x="730" y="453"/>
                </a:cxn>
                <a:cxn ang="0">
                  <a:pos x="755" y="425"/>
                </a:cxn>
                <a:cxn ang="0">
                  <a:pos x="755" y="368"/>
                </a:cxn>
                <a:cxn ang="0">
                  <a:pos x="774" y="330"/>
                </a:cxn>
                <a:cxn ang="0">
                  <a:pos x="774" y="361"/>
                </a:cxn>
                <a:cxn ang="0">
                  <a:pos x="770" y="367"/>
                </a:cxn>
                <a:cxn ang="0">
                  <a:pos x="767" y="373"/>
                </a:cxn>
                <a:cxn ang="0">
                  <a:pos x="770" y="376"/>
                </a:cxn>
                <a:cxn ang="0">
                  <a:pos x="780" y="382"/>
                </a:cxn>
                <a:cxn ang="0">
                  <a:pos x="789" y="315"/>
                </a:cxn>
                <a:cxn ang="0">
                  <a:pos x="785" y="253"/>
                </a:cxn>
                <a:cxn ang="0">
                  <a:pos x="623" y="0"/>
                </a:cxn>
              </a:cxnLst>
              <a:rect l="0" t="0" r="r" b="b"/>
              <a:pathLst>
                <a:path w="789" h="572">
                  <a:moveTo>
                    <a:pt x="623" y="0"/>
                  </a:moveTo>
                  <a:lnTo>
                    <a:pt x="0" y="113"/>
                  </a:lnTo>
                  <a:lnTo>
                    <a:pt x="0" y="113"/>
                  </a:lnTo>
                  <a:lnTo>
                    <a:pt x="11" y="206"/>
                  </a:lnTo>
                  <a:lnTo>
                    <a:pt x="32" y="206"/>
                  </a:lnTo>
                  <a:lnTo>
                    <a:pt x="72" y="156"/>
                  </a:lnTo>
                  <a:lnTo>
                    <a:pt x="100" y="153"/>
                  </a:lnTo>
                  <a:lnTo>
                    <a:pt x="126" y="118"/>
                  </a:lnTo>
                  <a:lnTo>
                    <a:pt x="137" y="118"/>
                  </a:lnTo>
                  <a:lnTo>
                    <a:pt x="144" y="126"/>
                  </a:lnTo>
                  <a:lnTo>
                    <a:pt x="172" y="104"/>
                  </a:lnTo>
                  <a:lnTo>
                    <a:pt x="190" y="103"/>
                  </a:lnTo>
                  <a:lnTo>
                    <a:pt x="226" y="86"/>
                  </a:lnTo>
                  <a:lnTo>
                    <a:pt x="290" y="103"/>
                  </a:lnTo>
                  <a:lnTo>
                    <a:pt x="312" y="132"/>
                  </a:lnTo>
                  <a:lnTo>
                    <a:pt x="326" y="168"/>
                  </a:lnTo>
                  <a:lnTo>
                    <a:pt x="326" y="168"/>
                  </a:lnTo>
                  <a:lnTo>
                    <a:pt x="383" y="200"/>
                  </a:lnTo>
                  <a:lnTo>
                    <a:pt x="408" y="224"/>
                  </a:lnTo>
                  <a:lnTo>
                    <a:pt x="431" y="240"/>
                  </a:lnTo>
                  <a:lnTo>
                    <a:pt x="437" y="260"/>
                  </a:lnTo>
                  <a:lnTo>
                    <a:pt x="426" y="280"/>
                  </a:lnTo>
                  <a:lnTo>
                    <a:pt x="406" y="285"/>
                  </a:lnTo>
                  <a:lnTo>
                    <a:pt x="410" y="344"/>
                  </a:lnTo>
                  <a:lnTo>
                    <a:pt x="422" y="353"/>
                  </a:lnTo>
                  <a:lnTo>
                    <a:pt x="433" y="351"/>
                  </a:lnTo>
                  <a:lnTo>
                    <a:pt x="451" y="347"/>
                  </a:lnTo>
                  <a:lnTo>
                    <a:pt x="469" y="353"/>
                  </a:lnTo>
                  <a:lnTo>
                    <a:pt x="473" y="354"/>
                  </a:lnTo>
                  <a:lnTo>
                    <a:pt x="492" y="347"/>
                  </a:lnTo>
                  <a:lnTo>
                    <a:pt x="553" y="355"/>
                  </a:lnTo>
                  <a:lnTo>
                    <a:pt x="567" y="364"/>
                  </a:lnTo>
                  <a:lnTo>
                    <a:pt x="582" y="372"/>
                  </a:lnTo>
                  <a:lnTo>
                    <a:pt x="598" y="368"/>
                  </a:lnTo>
                  <a:lnTo>
                    <a:pt x="588" y="350"/>
                  </a:lnTo>
                  <a:lnTo>
                    <a:pt x="576" y="337"/>
                  </a:lnTo>
                  <a:lnTo>
                    <a:pt x="576" y="322"/>
                  </a:lnTo>
                  <a:lnTo>
                    <a:pt x="576" y="317"/>
                  </a:lnTo>
                  <a:lnTo>
                    <a:pt x="545" y="280"/>
                  </a:lnTo>
                  <a:lnTo>
                    <a:pt x="539" y="267"/>
                  </a:lnTo>
                  <a:lnTo>
                    <a:pt x="539" y="233"/>
                  </a:lnTo>
                  <a:lnTo>
                    <a:pt x="535" y="200"/>
                  </a:lnTo>
                  <a:lnTo>
                    <a:pt x="538" y="167"/>
                  </a:lnTo>
                  <a:lnTo>
                    <a:pt x="526" y="143"/>
                  </a:lnTo>
                  <a:lnTo>
                    <a:pt x="514" y="132"/>
                  </a:lnTo>
                  <a:lnTo>
                    <a:pt x="533" y="132"/>
                  </a:lnTo>
                  <a:lnTo>
                    <a:pt x="546" y="104"/>
                  </a:lnTo>
                  <a:lnTo>
                    <a:pt x="573" y="85"/>
                  </a:lnTo>
                  <a:lnTo>
                    <a:pt x="587" y="58"/>
                  </a:lnTo>
                  <a:lnTo>
                    <a:pt x="596" y="60"/>
                  </a:lnTo>
                  <a:lnTo>
                    <a:pt x="594" y="92"/>
                  </a:lnTo>
                  <a:lnTo>
                    <a:pt x="577" y="99"/>
                  </a:lnTo>
                  <a:lnTo>
                    <a:pt x="570" y="126"/>
                  </a:lnTo>
                  <a:lnTo>
                    <a:pt x="570" y="143"/>
                  </a:lnTo>
                  <a:lnTo>
                    <a:pt x="591" y="143"/>
                  </a:lnTo>
                  <a:lnTo>
                    <a:pt x="567" y="169"/>
                  </a:lnTo>
                  <a:lnTo>
                    <a:pt x="557" y="183"/>
                  </a:lnTo>
                  <a:lnTo>
                    <a:pt x="584" y="193"/>
                  </a:lnTo>
                  <a:lnTo>
                    <a:pt x="592" y="194"/>
                  </a:lnTo>
                  <a:lnTo>
                    <a:pt x="606" y="215"/>
                  </a:lnTo>
                  <a:lnTo>
                    <a:pt x="602" y="221"/>
                  </a:lnTo>
                  <a:lnTo>
                    <a:pt x="623" y="240"/>
                  </a:lnTo>
                  <a:lnTo>
                    <a:pt x="623" y="249"/>
                  </a:lnTo>
                  <a:lnTo>
                    <a:pt x="605" y="267"/>
                  </a:lnTo>
                  <a:lnTo>
                    <a:pt x="588" y="267"/>
                  </a:lnTo>
                  <a:lnTo>
                    <a:pt x="592" y="283"/>
                  </a:lnTo>
                  <a:lnTo>
                    <a:pt x="588" y="293"/>
                  </a:lnTo>
                  <a:lnTo>
                    <a:pt x="599" y="301"/>
                  </a:lnTo>
                  <a:lnTo>
                    <a:pt x="617" y="310"/>
                  </a:lnTo>
                  <a:lnTo>
                    <a:pt x="645" y="310"/>
                  </a:lnTo>
                  <a:lnTo>
                    <a:pt x="666" y="322"/>
                  </a:lnTo>
                  <a:lnTo>
                    <a:pt x="680" y="351"/>
                  </a:lnTo>
                  <a:lnTo>
                    <a:pt x="688" y="371"/>
                  </a:lnTo>
                  <a:lnTo>
                    <a:pt x="681" y="379"/>
                  </a:lnTo>
                  <a:lnTo>
                    <a:pt x="698" y="392"/>
                  </a:lnTo>
                  <a:lnTo>
                    <a:pt x="703" y="416"/>
                  </a:lnTo>
                  <a:lnTo>
                    <a:pt x="693" y="455"/>
                  </a:lnTo>
                  <a:lnTo>
                    <a:pt x="685" y="486"/>
                  </a:lnTo>
                  <a:lnTo>
                    <a:pt x="685" y="529"/>
                  </a:lnTo>
                  <a:lnTo>
                    <a:pt x="692" y="561"/>
                  </a:lnTo>
                  <a:lnTo>
                    <a:pt x="703" y="572"/>
                  </a:lnTo>
                  <a:lnTo>
                    <a:pt x="710" y="540"/>
                  </a:lnTo>
                  <a:lnTo>
                    <a:pt x="716" y="491"/>
                  </a:lnTo>
                  <a:lnTo>
                    <a:pt x="730" y="478"/>
                  </a:lnTo>
                  <a:lnTo>
                    <a:pt x="730" y="460"/>
                  </a:lnTo>
                  <a:lnTo>
                    <a:pt x="730" y="453"/>
                  </a:lnTo>
                  <a:lnTo>
                    <a:pt x="743" y="443"/>
                  </a:lnTo>
                  <a:lnTo>
                    <a:pt x="755" y="425"/>
                  </a:lnTo>
                  <a:lnTo>
                    <a:pt x="755" y="385"/>
                  </a:lnTo>
                  <a:lnTo>
                    <a:pt x="755" y="368"/>
                  </a:lnTo>
                  <a:lnTo>
                    <a:pt x="755" y="347"/>
                  </a:lnTo>
                  <a:lnTo>
                    <a:pt x="774" y="330"/>
                  </a:lnTo>
                  <a:lnTo>
                    <a:pt x="780" y="343"/>
                  </a:lnTo>
                  <a:lnTo>
                    <a:pt x="774" y="361"/>
                  </a:lnTo>
                  <a:lnTo>
                    <a:pt x="774" y="361"/>
                  </a:lnTo>
                  <a:lnTo>
                    <a:pt x="770" y="367"/>
                  </a:lnTo>
                  <a:lnTo>
                    <a:pt x="767" y="371"/>
                  </a:lnTo>
                  <a:lnTo>
                    <a:pt x="767" y="373"/>
                  </a:lnTo>
                  <a:lnTo>
                    <a:pt x="767" y="373"/>
                  </a:lnTo>
                  <a:lnTo>
                    <a:pt x="770" y="376"/>
                  </a:lnTo>
                  <a:lnTo>
                    <a:pt x="774" y="379"/>
                  </a:lnTo>
                  <a:lnTo>
                    <a:pt x="780" y="382"/>
                  </a:lnTo>
                  <a:lnTo>
                    <a:pt x="789" y="360"/>
                  </a:lnTo>
                  <a:lnTo>
                    <a:pt x="789" y="315"/>
                  </a:lnTo>
                  <a:lnTo>
                    <a:pt x="785" y="253"/>
                  </a:lnTo>
                  <a:lnTo>
                    <a:pt x="785" y="253"/>
                  </a:lnTo>
                  <a:lnTo>
                    <a:pt x="687" y="267"/>
                  </a:lnTo>
                  <a:lnTo>
                    <a:pt x="623" y="0"/>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2" name="Freeform 44"/>
            <p:cNvSpPr>
              <a:spLocks/>
            </p:cNvSpPr>
            <p:nvPr/>
          </p:nvSpPr>
          <p:spPr bwMode="auto">
            <a:xfrm>
              <a:off x="6249988" y="1852613"/>
              <a:ext cx="428625" cy="428625"/>
            </a:xfrm>
            <a:custGeom>
              <a:avLst/>
              <a:gdLst/>
              <a:ahLst/>
              <a:cxnLst>
                <a:cxn ang="0">
                  <a:pos x="128" y="753"/>
                </a:cxn>
                <a:cxn ang="0">
                  <a:pos x="171" y="793"/>
                </a:cxn>
                <a:cxn ang="0">
                  <a:pos x="207" y="808"/>
                </a:cxn>
                <a:cxn ang="0">
                  <a:pos x="263" y="785"/>
                </a:cxn>
                <a:cxn ang="0">
                  <a:pos x="354" y="744"/>
                </a:cxn>
                <a:cxn ang="0">
                  <a:pos x="431" y="689"/>
                </a:cxn>
                <a:cxn ang="0">
                  <a:pos x="431" y="621"/>
                </a:cxn>
                <a:cxn ang="0">
                  <a:pos x="478" y="546"/>
                </a:cxn>
                <a:cxn ang="0">
                  <a:pos x="497" y="442"/>
                </a:cxn>
                <a:cxn ang="0">
                  <a:pos x="548" y="467"/>
                </a:cxn>
                <a:cxn ang="0">
                  <a:pos x="568" y="457"/>
                </a:cxn>
                <a:cxn ang="0">
                  <a:pos x="593" y="393"/>
                </a:cxn>
                <a:cxn ang="0">
                  <a:pos x="605" y="370"/>
                </a:cxn>
                <a:cxn ang="0">
                  <a:pos x="626" y="382"/>
                </a:cxn>
                <a:cxn ang="0">
                  <a:pos x="671" y="318"/>
                </a:cxn>
                <a:cxn ang="0">
                  <a:pos x="690" y="261"/>
                </a:cxn>
                <a:cxn ang="0">
                  <a:pos x="744" y="245"/>
                </a:cxn>
                <a:cxn ang="0">
                  <a:pos x="786" y="260"/>
                </a:cxn>
                <a:cxn ang="0">
                  <a:pos x="811" y="239"/>
                </a:cxn>
                <a:cxn ang="0">
                  <a:pos x="797" y="203"/>
                </a:cxn>
                <a:cxn ang="0">
                  <a:pos x="711" y="157"/>
                </a:cxn>
                <a:cxn ang="0">
                  <a:pos x="657" y="175"/>
                </a:cxn>
                <a:cxn ang="0">
                  <a:pos x="622" y="189"/>
                </a:cxn>
                <a:cxn ang="0">
                  <a:pos x="585" y="224"/>
                </a:cxn>
                <a:cxn ang="0">
                  <a:pos x="517" y="277"/>
                </a:cxn>
                <a:cxn ang="0">
                  <a:pos x="485" y="184"/>
                </a:cxn>
                <a:cxn ang="0">
                  <a:pos x="276" y="0"/>
                </a:cxn>
                <a:cxn ang="0">
                  <a:pos x="254" y="20"/>
                </a:cxn>
                <a:cxn ang="0">
                  <a:pos x="265" y="46"/>
                </a:cxn>
                <a:cxn ang="0">
                  <a:pos x="265" y="111"/>
                </a:cxn>
                <a:cxn ang="0">
                  <a:pos x="254" y="160"/>
                </a:cxn>
                <a:cxn ang="0">
                  <a:pos x="250" y="221"/>
                </a:cxn>
                <a:cxn ang="0">
                  <a:pos x="200" y="286"/>
                </a:cxn>
                <a:cxn ang="0">
                  <a:pos x="152" y="307"/>
                </a:cxn>
                <a:cxn ang="0">
                  <a:pos x="114" y="363"/>
                </a:cxn>
                <a:cxn ang="0">
                  <a:pos x="99" y="421"/>
                </a:cxn>
                <a:cxn ang="0">
                  <a:pos x="61" y="421"/>
                </a:cxn>
                <a:cxn ang="0">
                  <a:pos x="52" y="503"/>
                </a:cxn>
                <a:cxn ang="0">
                  <a:pos x="16" y="544"/>
                </a:cxn>
                <a:cxn ang="0">
                  <a:pos x="11" y="632"/>
                </a:cxn>
                <a:cxn ang="0">
                  <a:pos x="54" y="700"/>
                </a:cxn>
                <a:cxn ang="0">
                  <a:pos x="107" y="761"/>
                </a:cxn>
                <a:cxn ang="0">
                  <a:pos x="117" y="753"/>
                </a:cxn>
              </a:cxnLst>
              <a:rect l="0" t="0" r="r" b="b"/>
              <a:pathLst>
                <a:path w="811" h="809">
                  <a:moveTo>
                    <a:pt x="117" y="753"/>
                  </a:moveTo>
                  <a:lnTo>
                    <a:pt x="128" y="753"/>
                  </a:lnTo>
                  <a:lnTo>
                    <a:pt x="135" y="768"/>
                  </a:lnTo>
                  <a:lnTo>
                    <a:pt x="171" y="793"/>
                  </a:lnTo>
                  <a:lnTo>
                    <a:pt x="197" y="809"/>
                  </a:lnTo>
                  <a:lnTo>
                    <a:pt x="207" y="808"/>
                  </a:lnTo>
                  <a:lnTo>
                    <a:pt x="242" y="772"/>
                  </a:lnTo>
                  <a:lnTo>
                    <a:pt x="263" y="785"/>
                  </a:lnTo>
                  <a:lnTo>
                    <a:pt x="308" y="773"/>
                  </a:lnTo>
                  <a:lnTo>
                    <a:pt x="354" y="744"/>
                  </a:lnTo>
                  <a:lnTo>
                    <a:pt x="411" y="703"/>
                  </a:lnTo>
                  <a:lnTo>
                    <a:pt x="431" y="689"/>
                  </a:lnTo>
                  <a:lnTo>
                    <a:pt x="426" y="650"/>
                  </a:lnTo>
                  <a:lnTo>
                    <a:pt x="431" y="621"/>
                  </a:lnTo>
                  <a:lnTo>
                    <a:pt x="457" y="593"/>
                  </a:lnTo>
                  <a:lnTo>
                    <a:pt x="478" y="546"/>
                  </a:lnTo>
                  <a:lnTo>
                    <a:pt x="493" y="481"/>
                  </a:lnTo>
                  <a:lnTo>
                    <a:pt x="497" y="442"/>
                  </a:lnTo>
                  <a:lnTo>
                    <a:pt x="521" y="456"/>
                  </a:lnTo>
                  <a:lnTo>
                    <a:pt x="548" y="467"/>
                  </a:lnTo>
                  <a:lnTo>
                    <a:pt x="560" y="469"/>
                  </a:lnTo>
                  <a:lnTo>
                    <a:pt x="568" y="457"/>
                  </a:lnTo>
                  <a:lnTo>
                    <a:pt x="582" y="415"/>
                  </a:lnTo>
                  <a:lnTo>
                    <a:pt x="593" y="393"/>
                  </a:lnTo>
                  <a:lnTo>
                    <a:pt x="601" y="370"/>
                  </a:lnTo>
                  <a:lnTo>
                    <a:pt x="605" y="370"/>
                  </a:lnTo>
                  <a:lnTo>
                    <a:pt x="618" y="376"/>
                  </a:lnTo>
                  <a:lnTo>
                    <a:pt x="626" y="382"/>
                  </a:lnTo>
                  <a:lnTo>
                    <a:pt x="654" y="333"/>
                  </a:lnTo>
                  <a:lnTo>
                    <a:pt x="671" y="318"/>
                  </a:lnTo>
                  <a:lnTo>
                    <a:pt x="682" y="299"/>
                  </a:lnTo>
                  <a:lnTo>
                    <a:pt x="690" y="261"/>
                  </a:lnTo>
                  <a:lnTo>
                    <a:pt x="693" y="214"/>
                  </a:lnTo>
                  <a:lnTo>
                    <a:pt x="744" y="245"/>
                  </a:lnTo>
                  <a:lnTo>
                    <a:pt x="769" y="260"/>
                  </a:lnTo>
                  <a:lnTo>
                    <a:pt x="786" y="260"/>
                  </a:lnTo>
                  <a:lnTo>
                    <a:pt x="800" y="243"/>
                  </a:lnTo>
                  <a:lnTo>
                    <a:pt x="811" y="239"/>
                  </a:lnTo>
                  <a:lnTo>
                    <a:pt x="811" y="239"/>
                  </a:lnTo>
                  <a:lnTo>
                    <a:pt x="797" y="203"/>
                  </a:lnTo>
                  <a:lnTo>
                    <a:pt x="775" y="174"/>
                  </a:lnTo>
                  <a:lnTo>
                    <a:pt x="711" y="157"/>
                  </a:lnTo>
                  <a:lnTo>
                    <a:pt x="675" y="174"/>
                  </a:lnTo>
                  <a:lnTo>
                    <a:pt x="657" y="175"/>
                  </a:lnTo>
                  <a:lnTo>
                    <a:pt x="629" y="197"/>
                  </a:lnTo>
                  <a:lnTo>
                    <a:pt x="622" y="189"/>
                  </a:lnTo>
                  <a:lnTo>
                    <a:pt x="611" y="189"/>
                  </a:lnTo>
                  <a:lnTo>
                    <a:pt x="585" y="224"/>
                  </a:lnTo>
                  <a:lnTo>
                    <a:pt x="557" y="227"/>
                  </a:lnTo>
                  <a:lnTo>
                    <a:pt x="517" y="277"/>
                  </a:lnTo>
                  <a:lnTo>
                    <a:pt x="496" y="277"/>
                  </a:lnTo>
                  <a:lnTo>
                    <a:pt x="485" y="184"/>
                  </a:lnTo>
                  <a:lnTo>
                    <a:pt x="311" y="214"/>
                  </a:lnTo>
                  <a:lnTo>
                    <a:pt x="276" y="0"/>
                  </a:lnTo>
                  <a:lnTo>
                    <a:pt x="265" y="7"/>
                  </a:lnTo>
                  <a:lnTo>
                    <a:pt x="254" y="20"/>
                  </a:lnTo>
                  <a:lnTo>
                    <a:pt x="265" y="36"/>
                  </a:lnTo>
                  <a:lnTo>
                    <a:pt x="265" y="46"/>
                  </a:lnTo>
                  <a:lnTo>
                    <a:pt x="265" y="86"/>
                  </a:lnTo>
                  <a:lnTo>
                    <a:pt x="265" y="111"/>
                  </a:lnTo>
                  <a:lnTo>
                    <a:pt x="254" y="129"/>
                  </a:lnTo>
                  <a:lnTo>
                    <a:pt x="254" y="160"/>
                  </a:lnTo>
                  <a:lnTo>
                    <a:pt x="250" y="200"/>
                  </a:lnTo>
                  <a:lnTo>
                    <a:pt x="250" y="221"/>
                  </a:lnTo>
                  <a:lnTo>
                    <a:pt x="240" y="245"/>
                  </a:lnTo>
                  <a:lnTo>
                    <a:pt x="200" y="286"/>
                  </a:lnTo>
                  <a:lnTo>
                    <a:pt x="181" y="307"/>
                  </a:lnTo>
                  <a:lnTo>
                    <a:pt x="152" y="307"/>
                  </a:lnTo>
                  <a:lnTo>
                    <a:pt x="127" y="340"/>
                  </a:lnTo>
                  <a:lnTo>
                    <a:pt x="114" y="363"/>
                  </a:lnTo>
                  <a:lnTo>
                    <a:pt x="107" y="414"/>
                  </a:lnTo>
                  <a:lnTo>
                    <a:pt x="99" y="421"/>
                  </a:lnTo>
                  <a:lnTo>
                    <a:pt x="82" y="410"/>
                  </a:lnTo>
                  <a:lnTo>
                    <a:pt x="61" y="421"/>
                  </a:lnTo>
                  <a:lnTo>
                    <a:pt x="52" y="481"/>
                  </a:lnTo>
                  <a:lnTo>
                    <a:pt x="52" y="503"/>
                  </a:lnTo>
                  <a:lnTo>
                    <a:pt x="38" y="518"/>
                  </a:lnTo>
                  <a:lnTo>
                    <a:pt x="16" y="544"/>
                  </a:lnTo>
                  <a:lnTo>
                    <a:pt x="0" y="561"/>
                  </a:lnTo>
                  <a:lnTo>
                    <a:pt x="11" y="632"/>
                  </a:lnTo>
                  <a:lnTo>
                    <a:pt x="28" y="664"/>
                  </a:lnTo>
                  <a:lnTo>
                    <a:pt x="54" y="700"/>
                  </a:lnTo>
                  <a:lnTo>
                    <a:pt x="81" y="729"/>
                  </a:lnTo>
                  <a:lnTo>
                    <a:pt x="107" y="761"/>
                  </a:lnTo>
                  <a:lnTo>
                    <a:pt x="109" y="760"/>
                  </a:lnTo>
                  <a:lnTo>
                    <a:pt x="117" y="753"/>
                  </a:lnTo>
                  <a:close/>
                </a:path>
              </a:pathLst>
            </a:custGeom>
            <a:solidFill>
              <a:schemeClr val="accent6">
                <a:lumMod val="75000"/>
              </a:schemeClr>
            </a:solid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3" name="Freeform 45"/>
            <p:cNvSpPr>
              <a:spLocks/>
            </p:cNvSpPr>
            <p:nvPr/>
          </p:nvSpPr>
          <p:spPr bwMode="auto">
            <a:xfrm>
              <a:off x="5616575" y="2081213"/>
              <a:ext cx="690562" cy="354012"/>
            </a:xfrm>
            <a:custGeom>
              <a:avLst/>
              <a:gdLst/>
              <a:ahLst/>
              <a:cxnLst>
                <a:cxn ang="0">
                  <a:pos x="1141" y="501"/>
                </a:cxn>
                <a:cxn ang="0">
                  <a:pos x="1174" y="483"/>
                </a:cxn>
                <a:cxn ang="0">
                  <a:pos x="1212" y="409"/>
                </a:cxn>
                <a:cxn ang="0">
                  <a:pos x="1293" y="354"/>
                </a:cxn>
                <a:cxn ang="0">
                  <a:pos x="1277" y="298"/>
                </a:cxn>
                <a:cxn ang="0">
                  <a:pos x="1224" y="233"/>
                </a:cxn>
                <a:cxn ang="0">
                  <a:pos x="1196" y="130"/>
                </a:cxn>
                <a:cxn ang="0">
                  <a:pos x="1185" y="119"/>
                </a:cxn>
                <a:cxn ang="0">
                  <a:pos x="1137" y="75"/>
                </a:cxn>
                <a:cxn ang="0">
                  <a:pos x="1117" y="58"/>
                </a:cxn>
                <a:cxn ang="0">
                  <a:pos x="1096" y="80"/>
                </a:cxn>
                <a:cxn ang="0">
                  <a:pos x="1056" y="95"/>
                </a:cxn>
                <a:cxn ang="0">
                  <a:pos x="1013" y="76"/>
                </a:cxn>
                <a:cxn ang="0">
                  <a:pos x="999" y="90"/>
                </a:cxn>
                <a:cxn ang="0">
                  <a:pos x="980" y="104"/>
                </a:cxn>
                <a:cxn ang="0">
                  <a:pos x="959" y="81"/>
                </a:cxn>
                <a:cxn ang="0">
                  <a:pos x="915" y="75"/>
                </a:cxn>
                <a:cxn ang="0">
                  <a:pos x="895" y="43"/>
                </a:cxn>
                <a:cxn ang="0">
                  <a:pos x="848" y="0"/>
                </a:cxn>
                <a:cxn ang="0">
                  <a:pos x="817" y="16"/>
                </a:cxn>
                <a:cxn ang="0">
                  <a:pos x="773" y="12"/>
                </a:cxn>
                <a:cxn ang="0">
                  <a:pos x="792" y="43"/>
                </a:cxn>
                <a:cxn ang="0">
                  <a:pos x="792" y="84"/>
                </a:cxn>
                <a:cxn ang="0">
                  <a:pos x="759" y="93"/>
                </a:cxn>
                <a:cxn ang="0">
                  <a:pos x="690" y="111"/>
                </a:cxn>
                <a:cxn ang="0">
                  <a:pos x="687" y="129"/>
                </a:cxn>
                <a:cxn ang="0">
                  <a:pos x="683" y="161"/>
                </a:cxn>
                <a:cxn ang="0">
                  <a:pos x="661" y="202"/>
                </a:cxn>
                <a:cxn ang="0">
                  <a:pos x="634" y="219"/>
                </a:cxn>
                <a:cxn ang="0">
                  <a:pos x="616" y="262"/>
                </a:cxn>
                <a:cxn ang="0">
                  <a:pos x="575" y="286"/>
                </a:cxn>
                <a:cxn ang="0">
                  <a:pos x="551" y="265"/>
                </a:cxn>
                <a:cxn ang="0">
                  <a:pos x="533" y="247"/>
                </a:cxn>
                <a:cxn ang="0">
                  <a:pos x="516" y="284"/>
                </a:cxn>
                <a:cxn ang="0">
                  <a:pos x="507" y="320"/>
                </a:cxn>
                <a:cxn ang="0">
                  <a:pos x="472" y="301"/>
                </a:cxn>
                <a:cxn ang="0">
                  <a:pos x="440" y="312"/>
                </a:cxn>
                <a:cxn ang="0">
                  <a:pos x="422" y="338"/>
                </a:cxn>
                <a:cxn ang="0">
                  <a:pos x="394" y="329"/>
                </a:cxn>
                <a:cxn ang="0">
                  <a:pos x="348" y="316"/>
                </a:cxn>
                <a:cxn ang="0">
                  <a:pos x="315" y="334"/>
                </a:cxn>
                <a:cxn ang="0">
                  <a:pos x="269" y="362"/>
                </a:cxn>
                <a:cxn ang="0">
                  <a:pos x="237" y="372"/>
                </a:cxn>
                <a:cxn ang="0">
                  <a:pos x="236" y="401"/>
                </a:cxn>
                <a:cxn ang="0">
                  <a:pos x="247" y="427"/>
                </a:cxn>
                <a:cxn ang="0">
                  <a:pos x="197" y="448"/>
                </a:cxn>
                <a:cxn ang="0">
                  <a:pos x="186" y="485"/>
                </a:cxn>
                <a:cxn ang="0">
                  <a:pos x="185" y="517"/>
                </a:cxn>
                <a:cxn ang="0">
                  <a:pos x="153" y="517"/>
                </a:cxn>
                <a:cxn ang="0">
                  <a:pos x="104" y="494"/>
                </a:cxn>
                <a:cxn ang="0">
                  <a:pos x="78" y="509"/>
                </a:cxn>
                <a:cxn ang="0">
                  <a:pos x="57" y="537"/>
                </a:cxn>
                <a:cxn ang="0">
                  <a:pos x="78" y="564"/>
                </a:cxn>
                <a:cxn ang="0">
                  <a:pos x="78" y="592"/>
                </a:cxn>
                <a:cxn ang="0">
                  <a:pos x="68" y="631"/>
                </a:cxn>
                <a:cxn ang="0">
                  <a:pos x="39" y="635"/>
                </a:cxn>
                <a:cxn ang="0">
                  <a:pos x="25" y="646"/>
                </a:cxn>
                <a:cxn ang="0">
                  <a:pos x="4" y="646"/>
                </a:cxn>
                <a:cxn ang="0">
                  <a:pos x="0" y="664"/>
                </a:cxn>
                <a:cxn ang="0">
                  <a:pos x="13" y="664"/>
                </a:cxn>
                <a:cxn ang="0">
                  <a:pos x="278" y="613"/>
                </a:cxn>
                <a:cxn ang="0">
                  <a:pos x="1056" y="555"/>
                </a:cxn>
                <a:cxn ang="0">
                  <a:pos x="1110" y="523"/>
                </a:cxn>
              </a:cxnLst>
              <a:rect l="0" t="0" r="r" b="b"/>
              <a:pathLst>
                <a:path w="1303" h="670">
                  <a:moveTo>
                    <a:pt x="1110" y="523"/>
                  </a:moveTo>
                  <a:lnTo>
                    <a:pt x="1141" y="501"/>
                  </a:lnTo>
                  <a:lnTo>
                    <a:pt x="1156" y="487"/>
                  </a:lnTo>
                  <a:lnTo>
                    <a:pt x="1174" y="483"/>
                  </a:lnTo>
                  <a:lnTo>
                    <a:pt x="1195" y="435"/>
                  </a:lnTo>
                  <a:lnTo>
                    <a:pt x="1212" y="409"/>
                  </a:lnTo>
                  <a:lnTo>
                    <a:pt x="1267" y="385"/>
                  </a:lnTo>
                  <a:lnTo>
                    <a:pt x="1293" y="354"/>
                  </a:lnTo>
                  <a:lnTo>
                    <a:pt x="1303" y="330"/>
                  </a:lnTo>
                  <a:lnTo>
                    <a:pt x="1277" y="298"/>
                  </a:lnTo>
                  <a:lnTo>
                    <a:pt x="1250" y="269"/>
                  </a:lnTo>
                  <a:lnTo>
                    <a:pt x="1224" y="233"/>
                  </a:lnTo>
                  <a:lnTo>
                    <a:pt x="1207" y="201"/>
                  </a:lnTo>
                  <a:lnTo>
                    <a:pt x="1196" y="130"/>
                  </a:lnTo>
                  <a:lnTo>
                    <a:pt x="1199" y="127"/>
                  </a:lnTo>
                  <a:lnTo>
                    <a:pt x="1185" y="119"/>
                  </a:lnTo>
                  <a:lnTo>
                    <a:pt x="1159" y="101"/>
                  </a:lnTo>
                  <a:lnTo>
                    <a:pt x="1137" y="75"/>
                  </a:lnTo>
                  <a:lnTo>
                    <a:pt x="1124" y="55"/>
                  </a:lnTo>
                  <a:lnTo>
                    <a:pt x="1117" y="58"/>
                  </a:lnTo>
                  <a:lnTo>
                    <a:pt x="1105" y="68"/>
                  </a:lnTo>
                  <a:lnTo>
                    <a:pt x="1096" y="80"/>
                  </a:lnTo>
                  <a:lnTo>
                    <a:pt x="1087" y="87"/>
                  </a:lnTo>
                  <a:lnTo>
                    <a:pt x="1056" y="95"/>
                  </a:lnTo>
                  <a:lnTo>
                    <a:pt x="1030" y="83"/>
                  </a:lnTo>
                  <a:lnTo>
                    <a:pt x="1013" y="76"/>
                  </a:lnTo>
                  <a:lnTo>
                    <a:pt x="1008" y="77"/>
                  </a:lnTo>
                  <a:lnTo>
                    <a:pt x="999" y="90"/>
                  </a:lnTo>
                  <a:lnTo>
                    <a:pt x="992" y="97"/>
                  </a:lnTo>
                  <a:lnTo>
                    <a:pt x="980" y="104"/>
                  </a:lnTo>
                  <a:lnTo>
                    <a:pt x="973" y="88"/>
                  </a:lnTo>
                  <a:lnTo>
                    <a:pt x="959" y="81"/>
                  </a:lnTo>
                  <a:lnTo>
                    <a:pt x="942" y="77"/>
                  </a:lnTo>
                  <a:lnTo>
                    <a:pt x="915" y="75"/>
                  </a:lnTo>
                  <a:lnTo>
                    <a:pt x="904" y="62"/>
                  </a:lnTo>
                  <a:lnTo>
                    <a:pt x="895" y="43"/>
                  </a:lnTo>
                  <a:lnTo>
                    <a:pt x="872" y="22"/>
                  </a:lnTo>
                  <a:lnTo>
                    <a:pt x="848" y="0"/>
                  </a:lnTo>
                  <a:lnTo>
                    <a:pt x="841" y="7"/>
                  </a:lnTo>
                  <a:lnTo>
                    <a:pt x="817" y="16"/>
                  </a:lnTo>
                  <a:lnTo>
                    <a:pt x="788" y="7"/>
                  </a:lnTo>
                  <a:lnTo>
                    <a:pt x="773" y="12"/>
                  </a:lnTo>
                  <a:lnTo>
                    <a:pt x="781" y="30"/>
                  </a:lnTo>
                  <a:lnTo>
                    <a:pt x="792" y="43"/>
                  </a:lnTo>
                  <a:lnTo>
                    <a:pt x="786" y="52"/>
                  </a:lnTo>
                  <a:lnTo>
                    <a:pt x="792" y="84"/>
                  </a:lnTo>
                  <a:lnTo>
                    <a:pt x="783" y="93"/>
                  </a:lnTo>
                  <a:lnTo>
                    <a:pt x="759" y="93"/>
                  </a:lnTo>
                  <a:lnTo>
                    <a:pt x="740" y="105"/>
                  </a:lnTo>
                  <a:lnTo>
                    <a:pt x="690" y="111"/>
                  </a:lnTo>
                  <a:lnTo>
                    <a:pt x="687" y="118"/>
                  </a:lnTo>
                  <a:lnTo>
                    <a:pt x="687" y="129"/>
                  </a:lnTo>
                  <a:lnTo>
                    <a:pt x="683" y="140"/>
                  </a:lnTo>
                  <a:lnTo>
                    <a:pt x="683" y="161"/>
                  </a:lnTo>
                  <a:lnTo>
                    <a:pt x="673" y="180"/>
                  </a:lnTo>
                  <a:lnTo>
                    <a:pt x="661" y="202"/>
                  </a:lnTo>
                  <a:lnTo>
                    <a:pt x="651" y="215"/>
                  </a:lnTo>
                  <a:lnTo>
                    <a:pt x="634" y="219"/>
                  </a:lnTo>
                  <a:lnTo>
                    <a:pt x="619" y="242"/>
                  </a:lnTo>
                  <a:lnTo>
                    <a:pt x="616" y="262"/>
                  </a:lnTo>
                  <a:lnTo>
                    <a:pt x="608" y="281"/>
                  </a:lnTo>
                  <a:lnTo>
                    <a:pt x="575" y="286"/>
                  </a:lnTo>
                  <a:lnTo>
                    <a:pt x="564" y="284"/>
                  </a:lnTo>
                  <a:lnTo>
                    <a:pt x="551" y="265"/>
                  </a:lnTo>
                  <a:lnTo>
                    <a:pt x="541" y="247"/>
                  </a:lnTo>
                  <a:lnTo>
                    <a:pt x="533" y="247"/>
                  </a:lnTo>
                  <a:lnTo>
                    <a:pt x="527" y="265"/>
                  </a:lnTo>
                  <a:lnTo>
                    <a:pt x="516" y="284"/>
                  </a:lnTo>
                  <a:lnTo>
                    <a:pt x="511" y="301"/>
                  </a:lnTo>
                  <a:lnTo>
                    <a:pt x="507" y="320"/>
                  </a:lnTo>
                  <a:lnTo>
                    <a:pt x="487" y="317"/>
                  </a:lnTo>
                  <a:lnTo>
                    <a:pt x="472" y="301"/>
                  </a:lnTo>
                  <a:lnTo>
                    <a:pt x="454" y="301"/>
                  </a:lnTo>
                  <a:lnTo>
                    <a:pt x="440" y="312"/>
                  </a:lnTo>
                  <a:lnTo>
                    <a:pt x="422" y="316"/>
                  </a:lnTo>
                  <a:lnTo>
                    <a:pt x="422" y="338"/>
                  </a:lnTo>
                  <a:lnTo>
                    <a:pt x="411" y="345"/>
                  </a:lnTo>
                  <a:lnTo>
                    <a:pt x="394" y="329"/>
                  </a:lnTo>
                  <a:lnTo>
                    <a:pt x="373" y="316"/>
                  </a:lnTo>
                  <a:lnTo>
                    <a:pt x="348" y="316"/>
                  </a:lnTo>
                  <a:lnTo>
                    <a:pt x="330" y="316"/>
                  </a:lnTo>
                  <a:lnTo>
                    <a:pt x="315" y="334"/>
                  </a:lnTo>
                  <a:lnTo>
                    <a:pt x="273" y="337"/>
                  </a:lnTo>
                  <a:lnTo>
                    <a:pt x="269" y="362"/>
                  </a:lnTo>
                  <a:lnTo>
                    <a:pt x="253" y="362"/>
                  </a:lnTo>
                  <a:lnTo>
                    <a:pt x="237" y="372"/>
                  </a:lnTo>
                  <a:lnTo>
                    <a:pt x="233" y="388"/>
                  </a:lnTo>
                  <a:lnTo>
                    <a:pt x="236" y="401"/>
                  </a:lnTo>
                  <a:lnTo>
                    <a:pt x="242" y="413"/>
                  </a:lnTo>
                  <a:lnTo>
                    <a:pt x="247" y="427"/>
                  </a:lnTo>
                  <a:lnTo>
                    <a:pt x="230" y="435"/>
                  </a:lnTo>
                  <a:lnTo>
                    <a:pt x="197" y="448"/>
                  </a:lnTo>
                  <a:lnTo>
                    <a:pt x="183" y="462"/>
                  </a:lnTo>
                  <a:lnTo>
                    <a:pt x="186" y="485"/>
                  </a:lnTo>
                  <a:lnTo>
                    <a:pt x="193" y="510"/>
                  </a:lnTo>
                  <a:lnTo>
                    <a:pt x="185" y="517"/>
                  </a:lnTo>
                  <a:lnTo>
                    <a:pt x="167" y="517"/>
                  </a:lnTo>
                  <a:lnTo>
                    <a:pt x="153" y="517"/>
                  </a:lnTo>
                  <a:lnTo>
                    <a:pt x="129" y="502"/>
                  </a:lnTo>
                  <a:lnTo>
                    <a:pt x="104" y="494"/>
                  </a:lnTo>
                  <a:lnTo>
                    <a:pt x="94" y="498"/>
                  </a:lnTo>
                  <a:lnTo>
                    <a:pt x="78" y="509"/>
                  </a:lnTo>
                  <a:lnTo>
                    <a:pt x="65" y="517"/>
                  </a:lnTo>
                  <a:lnTo>
                    <a:pt x="57" y="537"/>
                  </a:lnTo>
                  <a:lnTo>
                    <a:pt x="58" y="548"/>
                  </a:lnTo>
                  <a:lnTo>
                    <a:pt x="78" y="564"/>
                  </a:lnTo>
                  <a:lnTo>
                    <a:pt x="78" y="571"/>
                  </a:lnTo>
                  <a:lnTo>
                    <a:pt x="78" y="592"/>
                  </a:lnTo>
                  <a:lnTo>
                    <a:pt x="78" y="620"/>
                  </a:lnTo>
                  <a:lnTo>
                    <a:pt x="68" y="631"/>
                  </a:lnTo>
                  <a:lnTo>
                    <a:pt x="56" y="635"/>
                  </a:lnTo>
                  <a:lnTo>
                    <a:pt x="39" y="635"/>
                  </a:lnTo>
                  <a:lnTo>
                    <a:pt x="32" y="641"/>
                  </a:lnTo>
                  <a:lnTo>
                    <a:pt x="25" y="646"/>
                  </a:lnTo>
                  <a:lnTo>
                    <a:pt x="21" y="646"/>
                  </a:lnTo>
                  <a:lnTo>
                    <a:pt x="4" y="646"/>
                  </a:lnTo>
                  <a:lnTo>
                    <a:pt x="0" y="653"/>
                  </a:lnTo>
                  <a:lnTo>
                    <a:pt x="0" y="664"/>
                  </a:lnTo>
                  <a:lnTo>
                    <a:pt x="4" y="670"/>
                  </a:lnTo>
                  <a:lnTo>
                    <a:pt x="13" y="664"/>
                  </a:lnTo>
                  <a:lnTo>
                    <a:pt x="285" y="660"/>
                  </a:lnTo>
                  <a:lnTo>
                    <a:pt x="278" y="613"/>
                  </a:lnTo>
                  <a:lnTo>
                    <a:pt x="788" y="583"/>
                  </a:lnTo>
                  <a:lnTo>
                    <a:pt x="1056" y="555"/>
                  </a:lnTo>
                  <a:lnTo>
                    <a:pt x="1089" y="537"/>
                  </a:lnTo>
                  <a:lnTo>
                    <a:pt x="1110" y="52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4" name="Freeform 46"/>
            <p:cNvSpPr>
              <a:spLocks/>
            </p:cNvSpPr>
            <p:nvPr/>
          </p:nvSpPr>
          <p:spPr bwMode="auto">
            <a:xfrm>
              <a:off x="5032375" y="1957388"/>
              <a:ext cx="625475" cy="544512"/>
            </a:xfrm>
            <a:custGeom>
              <a:avLst/>
              <a:gdLst/>
              <a:ahLst/>
              <a:cxnLst>
                <a:cxn ang="0">
                  <a:pos x="1106" y="888"/>
                </a:cxn>
                <a:cxn ang="0">
                  <a:pos x="1127" y="881"/>
                </a:cxn>
                <a:cxn ang="0">
                  <a:pos x="1138" y="876"/>
                </a:cxn>
                <a:cxn ang="0">
                  <a:pos x="1162" y="870"/>
                </a:cxn>
                <a:cxn ang="0">
                  <a:pos x="1184" y="855"/>
                </a:cxn>
                <a:cxn ang="0">
                  <a:pos x="1184" y="806"/>
                </a:cxn>
                <a:cxn ang="0">
                  <a:pos x="1164" y="783"/>
                </a:cxn>
                <a:cxn ang="0">
                  <a:pos x="1171" y="752"/>
                </a:cxn>
                <a:cxn ang="0">
                  <a:pos x="1134" y="774"/>
                </a:cxn>
                <a:cxn ang="0">
                  <a:pos x="1106" y="726"/>
                </a:cxn>
                <a:cxn ang="0">
                  <a:pos x="1116" y="680"/>
                </a:cxn>
                <a:cxn ang="0">
                  <a:pos x="1080" y="609"/>
                </a:cxn>
                <a:cxn ang="0">
                  <a:pos x="1006" y="577"/>
                </a:cxn>
                <a:cxn ang="0">
                  <a:pos x="942" y="523"/>
                </a:cxn>
                <a:cxn ang="0">
                  <a:pos x="949" y="468"/>
                </a:cxn>
                <a:cxn ang="0">
                  <a:pos x="960" y="423"/>
                </a:cxn>
                <a:cxn ang="0">
                  <a:pos x="960" y="372"/>
                </a:cxn>
                <a:cxn ang="0">
                  <a:pos x="912" y="354"/>
                </a:cxn>
                <a:cxn ang="0">
                  <a:pos x="888" y="380"/>
                </a:cxn>
                <a:cxn ang="0">
                  <a:pos x="869" y="311"/>
                </a:cxn>
                <a:cxn ang="0">
                  <a:pos x="758" y="211"/>
                </a:cxn>
                <a:cxn ang="0">
                  <a:pos x="729" y="106"/>
                </a:cxn>
                <a:cxn ang="0">
                  <a:pos x="734" y="50"/>
                </a:cxn>
                <a:cxn ang="0">
                  <a:pos x="0" y="10"/>
                </a:cxn>
                <a:cxn ang="0">
                  <a:pos x="18" y="29"/>
                </a:cxn>
                <a:cxn ang="0">
                  <a:pos x="17" y="64"/>
                </a:cxn>
                <a:cxn ang="0">
                  <a:pos x="22" y="76"/>
                </a:cxn>
                <a:cxn ang="0">
                  <a:pos x="25" y="79"/>
                </a:cxn>
                <a:cxn ang="0">
                  <a:pos x="40" y="86"/>
                </a:cxn>
                <a:cxn ang="0">
                  <a:pos x="58" y="117"/>
                </a:cxn>
                <a:cxn ang="0">
                  <a:pos x="65" y="135"/>
                </a:cxn>
                <a:cxn ang="0">
                  <a:pos x="94" y="182"/>
                </a:cxn>
                <a:cxn ang="0">
                  <a:pos x="146" y="182"/>
                </a:cxn>
                <a:cxn ang="0">
                  <a:pos x="129" y="233"/>
                </a:cxn>
                <a:cxn ang="0">
                  <a:pos x="146" y="283"/>
                </a:cxn>
                <a:cxn ang="0">
                  <a:pos x="168" y="323"/>
                </a:cxn>
                <a:cxn ang="0">
                  <a:pos x="196" y="823"/>
                </a:cxn>
                <a:cxn ang="0">
                  <a:pos x="1002" y="917"/>
                </a:cxn>
                <a:cxn ang="0">
                  <a:pos x="955" y="1030"/>
                </a:cxn>
                <a:cxn ang="0">
                  <a:pos x="1091" y="1006"/>
                </a:cxn>
                <a:cxn ang="0">
                  <a:pos x="1099" y="995"/>
                </a:cxn>
                <a:cxn ang="0">
                  <a:pos x="1106" y="988"/>
                </a:cxn>
                <a:cxn ang="0">
                  <a:pos x="1106" y="984"/>
                </a:cxn>
                <a:cxn ang="0">
                  <a:pos x="1091" y="962"/>
                </a:cxn>
                <a:cxn ang="0">
                  <a:pos x="1106" y="947"/>
                </a:cxn>
                <a:cxn ang="0">
                  <a:pos x="1107" y="917"/>
                </a:cxn>
                <a:cxn ang="0">
                  <a:pos x="1106" y="899"/>
                </a:cxn>
              </a:cxnLst>
              <a:rect l="0" t="0" r="r" b="b"/>
              <a:pathLst>
                <a:path w="1184" h="1030">
                  <a:moveTo>
                    <a:pt x="1106" y="899"/>
                  </a:moveTo>
                  <a:lnTo>
                    <a:pt x="1106" y="888"/>
                  </a:lnTo>
                  <a:lnTo>
                    <a:pt x="1110" y="881"/>
                  </a:lnTo>
                  <a:lnTo>
                    <a:pt x="1127" y="881"/>
                  </a:lnTo>
                  <a:lnTo>
                    <a:pt x="1131" y="881"/>
                  </a:lnTo>
                  <a:lnTo>
                    <a:pt x="1138" y="876"/>
                  </a:lnTo>
                  <a:lnTo>
                    <a:pt x="1145" y="870"/>
                  </a:lnTo>
                  <a:lnTo>
                    <a:pt x="1162" y="870"/>
                  </a:lnTo>
                  <a:lnTo>
                    <a:pt x="1174" y="866"/>
                  </a:lnTo>
                  <a:lnTo>
                    <a:pt x="1184" y="855"/>
                  </a:lnTo>
                  <a:lnTo>
                    <a:pt x="1184" y="827"/>
                  </a:lnTo>
                  <a:lnTo>
                    <a:pt x="1184" y="806"/>
                  </a:lnTo>
                  <a:lnTo>
                    <a:pt x="1184" y="799"/>
                  </a:lnTo>
                  <a:lnTo>
                    <a:pt x="1164" y="783"/>
                  </a:lnTo>
                  <a:lnTo>
                    <a:pt x="1163" y="772"/>
                  </a:lnTo>
                  <a:lnTo>
                    <a:pt x="1171" y="752"/>
                  </a:lnTo>
                  <a:lnTo>
                    <a:pt x="1146" y="752"/>
                  </a:lnTo>
                  <a:lnTo>
                    <a:pt x="1134" y="774"/>
                  </a:lnTo>
                  <a:lnTo>
                    <a:pt x="1134" y="752"/>
                  </a:lnTo>
                  <a:lnTo>
                    <a:pt x="1106" y="726"/>
                  </a:lnTo>
                  <a:lnTo>
                    <a:pt x="1114" y="708"/>
                  </a:lnTo>
                  <a:lnTo>
                    <a:pt x="1116" y="680"/>
                  </a:lnTo>
                  <a:lnTo>
                    <a:pt x="1098" y="632"/>
                  </a:lnTo>
                  <a:lnTo>
                    <a:pt x="1080" y="609"/>
                  </a:lnTo>
                  <a:lnTo>
                    <a:pt x="1021" y="570"/>
                  </a:lnTo>
                  <a:lnTo>
                    <a:pt x="1006" y="577"/>
                  </a:lnTo>
                  <a:lnTo>
                    <a:pt x="971" y="552"/>
                  </a:lnTo>
                  <a:lnTo>
                    <a:pt x="942" y="523"/>
                  </a:lnTo>
                  <a:lnTo>
                    <a:pt x="942" y="497"/>
                  </a:lnTo>
                  <a:lnTo>
                    <a:pt x="949" y="468"/>
                  </a:lnTo>
                  <a:lnTo>
                    <a:pt x="955" y="448"/>
                  </a:lnTo>
                  <a:lnTo>
                    <a:pt x="960" y="423"/>
                  </a:lnTo>
                  <a:lnTo>
                    <a:pt x="973" y="390"/>
                  </a:lnTo>
                  <a:lnTo>
                    <a:pt x="960" y="372"/>
                  </a:lnTo>
                  <a:lnTo>
                    <a:pt x="942" y="354"/>
                  </a:lnTo>
                  <a:lnTo>
                    <a:pt x="912" y="354"/>
                  </a:lnTo>
                  <a:lnTo>
                    <a:pt x="901" y="365"/>
                  </a:lnTo>
                  <a:lnTo>
                    <a:pt x="888" y="380"/>
                  </a:lnTo>
                  <a:lnTo>
                    <a:pt x="869" y="354"/>
                  </a:lnTo>
                  <a:lnTo>
                    <a:pt x="869" y="311"/>
                  </a:lnTo>
                  <a:lnTo>
                    <a:pt x="842" y="280"/>
                  </a:lnTo>
                  <a:lnTo>
                    <a:pt x="758" y="211"/>
                  </a:lnTo>
                  <a:lnTo>
                    <a:pt x="729" y="157"/>
                  </a:lnTo>
                  <a:lnTo>
                    <a:pt x="729" y="106"/>
                  </a:lnTo>
                  <a:lnTo>
                    <a:pt x="729" y="54"/>
                  </a:lnTo>
                  <a:lnTo>
                    <a:pt x="734" y="50"/>
                  </a:lnTo>
                  <a:lnTo>
                    <a:pt x="680" y="0"/>
                  </a:lnTo>
                  <a:lnTo>
                    <a:pt x="0" y="10"/>
                  </a:lnTo>
                  <a:lnTo>
                    <a:pt x="6" y="19"/>
                  </a:lnTo>
                  <a:lnTo>
                    <a:pt x="18" y="29"/>
                  </a:lnTo>
                  <a:lnTo>
                    <a:pt x="22" y="54"/>
                  </a:lnTo>
                  <a:lnTo>
                    <a:pt x="17" y="64"/>
                  </a:lnTo>
                  <a:lnTo>
                    <a:pt x="22" y="76"/>
                  </a:lnTo>
                  <a:lnTo>
                    <a:pt x="22" y="76"/>
                  </a:lnTo>
                  <a:lnTo>
                    <a:pt x="25" y="79"/>
                  </a:lnTo>
                  <a:lnTo>
                    <a:pt x="25" y="79"/>
                  </a:lnTo>
                  <a:lnTo>
                    <a:pt x="32" y="83"/>
                  </a:lnTo>
                  <a:lnTo>
                    <a:pt x="40" y="86"/>
                  </a:lnTo>
                  <a:lnTo>
                    <a:pt x="51" y="90"/>
                  </a:lnTo>
                  <a:lnTo>
                    <a:pt x="58" y="117"/>
                  </a:lnTo>
                  <a:lnTo>
                    <a:pt x="67" y="137"/>
                  </a:lnTo>
                  <a:lnTo>
                    <a:pt x="65" y="135"/>
                  </a:lnTo>
                  <a:lnTo>
                    <a:pt x="86" y="162"/>
                  </a:lnTo>
                  <a:lnTo>
                    <a:pt x="94" y="182"/>
                  </a:lnTo>
                  <a:lnTo>
                    <a:pt x="133" y="182"/>
                  </a:lnTo>
                  <a:lnTo>
                    <a:pt x="146" y="182"/>
                  </a:lnTo>
                  <a:lnTo>
                    <a:pt x="146" y="207"/>
                  </a:lnTo>
                  <a:lnTo>
                    <a:pt x="129" y="233"/>
                  </a:lnTo>
                  <a:lnTo>
                    <a:pt x="115" y="258"/>
                  </a:lnTo>
                  <a:lnTo>
                    <a:pt x="146" y="283"/>
                  </a:lnTo>
                  <a:lnTo>
                    <a:pt x="156" y="314"/>
                  </a:lnTo>
                  <a:lnTo>
                    <a:pt x="168" y="323"/>
                  </a:lnTo>
                  <a:lnTo>
                    <a:pt x="199" y="339"/>
                  </a:lnTo>
                  <a:lnTo>
                    <a:pt x="196" y="823"/>
                  </a:lnTo>
                  <a:lnTo>
                    <a:pt x="196" y="937"/>
                  </a:lnTo>
                  <a:lnTo>
                    <a:pt x="1002" y="917"/>
                  </a:lnTo>
                  <a:lnTo>
                    <a:pt x="1008" y="949"/>
                  </a:lnTo>
                  <a:lnTo>
                    <a:pt x="955" y="1030"/>
                  </a:lnTo>
                  <a:lnTo>
                    <a:pt x="1088" y="1020"/>
                  </a:lnTo>
                  <a:lnTo>
                    <a:pt x="1091" y="1006"/>
                  </a:lnTo>
                  <a:lnTo>
                    <a:pt x="1099" y="995"/>
                  </a:lnTo>
                  <a:lnTo>
                    <a:pt x="1099" y="995"/>
                  </a:lnTo>
                  <a:lnTo>
                    <a:pt x="1103" y="991"/>
                  </a:lnTo>
                  <a:lnTo>
                    <a:pt x="1106" y="988"/>
                  </a:lnTo>
                  <a:lnTo>
                    <a:pt x="1106" y="984"/>
                  </a:lnTo>
                  <a:lnTo>
                    <a:pt x="1106" y="984"/>
                  </a:lnTo>
                  <a:lnTo>
                    <a:pt x="1096" y="966"/>
                  </a:lnTo>
                  <a:lnTo>
                    <a:pt x="1091" y="962"/>
                  </a:lnTo>
                  <a:lnTo>
                    <a:pt x="1096" y="952"/>
                  </a:lnTo>
                  <a:lnTo>
                    <a:pt x="1106" y="947"/>
                  </a:lnTo>
                  <a:lnTo>
                    <a:pt x="1110" y="931"/>
                  </a:lnTo>
                  <a:lnTo>
                    <a:pt x="1107" y="917"/>
                  </a:lnTo>
                  <a:lnTo>
                    <a:pt x="1110" y="905"/>
                  </a:lnTo>
                  <a:lnTo>
                    <a:pt x="1106" y="899"/>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5" name="Freeform 47"/>
            <p:cNvSpPr>
              <a:spLocks/>
            </p:cNvSpPr>
            <p:nvPr/>
          </p:nvSpPr>
          <p:spPr bwMode="auto">
            <a:xfrm>
              <a:off x="4922838" y="914400"/>
              <a:ext cx="603250" cy="703262"/>
            </a:xfrm>
            <a:custGeom>
              <a:avLst/>
              <a:gdLst/>
              <a:ahLst/>
              <a:cxnLst>
                <a:cxn ang="0">
                  <a:pos x="764" y="737"/>
                </a:cxn>
                <a:cxn ang="0">
                  <a:pos x="789" y="584"/>
                </a:cxn>
                <a:cxn ang="0">
                  <a:pos x="930" y="440"/>
                </a:cxn>
                <a:cxn ang="0">
                  <a:pos x="1142" y="303"/>
                </a:cxn>
                <a:cxn ang="0">
                  <a:pos x="1008" y="281"/>
                </a:cxn>
                <a:cxn ang="0">
                  <a:pos x="912" y="285"/>
                </a:cxn>
                <a:cxn ang="0">
                  <a:pos x="847" y="303"/>
                </a:cxn>
                <a:cxn ang="0">
                  <a:pos x="808" y="262"/>
                </a:cxn>
                <a:cxn ang="0">
                  <a:pos x="729" y="244"/>
                </a:cxn>
                <a:cxn ang="0">
                  <a:pos x="703" y="231"/>
                </a:cxn>
                <a:cxn ang="0">
                  <a:pos x="625" y="199"/>
                </a:cxn>
                <a:cxn ang="0">
                  <a:pos x="678" y="200"/>
                </a:cxn>
                <a:cxn ang="0">
                  <a:pos x="628" y="190"/>
                </a:cxn>
                <a:cxn ang="0">
                  <a:pos x="576" y="190"/>
                </a:cxn>
                <a:cxn ang="0">
                  <a:pos x="536" y="210"/>
                </a:cxn>
                <a:cxn ang="0">
                  <a:pos x="476" y="185"/>
                </a:cxn>
                <a:cxn ang="0">
                  <a:pos x="442" y="185"/>
                </a:cxn>
                <a:cxn ang="0">
                  <a:pos x="376" y="133"/>
                </a:cxn>
                <a:cxn ang="0">
                  <a:pos x="361" y="108"/>
                </a:cxn>
                <a:cxn ang="0">
                  <a:pos x="318" y="108"/>
                </a:cxn>
                <a:cxn ang="0">
                  <a:pos x="297" y="89"/>
                </a:cxn>
                <a:cxn ang="0">
                  <a:pos x="321" y="45"/>
                </a:cxn>
                <a:cxn ang="0">
                  <a:pos x="326" y="14"/>
                </a:cxn>
                <a:cxn ang="0">
                  <a:pos x="308" y="0"/>
                </a:cxn>
                <a:cxn ang="0">
                  <a:pos x="296" y="63"/>
                </a:cxn>
                <a:cxn ang="0">
                  <a:pos x="0" y="89"/>
                </a:cxn>
                <a:cxn ang="0">
                  <a:pos x="10" y="124"/>
                </a:cxn>
                <a:cxn ang="0">
                  <a:pos x="20" y="143"/>
                </a:cxn>
                <a:cxn ang="0">
                  <a:pos x="18" y="171"/>
                </a:cxn>
                <a:cxn ang="0">
                  <a:pos x="10" y="185"/>
                </a:cxn>
                <a:cxn ang="0">
                  <a:pos x="14" y="219"/>
                </a:cxn>
                <a:cxn ang="0">
                  <a:pos x="10" y="276"/>
                </a:cxn>
                <a:cxn ang="0">
                  <a:pos x="32" y="353"/>
                </a:cxn>
                <a:cxn ang="0">
                  <a:pos x="50" y="426"/>
                </a:cxn>
                <a:cxn ang="0">
                  <a:pos x="54" y="573"/>
                </a:cxn>
                <a:cxn ang="0">
                  <a:pos x="64" y="629"/>
                </a:cxn>
                <a:cxn ang="0">
                  <a:pos x="71" y="668"/>
                </a:cxn>
                <a:cxn ang="0">
                  <a:pos x="92" y="698"/>
                </a:cxn>
                <a:cxn ang="0">
                  <a:pos x="97" y="747"/>
                </a:cxn>
                <a:cxn ang="0">
                  <a:pos x="88" y="782"/>
                </a:cxn>
                <a:cxn ang="0">
                  <a:pos x="89" y="790"/>
                </a:cxn>
                <a:cxn ang="0">
                  <a:pos x="57" y="820"/>
                </a:cxn>
                <a:cxn ang="0">
                  <a:pos x="45" y="844"/>
                </a:cxn>
                <a:cxn ang="0">
                  <a:pos x="52" y="866"/>
                </a:cxn>
                <a:cxn ang="0">
                  <a:pos x="68" y="893"/>
                </a:cxn>
                <a:cxn ang="0">
                  <a:pos x="100" y="915"/>
                </a:cxn>
                <a:cxn ang="0">
                  <a:pos x="100" y="1330"/>
                </a:cxn>
                <a:cxn ang="0">
                  <a:pos x="952" y="1280"/>
                </a:cxn>
                <a:cxn ang="0">
                  <a:pos x="911" y="1209"/>
                </a:cxn>
                <a:cxn ang="0">
                  <a:pos x="863" y="1166"/>
                </a:cxn>
                <a:cxn ang="0">
                  <a:pos x="759" y="1083"/>
                </a:cxn>
                <a:cxn ang="0">
                  <a:pos x="689" y="1037"/>
                </a:cxn>
                <a:cxn ang="0">
                  <a:pos x="703" y="872"/>
                </a:cxn>
                <a:cxn ang="0">
                  <a:pos x="669" y="847"/>
                </a:cxn>
                <a:cxn ang="0">
                  <a:pos x="700" y="777"/>
                </a:cxn>
              </a:cxnLst>
              <a:rect l="0" t="0" r="r" b="b"/>
              <a:pathLst>
                <a:path w="1142" h="1330">
                  <a:moveTo>
                    <a:pt x="700" y="777"/>
                  </a:moveTo>
                  <a:lnTo>
                    <a:pt x="764" y="737"/>
                  </a:lnTo>
                  <a:lnTo>
                    <a:pt x="765" y="608"/>
                  </a:lnTo>
                  <a:lnTo>
                    <a:pt x="789" y="584"/>
                  </a:lnTo>
                  <a:lnTo>
                    <a:pt x="883" y="496"/>
                  </a:lnTo>
                  <a:lnTo>
                    <a:pt x="930" y="440"/>
                  </a:lnTo>
                  <a:lnTo>
                    <a:pt x="1019" y="378"/>
                  </a:lnTo>
                  <a:lnTo>
                    <a:pt x="1142" y="303"/>
                  </a:lnTo>
                  <a:lnTo>
                    <a:pt x="1101" y="293"/>
                  </a:lnTo>
                  <a:lnTo>
                    <a:pt x="1008" y="281"/>
                  </a:lnTo>
                  <a:lnTo>
                    <a:pt x="930" y="269"/>
                  </a:lnTo>
                  <a:lnTo>
                    <a:pt x="912" y="285"/>
                  </a:lnTo>
                  <a:lnTo>
                    <a:pt x="891" y="303"/>
                  </a:lnTo>
                  <a:lnTo>
                    <a:pt x="847" y="303"/>
                  </a:lnTo>
                  <a:lnTo>
                    <a:pt x="833" y="278"/>
                  </a:lnTo>
                  <a:lnTo>
                    <a:pt x="808" y="262"/>
                  </a:lnTo>
                  <a:lnTo>
                    <a:pt x="748" y="244"/>
                  </a:lnTo>
                  <a:lnTo>
                    <a:pt x="729" y="244"/>
                  </a:lnTo>
                  <a:lnTo>
                    <a:pt x="711" y="236"/>
                  </a:lnTo>
                  <a:lnTo>
                    <a:pt x="703" y="231"/>
                  </a:lnTo>
                  <a:lnTo>
                    <a:pt x="654" y="222"/>
                  </a:lnTo>
                  <a:lnTo>
                    <a:pt x="625" y="199"/>
                  </a:lnTo>
                  <a:lnTo>
                    <a:pt x="658" y="210"/>
                  </a:lnTo>
                  <a:lnTo>
                    <a:pt x="678" y="200"/>
                  </a:lnTo>
                  <a:lnTo>
                    <a:pt x="657" y="190"/>
                  </a:lnTo>
                  <a:lnTo>
                    <a:pt x="628" y="190"/>
                  </a:lnTo>
                  <a:lnTo>
                    <a:pt x="600" y="190"/>
                  </a:lnTo>
                  <a:lnTo>
                    <a:pt x="576" y="190"/>
                  </a:lnTo>
                  <a:lnTo>
                    <a:pt x="547" y="196"/>
                  </a:lnTo>
                  <a:lnTo>
                    <a:pt x="536" y="210"/>
                  </a:lnTo>
                  <a:lnTo>
                    <a:pt x="511" y="210"/>
                  </a:lnTo>
                  <a:lnTo>
                    <a:pt x="476" y="185"/>
                  </a:lnTo>
                  <a:lnTo>
                    <a:pt x="461" y="185"/>
                  </a:lnTo>
                  <a:lnTo>
                    <a:pt x="442" y="185"/>
                  </a:lnTo>
                  <a:lnTo>
                    <a:pt x="399" y="176"/>
                  </a:lnTo>
                  <a:lnTo>
                    <a:pt x="376" y="133"/>
                  </a:lnTo>
                  <a:lnTo>
                    <a:pt x="376" y="126"/>
                  </a:lnTo>
                  <a:lnTo>
                    <a:pt x="361" y="108"/>
                  </a:lnTo>
                  <a:lnTo>
                    <a:pt x="340" y="108"/>
                  </a:lnTo>
                  <a:lnTo>
                    <a:pt x="318" y="108"/>
                  </a:lnTo>
                  <a:lnTo>
                    <a:pt x="303" y="108"/>
                  </a:lnTo>
                  <a:lnTo>
                    <a:pt x="297" y="89"/>
                  </a:lnTo>
                  <a:lnTo>
                    <a:pt x="315" y="64"/>
                  </a:lnTo>
                  <a:lnTo>
                    <a:pt x="321" y="45"/>
                  </a:lnTo>
                  <a:lnTo>
                    <a:pt x="340" y="27"/>
                  </a:lnTo>
                  <a:lnTo>
                    <a:pt x="326" y="14"/>
                  </a:lnTo>
                  <a:lnTo>
                    <a:pt x="326" y="7"/>
                  </a:lnTo>
                  <a:lnTo>
                    <a:pt x="308" y="0"/>
                  </a:lnTo>
                  <a:lnTo>
                    <a:pt x="308" y="56"/>
                  </a:lnTo>
                  <a:lnTo>
                    <a:pt x="296" y="63"/>
                  </a:lnTo>
                  <a:lnTo>
                    <a:pt x="288" y="89"/>
                  </a:lnTo>
                  <a:lnTo>
                    <a:pt x="0" y="89"/>
                  </a:lnTo>
                  <a:lnTo>
                    <a:pt x="6" y="108"/>
                  </a:lnTo>
                  <a:lnTo>
                    <a:pt x="10" y="124"/>
                  </a:lnTo>
                  <a:lnTo>
                    <a:pt x="10" y="131"/>
                  </a:lnTo>
                  <a:lnTo>
                    <a:pt x="20" y="143"/>
                  </a:lnTo>
                  <a:lnTo>
                    <a:pt x="23" y="160"/>
                  </a:lnTo>
                  <a:lnTo>
                    <a:pt x="18" y="171"/>
                  </a:lnTo>
                  <a:lnTo>
                    <a:pt x="10" y="181"/>
                  </a:lnTo>
                  <a:lnTo>
                    <a:pt x="10" y="185"/>
                  </a:lnTo>
                  <a:lnTo>
                    <a:pt x="10" y="207"/>
                  </a:lnTo>
                  <a:lnTo>
                    <a:pt x="14" y="219"/>
                  </a:lnTo>
                  <a:lnTo>
                    <a:pt x="16" y="246"/>
                  </a:lnTo>
                  <a:lnTo>
                    <a:pt x="10" y="276"/>
                  </a:lnTo>
                  <a:lnTo>
                    <a:pt x="20" y="304"/>
                  </a:lnTo>
                  <a:lnTo>
                    <a:pt x="32" y="353"/>
                  </a:lnTo>
                  <a:lnTo>
                    <a:pt x="50" y="383"/>
                  </a:lnTo>
                  <a:lnTo>
                    <a:pt x="50" y="426"/>
                  </a:lnTo>
                  <a:lnTo>
                    <a:pt x="54" y="507"/>
                  </a:lnTo>
                  <a:lnTo>
                    <a:pt x="54" y="573"/>
                  </a:lnTo>
                  <a:lnTo>
                    <a:pt x="54" y="615"/>
                  </a:lnTo>
                  <a:lnTo>
                    <a:pt x="64" y="629"/>
                  </a:lnTo>
                  <a:lnTo>
                    <a:pt x="71" y="639"/>
                  </a:lnTo>
                  <a:lnTo>
                    <a:pt x="71" y="668"/>
                  </a:lnTo>
                  <a:lnTo>
                    <a:pt x="82" y="683"/>
                  </a:lnTo>
                  <a:lnTo>
                    <a:pt x="92" y="698"/>
                  </a:lnTo>
                  <a:lnTo>
                    <a:pt x="97" y="726"/>
                  </a:lnTo>
                  <a:lnTo>
                    <a:pt x="97" y="747"/>
                  </a:lnTo>
                  <a:lnTo>
                    <a:pt x="97" y="770"/>
                  </a:lnTo>
                  <a:lnTo>
                    <a:pt x="88" y="782"/>
                  </a:lnTo>
                  <a:lnTo>
                    <a:pt x="88" y="780"/>
                  </a:lnTo>
                  <a:lnTo>
                    <a:pt x="89" y="790"/>
                  </a:lnTo>
                  <a:lnTo>
                    <a:pt x="72" y="807"/>
                  </a:lnTo>
                  <a:lnTo>
                    <a:pt x="57" y="820"/>
                  </a:lnTo>
                  <a:lnTo>
                    <a:pt x="45" y="836"/>
                  </a:lnTo>
                  <a:lnTo>
                    <a:pt x="45" y="844"/>
                  </a:lnTo>
                  <a:lnTo>
                    <a:pt x="45" y="855"/>
                  </a:lnTo>
                  <a:lnTo>
                    <a:pt x="52" y="866"/>
                  </a:lnTo>
                  <a:lnTo>
                    <a:pt x="63" y="880"/>
                  </a:lnTo>
                  <a:lnTo>
                    <a:pt x="68" y="893"/>
                  </a:lnTo>
                  <a:lnTo>
                    <a:pt x="92" y="902"/>
                  </a:lnTo>
                  <a:lnTo>
                    <a:pt x="100" y="915"/>
                  </a:lnTo>
                  <a:lnTo>
                    <a:pt x="114" y="931"/>
                  </a:lnTo>
                  <a:lnTo>
                    <a:pt x="100" y="1330"/>
                  </a:lnTo>
                  <a:lnTo>
                    <a:pt x="950" y="1313"/>
                  </a:lnTo>
                  <a:lnTo>
                    <a:pt x="952" y="1280"/>
                  </a:lnTo>
                  <a:lnTo>
                    <a:pt x="950" y="1247"/>
                  </a:lnTo>
                  <a:lnTo>
                    <a:pt x="911" y="1209"/>
                  </a:lnTo>
                  <a:lnTo>
                    <a:pt x="879" y="1187"/>
                  </a:lnTo>
                  <a:lnTo>
                    <a:pt x="863" y="1166"/>
                  </a:lnTo>
                  <a:lnTo>
                    <a:pt x="820" y="1119"/>
                  </a:lnTo>
                  <a:lnTo>
                    <a:pt x="759" y="1083"/>
                  </a:lnTo>
                  <a:lnTo>
                    <a:pt x="716" y="1061"/>
                  </a:lnTo>
                  <a:lnTo>
                    <a:pt x="689" y="1037"/>
                  </a:lnTo>
                  <a:lnTo>
                    <a:pt x="691" y="951"/>
                  </a:lnTo>
                  <a:lnTo>
                    <a:pt x="703" y="872"/>
                  </a:lnTo>
                  <a:lnTo>
                    <a:pt x="690" y="872"/>
                  </a:lnTo>
                  <a:lnTo>
                    <a:pt x="669" y="847"/>
                  </a:lnTo>
                  <a:lnTo>
                    <a:pt x="690" y="795"/>
                  </a:lnTo>
                  <a:lnTo>
                    <a:pt x="700" y="77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6" name="Line 48"/>
            <p:cNvSpPr>
              <a:spLocks noChangeShapeType="1"/>
            </p:cNvSpPr>
            <p:nvPr/>
          </p:nvSpPr>
          <p:spPr bwMode="auto">
            <a:xfrm>
              <a:off x="5335588" y="1246188"/>
              <a:ext cx="1587" cy="1587"/>
            </a:xfrm>
            <a:prstGeom prst="line">
              <a:avLst/>
            </a:pr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7" name="Line 49"/>
            <p:cNvSpPr>
              <a:spLocks noChangeShapeType="1"/>
            </p:cNvSpPr>
            <p:nvPr/>
          </p:nvSpPr>
          <p:spPr bwMode="auto">
            <a:xfrm>
              <a:off x="5335588" y="1246188"/>
              <a:ext cx="1587" cy="1587"/>
            </a:xfrm>
            <a:prstGeom prst="line">
              <a:avLst/>
            </a:pr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8" name="Freeform 50"/>
            <p:cNvSpPr>
              <a:spLocks/>
            </p:cNvSpPr>
            <p:nvPr/>
          </p:nvSpPr>
          <p:spPr bwMode="auto">
            <a:xfrm>
              <a:off x="5476875" y="1120775"/>
              <a:ext cx="708025" cy="663575"/>
            </a:xfrm>
            <a:custGeom>
              <a:avLst/>
              <a:gdLst/>
              <a:ahLst/>
              <a:cxnLst>
                <a:cxn ang="0">
                  <a:pos x="64" y="185"/>
                </a:cxn>
                <a:cxn ang="0">
                  <a:pos x="196" y="126"/>
                </a:cxn>
                <a:cxn ang="0">
                  <a:pos x="303" y="20"/>
                </a:cxn>
                <a:cxn ang="0">
                  <a:pos x="368" y="21"/>
                </a:cxn>
                <a:cxn ang="0">
                  <a:pos x="318" y="67"/>
                </a:cxn>
                <a:cxn ang="0">
                  <a:pos x="304" y="88"/>
                </a:cxn>
                <a:cxn ang="0">
                  <a:pos x="317" y="133"/>
                </a:cxn>
                <a:cxn ang="0">
                  <a:pos x="428" y="158"/>
                </a:cxn>
                <a:cxn ang="0">
                  <a:pos x="594" y="221"/>
                </a:cxn>
                <a:cxn ang="0">
                  <a:pos x="747" y="146"/>
                </a:cxn>
                <a:cxn ang="0">
                  <a:pos x="922" y="174"/>
                </a:cxn>
                <a:cxn ang="0">
                  <a:pos x="1009" y="257"/>
                </a:cxn>
                <a:cxn ang="0">
                  <a:pos x="1048" y="269"/>
                </a:cxn>
                <a:cxn ang="0">
                  <a:pos x="1073" y="251"/>
                </a:cxn>
                <a:cxn ang="0">
                  <a:pos x="1083" y="268"/>
                </a:cxn>
                <a:cxn ang="0">
                  <a:pos x="1050" y="279"/>
                </a:cxn>
                <a:cxn ang="0">
                  <a:pos x="919" y="275"/>
                </a:cxn>
                <a:cxn ang="0">
                  <a:pos x="907" y="328"/>
                </a:cxn>
                <a:cxn ang="0">
                  <a:pos x="944" y="336"/>
                </a:cxn>
                <a:cxn ang="0">
                  <a:pos x="937" y="325"/>
                </a:cxn>
                <a:cxn ang="0">
                  <a:pos x="955" y="346"/>
                </a:cxn>
                <a:cxn ang="0">
                  <a:pos x="966" y="354"/>
                </a:cxn>
                <a:cxn ang="0">
                  <a:pos x="1022" y="383"/>
                </a:cxn>
                <a:cxn ang="0">
                  <a:pos x="1137" y="482"/>
                </a:cxn>
                <a:cxn ang="0">
                  <a:pos x="1145" y="504"/>
                </a:cxn>
                <a:cxn ang="0">
                  <a:pos x="1152" y="525"/>
                </a:cxn>
                <a:cxn ang="0">
                  <a:pos x="1127" y="686"/>
                </a:cxn>
                <a:cxn ang="0">
                  <a:pos x="1094" y="725"/>
                </a:cxn>
                <a:cxn ang="0">
                  <a:pos x="1120" y="800"/>
                </a:cxn>
                <a:cxn ang="0">
                  <a:pos x="1147" y="775"/>
                </a:cxn>
                <a:cxn ang="0">
                  <a:pos x="1161" y="750"/>
                </a:cxn>
                <a:cxn ang="0">
                  <a:pos x="1174" y="725"/>
                </a:cxn>
                <a:cxn ang="0">
                  <a:pos x="1208" y="698"/>
                </a:cxn>
                <a:cxn ang="0">
                  <a:pos x="1283" y="716"/>
                </a:cxn>
                <a:cxn ang="0">
                  <a:pos x="1338" y="918"/>
                </a:cxn>
                <a:cxn ang="0">
                  <a:pos x="1298" y="990"/>
                </a:cxn>
                <a:cxn ang="0">
                  <a:pos x="1240" y="1130"/>
                </a:cxn>
                <a:cxn ang="0">
                  <a:pos x="657" y="1255"/>
                </a:cxn>
                <a:cxn ang="0">
                  <a:pos x="733" y="1012"/>
                </a:cxn>
                <a:cxn ang="0">
                  <a:pos x="669" y="834"/>
                </a:cxn>
                <a:cxn ang="0">
                  <a:pos x="676" y="723"/>
                </a:cxn>
                <a:cxn ang="0">
                  <a:pos x="704" y="586"/>
                </a:cxn>
                <a:cxn ang="0">
                  <a:pos x="775" y="491"/>
                </a:cxn>
                <a:cxn ang="0">
                  <a:pos x="783" y="565"/>
                </a:cxn>
                <a:cxn ang="0">
                  <a:pos x="797" y="566"/>
                </a:cxn>
                <a:cxn ang="0">
                  <a:pos x="818" y="516"/>
                </a:cxn>
                <a:cxn ang="0">
                  <a:pos x="864" y="432"/>
                </a:cxn>
                <a:cxn ang="0">
                  <a:pos x="875" y="358"/>
                </a:cxn>
                <a:cxn ang="0">
                  <a:pos x="901" y="342"/>
                </a:cxn>
                <a:cxn ang="0">
                  <a:pos x="836" y="283"/>
                </a:cxn>
                <a:cxn ang="0">
                  <a:pos x="653" y="336"/>
                </a:cxn>
                <a:cxn ang="0">
                  <a:pos x="611" y="342"/>
                </a:cxn>
                <a:cxn ang="0">
                  <a:pos x="553" y="350"/>
                </a:cxn>
                <a:cxn ang="0">
                  <a:pos x="490" y="497"/>
                </a:cxn>
                <a:cxn ang="0">
                  <a:pos x="436" y="437"/>
                </a:cxn>
                <a:cxn ang="0">
                  <a:pos x="309" y="353"/>
                </a:cxn>
                <a:cxn ang="0">
                  <a:pos x="170" y="310"/>
                </a:cxn>
                <a:cxn ang="0">
                  <a:pos x="42" y="265"/>
                </a:cxn>
              </a:cxnLst>
              <a:rect l="0" t="0" r="r" b="b"/>
              <a:pathLst>
                <a:path w="1338" h="1255">
                  <a:moveTo>
                    <a:pt x="0" y="237"/>
                  </a:moveTo>
                  <a:lnTo>
                    <a:pt x="10" y="226"/>
                  </a:lnTo>
                  <a:lnTo>
                    <a:pt x="28" y="226"/>
                  </a:lnTo>
                  <a:lnTo>
                    <a:pt x="50" y="215"/>
                  </a:lnTo>
                  <a:lnTo>
                    <a:pt x="59" y="203"/>
                  </a:lnTo>
                  <a:lnTo>
                    <a:pt x="64" y="185"/>
                  </a:lnTo>
                  <a:lnTo>
                    <a:pt x="82" y="172"/>
                  </a:lnTo>
                  <a:lnTo>
                    <a:pt x="93" y="167"/>
                  </a:lnTo>
                  <a:lnTo>
                    <a:pt x="110" y="167"/>
                  </a:lnTo>
                  <a:lnTo>
                    <a:pt x="136" y="167"/>
                  </a:lnTo>
                  <a:lnTo>
                    <a:pt x="152" y="157"/>
                  </a:lnTo>
                  <a:lnTo>
                    <a:pt x="196" y="126"/>
                  </a:lnTo>
                  <a:lnTo>
                    <a:pt x="213" y="122"/>
                  </a:lnTo>
                  <a:lnTo>
                    <a:pt x="227" y="101"/>
                  </a:lnTo>
                  <a:lnTo>
                    <a:pt x="245" y="81"/>
                  </a:lnTo>
                  <a:lnTo>
                    <a:pt x="263" y="67"/>
                  </a:lnTo>
                  <a:lnTo>
                    <a:pt x="286" y="40"/>
                  </a:lnTo>
                  <a:lnTo>
                    <a:pt x="303" y="20"/>
                  </a:lnTo>
                  <a:lnTo>
                    <a:pt x="329" y="4"/>
                  </a:lnTo>
                  <a:lnTo>
                    <a:pt x="358" y="0"/>
                  </a:lnTo>
                  <a:lnTo>
                    <a:pt x="371" y="0"/>
                  </a:lnTo>
                  <a:lnTo>
                    <a:pt x="396" y="10"/>
                  </a:lnTo>
                  <a:lnTo>
                    <a:pt x="388" y="15"/>
                  </a:lnTo>
                  <a:lnTo>
                    <a:pt x="368" y="21"/>
                  </a:lnTo>
                  <a:lnTo>
                    <a:pt x="353" y="28"/>
                  </a:lnTo>
                  <a:lnTo>
                    <a:pt x="356" y="35"/>
                  </a:lnTo>
                  <a:lnTo>
                    <a:pt x="328" y="65"/>
                  </a:lnTo>
                  <a:lnTo>
                    <a:pt x="328" y="65"/>
                  </a:lnTo>
                  <a:lnTo>
                    <a:pt x="322" y="67"/>
                  </a:lnTo>
                  <a:lnTo>
                    <a:pt x="318" y="67"/>
                  </a:lnTo>
                  <a:lnTo>
                    <a:pt x="317" y="68"/>
                  </a:lnTo>
                  <a:lnTo>
                    <a:pt x="317" y="70"/>
                  </a:lnTo>
                  <a:lnTo>
                    <a:pt x="317" y="70"/>
                  </a:lnTo>
                  <a:lnTo>
                    <a:pt x="311" y="89"/>
                  </a:lnTo>
                  <a:lnTo>
                    <a:pt x="304" y="107"/>
                  </a:lnTo>
                  <a:lnTo>
                    <a:pt x="304" y="88"/>
                  </a:lnTo>
                  <a:lnTo>
                    <a:pt x="296" y="81"/>
                  </a:lnTo>
                  <a:lnTo>
                    <a:pt x="292" y="125"/>
                  </a:lnTo>
                  <a:lnTo>
                    <a:pt x="290" y="154"/>
                  </a:lnTo>
                  <a:lnTo>
                    <a:pt x="303" y="145"/>
                  </a:lnTo>
                  <a:lnTo>
                    <a:pt x="313" y="133"/>
                  </a:lnTo>
                  <a:lnTo>
                    <a:pt x="317" y="133"/>
                  </a:lnTo>
                  <a:lnTo>
                    <a:pt x="322" y="145"/>
                  </a:lnTo>
                  <a:lnTo>
                    <a:pt x="338" y="146"/>
                  </a:lnTo>
                  <a:lnTo>
                    <a:pt x="346" y="136"/>
                  </a:lnTo>
                  <a:lnTo>
                    <a:pt x="358" y="131"/>
                  </a:lnTo>
                  <a:lnTo>
                    <a:pt x="383" y="132"/>
                  </a:lnTo>
                  <a:lnTo>
                    <a:pt x="428" y="158"/>
                  </a:lnTo>
                  <a:lnTo>
                    <a:pt x="458" y="189"/>
                  </a:lnTo>
                  <a:lnTo>
                    <a:pt x="478" y="206"/>
                  </a:lnTo>
                  <a:lnTo>
                    <a:pt x="518" y="211"/>
                  </a:lnTo>
                  <a:lnTo>
                    <a:pt x="532" y="203"/>
                  </a:lnTo>
                  <a:lnTo>
                    <a:pt x="564" y="214"/>
                  </a:lnTo>
                  <a:lnTo>
                    <a:pt x="594" y="221"/>
                  </a:lnTo>
                  <a:lnTo>
                    <a:pt x="607" y="204"/>
                  </a:lnTo>
                  <a:lnTo>
                    <a:pt x="632" y="179"/>
                  </a:lnTo>
                  <a:lnTo>
                    <a:pt x="650" y="164"/>
                  </a:lnTo>
                  <a:lnTo>
                    <a:pt x="690" y="154"/>
                  </a:lnTo>
                  <a:lnTo>
                    <a:pt x="716" y="146"/>
                  </a:lnTo>
                  <a:lnTo>
                    <a:pt x="747" y="146"/>
                  </a:lnTo>
                  <a:lnTo>
                    <a:pt x="787" y="131"/>
                  </a:lnTo>
                  <a:lnTo>
                    <a:pt x="818" y="118"/>
                  </a:lnTo>
                  <a:lnTo>
                    <a:pt x="832" y="128"/>
                  </a:lnTo>
                  <a:lnTo>
                    <a:pt x="837" y="168"/>
                  </a:lnTo>
                  <a:lnTo>
                    <a:pt x="893" y="176"/>
                  </a:lnTo>
                  <a:lnTo>
                    <a:pt x="922" y="174"/>
                  </a:lnTo>
                  <a:lnTo>
                    <a:pt x="947" y="183"/>
                  </a:lnTo>
                  <a:lnTo>
                    <a:pt x="966" y="203"/>
                  </a:lnTo>
                  <a:lnTo>
                    <a:pt x="993" y="237"/>
                  </a:lnTo>
                  <a:lnTo>
                    <a:pt x="1002" y="249"/>
                  </a:lnTo>
                  <a:lnTo>
                    <a:pt x="1002" y="249"/>
                  </a:lnTo>
                  <a:lnTo>
                    <a:pt x="1009" y="257"/>
                  </a:lnTo>
                  <a:lnTo>
                    <a:pt x="1009" y="257"/>
                  </a:lnTo>
                  <a:lnTo>
                    <a:pt x="1018" y="264"/>
                  </a:lnTo>
                  <a:lnTo>
                    <a:pt x="1022" y="268"/>
                  </a:lnTo>
                  <a:lnTo>
                    <a:pt x="1044" y="272"/>
                  </a:lnTo>
                  <a:lnTo>
                    <a:pt x="1044" y="272"/>
                  </a:lnTo>
                  <a:lnTo>
                    <a:pt x="1048" y="269"/>
                  </a:lnTo>
                  <a:lnTo>
                    <a:pt x="1051" y="265"/>
                  </a:lnTo>
                  <a:lnTo>
                    <a:pt x="1052" y="262"/>
                  </a:lnTo>
                  <a:lnTo>
                    <a:pt x="1052" y="262"/>
                  </a:lnTo>
                  <a:lnTo>
                    <a:pt x="1056" y="260"/>
                  </a:lnTo>
                  <a:lnTo>
                    <a:pt x="1063" y="256"/>
                  </a:lnTo>
                  <a:lnTo>
                    <a:pt x="1073" y="251"/>
                  </a:lnTo>
                  <a:lnTo>
                    <a:pt x="1083" y="262"/>
                  </a:lnTo>
                  <a:lnTo>
                    <a:pt x="1083" y="262"/>
                  </a:lnTo>
                  <a:lnTo>
                    <a:pt x="1086" y="264"/>
                  </a:lnTo>
                  <a:lnTo>
                    <a:pt x="1086" y="267"/>
                  </a:lnTo>
                  <a:lnTo>
                    <a:pt x="1083" y="268"/>
                  </a:lnTo>
                  <a:lnTo>
                    <a:pt x="1083" y="268"/>
                  </a:lnTo>
                  <a:lnTo>
                    <a:pt x="1079" y="271"/>
                  </a:lnTo>
                  <a:lnTo>
                    <a:pt x="1075" y="275"/>
                  </a:lnTo>
                  <a:lnTo>
                    <a:pt x="1070" y="278"/>
                  </a:lnTo>
                  <a:lnTo>
                    <a:pt x="1066" y="279"/>
                  </a:lnTo>
                  <a:lnTo>
                    <a:pt x="1066" y="279"/>
                  </a:lnTo>
                  <a:lnTo>
                    <a:pt x="1050" y="279"/>
                  </a:lnTo>
                  <a:lnTo>
                    <a:pt x="1029" y="279"/>
                  </a:lnTo>
                  <a:lnTo>
                    <a:pt x="1020" y="286"/>
                  </a:lnTo>
                  <a:lnTo>
                    <a:pt x="969" y="286"/>
                  </a:lnTo>
                  <a:lnTo>
                    <a:pt x="958" y="293"/>
                  </a:lnTo>
                  <a:lnTo>
                    <a:pt x="939" y="282"/>
                  </a:lnTo>
                  <a:lnTo>
                    <a:pt x="919" y="275"/>
                  </a:lnTo>
                  <a:lnTo>
                    <a:pt x="901" y="297"/>
                  </a:lnTo>
                  <a:lnTo>
                    <a:pt x="902" y="312"/>
                  </a:lnTo>
                  <a:lnTo>
                    <a:pt x="905" y="319"/>
                  </a:lnTo>
                  <a:lnTo>
                    <a:pt x="905" y="319"/>
                  </a:lnTo>
                  <a:lnTo>
                    <a:pt x="905" y="325"/>
                  </a:lnTo>
                  <a:lnTo>
                    <a:pt x="907" y="328"/>
                  </a:lnTo>
                  <a:lnTo>
                    <a:pt x="908" y="330"/>
                  </a:lnTo>
                  <a:lnTo>
                    <a:pt x="908" y="330"/>
                  </a:lnTo>
                  <a:lnTo>
                    <a:pt x="911" y="335"/>
                  </a:lnTo>
                  <a:lnTo>
                    <a:pt x="912" y="337"/>
                  </a:lnTo>
                  <a:lnTo>
                    <a:pt x="936" y="346"/>
                  </a:lnTo>
                  <a:lnTo>
                    <a:pt x="944" y="336"/>
                  </a:lnTo>
                  <a:lnTo>
                    <a:pt x="944" y="336"/>
                  </a:lnTo>
                  <a:lnTo>
                    <a:pt x="940" y="330"/>
                  </a:lnTo>
                  <a:lnTo>
                    <a:pt x="937" y="326"/>
                  </a:lnTo>
                  <a:lnTo>
                    <a:pt x="937" y="325"/>
                  </a:lnTo>
                  <a:lnTo>
                    <a:pt x="937" y="325"/>
                  </a:lnTo>
                  <a:lnTo>
                    <a:pt x="937" y="325"/>
                  </a:lnTo>
                  <a:lnTo>
                    <a:pt x="950" y="329"/>
                  </a:lnTo>
                  <a:lnTo>
                    <a:pt x="959" y="333"/>
                  </a:lnTo>
                  <a:lnTo>
                    <a:pt x="959" y="333"/>
                  </a:lnTo>
                  <a:lnTo>
                    <a:pt x="958" y="339"/>
                  </a:lnTo>
                  <a:lnTo>
                    <a:pt x="957" y="343"/>
                  </a:lnTo>
                  <a:lnTo>
                    <a:pt x="955" y="346"/>
                  </a:lnTo>
                  <a:lnTo>
                    <a:pt x="955" y="346"/>
                  </a:lnTo>
                  <a:lnTo>
                    <a:pt x="952" y="349"/>
                  </a:lnTo>
                  <a:lnTo>
                    <a:pt x="952" y="350"/>
                  </a:lnTo>
                  <a:lnTo>
                    <a:pt x="954" y="351"/>
                  </a:lnTo>
                  <a:lnTo>
                    <a:pt x="954" y="351"/>
                  </a:lnTo>
                  <a:lnTo>
                    <a:pt x="966" y="354"/>
                  </a:lnTo>
                  <a:lnTo>
                    <a:pt x="982" y="358"/>
                  </a:lnTo>
                  <a:lnTo>
                    <a:pt x="982" y="358"/>
                  </a:lnTo>
                  <a:lnTo>
                    <a:pt x="986" y="358"/>
                  </a:lnTo>
                  <a:lnTo>
                    <a:pt x="991" y="361"/>
                  </a:lnTo>
                  <a:lnTo>
                    <a:pt x="1000" y="365"/>
                  </a:lnTo>
                  <a:lnTo>
                    <a:pt x="1022" y="383"/>
                  </a:lnTo>
                  <a:lnTo>
                    <a:pt x="1054" y="396"/>
                  </a:lnTo>
                  <a:lnTo>
                    <a:pt x="1090" y="410"/>
                  </a:lnTo>
                  <a:lnTo>
                    <a:pt x="1127" y="446"/>
                  </a:lnTo>
                  <a:lnTo>
                    <a:pt x="1147" y="469"/>
                  </a:lnTo>
                  <a:lnTo>
                    <a:pt x="1137" y="482"/>
                  </a:lnTo>
                  <a:lnTo>
                    <a:pt x="1137" y="482"/>
                  </a:lnTo>
                  <a:lnTo>
                    <a:pt x="1134" y="482"/>
                  </a:lnTo>
                  <a:lnTo>
                    <a:pt x="1133" y="482"/>
                  </a:lnTo>
                  <a:lnTo>
                    <a:pt x="1134" y="485"/>
                  </a:lnTo>
                  <a:lnTo>
                    <a:pt x="1134" y="485"/>
                  </a:lnTo>
                  <a:lnTo>
                    <a:pt x="1141" y="497"/>
                  </a:lnTo>
                  <a:lnTo>
                    <a:pt x="1145" y="504"/>
                  </a:lnTo>
                  <a:lnTo>
                    <a:pt x="1147" y="505"/>
                  </a:lnTo>
                  <a:lnTo>
                    <a:pt x="1147" y="508"/>
                  </a:lnTo>
                  <a:lnTo>
                    <a:pt x="1147" y="508"/>
                  </a:lnTo>
                  <a:lnTo>
                    <a:pt x="1145" y="511"/>
                  </a:lnTo>
                  <a:lnTo>
                    <a:pt x="1148" y="516"/>
                  </a:lnTo>
                  <a:lnTo>
                    <a:pt x="1152" y="525"/>
                  </a:lnTo>
                  <a:lnTo>
                    <a:pt x="1159" y="576"/>
                  </a:lnTo>
                  <a:lnTo>
                    <a:pt x="1165" y="605"/>
                  </a:lnTo>
                  <a:lnTo>
                    <a:pt x="1159" y="632"/>
                  </a:lnTo>
                  <a:lnTo>
                    <a:pt x="1141" y="654"/>
                  </a:lnTo>
                  <a:lnTo>
                    <a:pt x="1127" y="686"/>
                  </a:lnTo>
                  <a:lnTo>
                    <a:pt x="1127" y="686"/>
                  </a:lnTo>
                  <a:lnTo>
                    <a:pt x="1116" y="707"/>
                  </a:lnTo>
                  <a:lnTo>
                    <a:pt x="1116" y="707"/>
                  </a:lnTo>
                  <a:lnTo>
                    <a:pt x="1104" y="715"/>
                  </a:lnTo>
                  <a:lnTo>
                    <a:pt x="1097" y="721"/>
                  </a:lnTo>
                  <a:lnTo>
                    <a:pt x="1094" y="725"/>
                  </a:lnTo>
                  <a:lnTo>
                    <a:pt x="1094" y="725"/>
                  </a:lnTo>
                  <a:lnTo>
                    <a:pt x="1093" y="729"/>
                  </a:lnTo>
                  <a:lnTo>
                    <a:pt x="1091" y="736"/>
                  </a:lnTo>
                  <a:lnTo>
                    <a:pt x="1087" y="747"/>
                  </a:lnTo>
                  <a:lnTo>
                    <a:pt x="1088" y="780"/>
                  </a:lnTo>
                  <a:lnTo>
                    <a:pt x="1095" y="793"/>
                  </a:lnTo>
                  <a:lnTo>
                    <a:pt x="1120" y="800"/>
                  </a:lnTo>
                  <a:lnTo>
                    <a:pt x="1130" y="791"/>
                  </a:lnTo>
                  <a:lnTo>
                    <a:pt x="1130" y="791"/>
                  </a:lnTo>
                  <a:lnTo>
                    <a:pt x="1133" y="787"/>
                  </a:lnTo>
                  <a:lnTo>
                    <a:pt x="1138" y="783"/>
                  </a:lnTo>
                  <a:lnTo>
                    <a:pt x="1138" y="783"/>
                  </a:lnTo>
                  <a:lnTo>
                    <a:pt x="1147" y="775"/>
                  </a:lnTo>
                  <a:lnTo>
                    <a:pt x="1147" y="775"/>
                  </a:lnTo>
                  <a:lnTo>
                    <a:pt x="1152" y="769"/>
                  </a:lnTo>
                  <a:lnTo>
                    <a:pt x="1156" y="765"/>
                  </a:lnTo>
                  <a:lnTo>
                    <a:pt x="1159" y="764"/>
                  </a:lnTo>
                  <a:lnTo>
                    <a:pt x="1159" y="764"/>
                  </a:lnTo>
                  <a:lnTo>
                    <a:pt x="1161" y="750"/>
                  </a:lnTo>
                  <a:lnTo>
                    <a:pt x="1161" y="750"/>
                  </a:lnTo>
                  <a:lnTo>
                    <a:pt x="1165" y="733"/>
                  </a:lnTo>
                  <a:lnTo>
                    <a:pt x="1165" y="733"/>
                  </a:lnTo>
                  <a:lnTo>
                    <a:pt x="1169" y="730"/>
                  </a:lnTo>
                  <a:lnTo>
                    <a:pt x="1174" y="725"/>
                  </a:lnTo>
                  <a:lnTo>
                    <a:pt x="1174" y="725"/>
                  </a:lnTo>
                  <a:lnTo>
                    <a:pt x="1181" y="716"/>
                  </a:lnTo>
                  <a:lnTo>
                    <a:pt x="1190" y="711"/>
                  </a:lnTo>
                  <a:lnTo>
                    <a:pt x="1190" y="711"/>
                  </a:lnTo>
                  <a:lnTo>
                    <a:pt x="1198" y="704"/>
                  </a:lnTo>
                  <a:lnTo>
                    <a:pt x="1208" y="698"/>
                  </a:lnTo>
                  <a:lnTo>
                    <a:pt x="1208" y="698"/>
                  </a:lnTo>
                  <a:lnTo>
                    <a:pt x="1211" y="696"/>
                  </a:lnTo>
                  <a:lnTo>
                    <a:pt x="1216" y="691"/>
                  </a:lnTo>
                  <a:lnTo>
                    <a:pt x="1223" y="686"/>
                  </a:lnTo>
                  <a:lnTo>
                    <a:pt x="1237" y="682"/>
                  </a:lnTo>
                  <a:lnTo>
                    <a:pt x="1255" y="689"/>
                  </a:lnTo>
                  <a:lnTo>
                    <a:pt x="1283" y="716"/>
                  </a:lnTo>
                  <a:lnTo>
                    <a:pt x="1301" y="757"/>
                  </a:lnTo>
                  <a:lnTo>
                    <a:pt x="1319" y="857"/>
                  </a:lnTo>
                  <a:lnTo>
                    <a:pt x="1335" y="877"/>
                  </a:lnTo>
                  <a:lnTo>
                    <a:pt x="1335" y="897"/>
                  </a:lnTo>
                  <a:lnTo>
                    <a:pt x="1335" y="897"/>
                  </a:lnTo>
                  <a:lnTo>
                    <a:pt x="1338" y="918"/>
                  </a:lnTo>
                  <a:lnTo>
                    <a:pt x="1338" y="918"/>
                  </a:lnTo>
                  <a:lnTo>
                    <a:pt x="1338" y="931"/>
                  </a:lnTo>
                  <a:lnTo>
                    <a:pt x="1338" y="955"/>
                  </a:lnTo>
                  <a:lnTo>
                    <a:pt x="1338" y="990"/>
                  </a:lnTo>
                  <a:lnTo>
                    <a:pt x="1305" y="990"/>
                  </a:lnTo>
                  <a:lnTo>
                    <a:pt x="1298" y="990"/>
                  </a:lnTo>
                  <a:lnTo>
                    <a:pt x="1297" y="1002"/>
                  </a:lnTo>
                  <a:lnTo>
                    <a:pt x="1281" y="1026"/>
                  </a:lnTo>
                  <a:lnTo>
                    <a:pt x="1279" y="1047"/>
                  </a:lnTo>
                  <a:lnTo>
                    <a:pt x="1269" y="1063"/>
                  </a:lnTo>
                  <a:lnTo>
                    <a:pt x="1251" y="1084"/>
                  </a:lnTo>
                  <a:lnTo>
                    <a:pt x="1240" y="1130"/>
                  </a:lnTo>
                  <a:lnTo>
                    <a:pt x="1240" y="1158"/>
                  </a:lnTo>
                  <a:lnTo>
                    <a:pt x="1223" y="1180"/>
                  </a:lnTo>
                  <a:lnTo>
                    <a:pt x="1208" y="1208"/>
                  </a:lnTo>
                  <a:lnTo>
                    <a:pt x="994" y="1244"/>
                  </a:lnTo>
                  <a:lnTo>
                    <a:pt x="988" y="1233"/>
                  </a:lnTo>
                  <a:lnTo>
                    <a:pt x="657" y="1255"/>
                  </a:lnTo>
                  <a:lnTo>
                    <a:pt x="679" y="1234"/>
                  </a:lnTo>
                  <a:lnTo>
                    <a:pt x="690" y="1215"/>
                  </a:lnTo>
                  <a:lnTo>
                    <a:pt x="708" y="1180"/>
                  </a:lnTo>
                  <a:lnTo>
                    <a:pt x="728" y="1140"/>
                  </a:lnTo>
                  <a:lnTo>
                    <a:pt x="739" y="1095"/>
                  </a:lnTo>
                  <a:lnTo>
                    <a:pt x="733" y="1012"/>
                  </a:lnTo>
                  <a:lnTo>
                    <a:pt x="730" y="974"/>
                  </a:lnTo>
                  <a:lnTo>
                    <a:pt x="715" y="944"/>
                  </a:lnTo>
                  <a:lnTo>
                    <a:pt x="694" y="908"/>
                  </a:lnTo>
                  <a:lnTo>
                    <a:pt x="676" y="887"/>
                  </a:lnTo>
                  <a:lnTo>
                    <a:pt x="662" y="857"/>
                  </a:lnTo>
                  <a:lnTo>
                    <a:pt x="669" y="834"/>
                  </a:lnTo>
                  <a:lnTo>
                    <a:pt x="682" y="822"/>
                  </a:lnTo>
                  <a:lnTo>
                    <a:pt x="682" y="802"/>
                  </a:lnTo>
                  <a:lnTo>
                    <a:pt x="669" y="766"/>
                  </a:lnTo>
                  <a:lnTo>
                    <a:pt x="658" y="754"/>
                  </a:lnTo>
                  <a:lnTo>
                    <a:pt x="669" y="744"/>
                  </a:lnTo>
                  <a:lnTo>
                    <a:pt x="676" y="723"/>
                  </a:lnTo>
                  <a:lnTo>
                    <a:pt x="682" y="700"/>
                  </a:lnTo>
                  <a:lnTo>
                    <a:pt x="689" y="684"/>
                  </a:lnTo>
                  <a:lnTo>
                    <a:pt x="690" y="644"/>
                  </a:lnTo>
                  <a:lnTo>
                    <a:pt x="683" y="628"/>
                  </a:lnTo>
                  <a:lnTo>
                    <a:pt x="690" y="604"/>
                  </a:lnTo>
                  <a:lnTo>
                    <a:pt x="704" y="586"/>
                  </a:lnTo>
                  <a:lnTo>
                    <a:pt x="711" y="566"/>
                  </a:lnTo>
                  <a:lnTo>
                    <a:pt x="712" y="543"/>
                  </a:lnTo>
                  <a:lnTo>
                    <a:pt x="733" y="540"/>
                  </a:lnTo>
                  <a:lnTo>
                    <a:pt x="761" y="541"/>
                  </a:lnTo>
                  <a:lnTo>
                    <a:pt x="771" y="504"/>
                  </a:lnTo>
                  <a:lnTo>
                    <a:pt x="775" y="491"/>
                  </a:lnTo>
                  <a:lnTo>
                    <a:pt x="786" y="489"/>
                  </a:lnTo>
                  <a:lnTo>
                    <a:pt x="796" y="532"/>
                  </a:lnTo>
                  <a:lnTo>
                    <a:pt x="776" y="554"/>
                  </a:lnTo>
                  <a:lnTo>
                    <a:pt x="780" y="562"/>
                  </a:lnTo>
                  <a:lnTo>
                    <a:pt x="780" y="562"/>
                  </a:lnTo>
                  <a:lnTo>
                    <a:pt x="783" y="565"/>
                  </a:lnTo>
                  <a:lnTo>
                    <a:pt x="786" y="568"/>
                  </a:lnTo>
                  <a:lnTo>
                    <a:pt x="789" y="569"/>
                  </a:lnTo>
                  <a:lnTo>
                    <a:pt x="789" y="569"/>
                  </a:lnTo>
                  <a:lnTo>
                    <a:pt x="793" y="569"/>
                  </a:lnTo>
                  <a:lnTo>
                    <a:pt x="793" y="569"/>
                  </a:lnTo>
                  <a:lnTo>
                    <a:pt x="797" y="566"/>
                  </a:lnTo>
                  <a:lnTo>
                    <a:pt x="801" y="564"/>
                  </a:lnTo>
                  <a:lnTo>
                    <a:pt x="803" y="561"/>
                  </a:lnTo>
                  <a:lnTo>
                    <a:pt x="803" y="561"/>
                  </a:lnTo>
                  <a:lnTo>
                    <a:pt x="807" y="546"/>
                  </a:lnTo>
                  <a:lnTo>
                    <a:pt x="812" y="539"/>
                  </a:lnTo>
                  <a:lnTo>
                    <a:pt x="818" y="516"/>
                  </a:lnTo>
                  <a:lnTo>
                    <a:pt x="814" y="501"/>
                  </a:lnTo>
                  <a:lnTo>
                    <a:pt x="816" y="485"/>
                  </a:lnTo>
                  <a:lnTo>
                    <a:pt x="816" y="464"/>
                  </a:lnTo>
                  <a:lnTo>
                    <a:pt x="832" y="444"/>
                  </a:lnTo>
                  <a:lnTo>
                    <a:pt x="840" y="436"/>
                  </a:lnTo>
                  <a:lnTo>
                    <a:pt x="864" y="432"/>
                  </a:lnTo>
                  <a:lnTo>
                    <a:pt x="872" y="421"/>
                  </a:lnTo>
                  <a:lnTo>
                    <a:pt x="854" y="405"/>
                  </a:lnTo>
                  <a:lnTo>
                    <a:pt x="848" y="393"/>
                  </a:lnTo>
                  <a:lnTo>
                    <a:pt x="858" y="378"/>
                  </a:lnTo>
                  <a:lnTo>
                    <a:pt x="869" y="364"/>
                  </a:lnTo>
                  <a:lnTo>
                    <a:pt x="875" y="358"/>
                  </a:lnTo>
                  <a:lnTo>
                    <a:pt x="872" y="349"/>
                  </a:lnTo>
                  <a:lnTo>
                    <a:pt x="875" y="346"/>
                  </a:lnTo>
                  <a:lnTo>
                    <a:pt x="875" y="346"/>
                  </a:lnTo>
                  <a:lnTo>
                    <a:pt x="880" y="344"/>
                  </a:lnTo>
                  <a:lnTo>
                    <a:pt x="880" y="344"/>
                  </a:lnTo>
                  <a:lnTo>
                    <a:pt x="901" y="342"/>
                  </a:lnTo>
                  <a:lnTo>
                    <a:pt x="909" y="339"/>
                  </a:lnTo>
                  <a:lnTo>
                    <a:pt x="900" y="324"/>
                  </a:lnTo>
                  <a:lnTo>
                    <a:pt x="883" y="314"/>
                  </a:lnTo>
                  <a:lnTo>
                    <a:pt x="871" y="303"/>
                  </a:lnTo>
                  <a:lnTo>
                    <a:pt x="857" y="293"/>
                  </a:lnTo>
                  <a:lnTo>
                    <a:pt x="836" y="283"/>
                  </a:lnTo>
                  <a:lnTo>
                    <a:pt x="793" y="281"/>
                  </a:lnTo>
                  <a:lnTo>
                    <a:pt x="762" y="300"/>
                  </a:lnTo>
                  <a:lnTo>
                    <a:pt x="741" y="314"/>
                  </a:lnTo>
                  <a:lnTo>
                    <a:pt x="711" y="319"/>
                  </a:lnTo>
                  <a:lnTo>
                    <a:pt x="669" y="322"/>
                  </a:lnTo>
                  <a:lnTo>
                    <a:pt x="653" y="336"/>
                  </a:lnTo>
                  <a:lnTo>
                    <a:pt x="630" y="374"/>
                  </a:lnTo>
                  <a:lnTo>
                    <a:pt x="603" y="394"/>
                  </a:lnTo>
                  <a:lnTo>
                    <a:pt x="597" y="390"/>
                  </a:lnTo>
                  <a:lnTo>
                    <a:pt x="605" y="374"/>
                  </a:lnTo>
                  <a:lnTo>
                    <a:pt x="619" y="355"/>
                  </a:lnTo>
                  <a:lnTo>
                    <a:pt x="611" y="342"/>
                  </a:lnTo>
                  <a:lnTo>
                    <a:pt x="594" y="354"/>
                  </a:lnTo>
                  <a:lnTo>
                    <a:pt x="586" y="357"/>
                  </a:lnTo>
                  <a:lnTo>
                    <a:pt x="575" y="374"/>
                  </a:lnTo>
                  <a:lnTo>
                    <a:pt x="565" y="383"/>
                  </a:lnTo>
                  <a:lnTo>
                    <a:pt x="561" y="383"/>
                  </a:lnTo>
                  <a:lnTo>
                    <a:pt x="553" y="350"/>
                  </a:lnTo>
                  <a:lnTo>
                    <a:pt x="547" y="349"/>
                  </a:lnTo>
                  <a:lnTo>
                    <a:pt x="535" y="376"/>
                  </a:lnTo>
                  <a:lnTo>
                    <a:pt x="532" y="396"/>
                  </a:lnTo>
                  <a:lnTo>
                    <a:pt x="513" y="421"/>
                  </a:lnTo>
                  <a:lnTo>
                    <a:pt x="499" y="471"/>
                  </a:lnTo>
                  <a:lnTo>
                    <a:pt x="490" y="497"/>
                  </a:lnTo>
                  <a:lnTo>
                    <a:pt x="461" y="521"/>
                  </a:lnTo>
                  <a:lnTo>
                    <a:pt x="453" y="504"/>
                  </a:lnTo>
                  <a:lnTo>
                    <a:pt x="450" y="471"/>
                  </a:lnTo>
                  <a:lnTo>
                    <a:pt x="445" y="464"/>
                  </a:lnTo>
                  <a:lnTo>
                    <a:pt x="435" y="450"/>
                  </a:lnTo>
                  <a:lnTo>
                    <a:pt x="436" y="437"/>
                  </a:lnTo>
                  <a:lnTo>
                    <a:pt x="433" y="410"/>
                  </a:lnTo>
                  <a:lnTo>
                    <a:pt x="421" y="396"/>
                  </a:lnTo>
                  <a:lnTo>
                    <a:pt x="393" y="376"/>
                  </a:lnTo>
                  <a:lnTo>
                    <a:pt x="381" y="358"/>
                  </a:lnTo>
                  <a:lnTo>
                    <a:pt x="352" y="353"/>
                  </a:lnTo>
                  <a:lnTo>
                    <a:pt x="309" y="353"/>
                  </a:lnTo>
                  <a:lnTo>
                    <a:pt x="297" y="346"/>
                  </a:lnTo>
                  <a:lnTo>
                    <a:pt x="271" y="344"/>
                  </a:lnTo>
                  <a:lnTo>
                    <a:pt x="235" y="339"/>
                  </a:lnTo>
                  <a:lnTo>
                    <a:pt x="229" y="329"/>
                  </a:lnTo>
                  <a:lnTo>
                    <a:pt x="202" y="318"/>
                  </a:lnTo>
                  <a:lnTo>
                    <a:pt x="170" y="310"/>
                  </a:lnTo>
                  <a:lnTo>
                    <a:pt x="138" y="301"/>
                  </a:lnTo>
                  <a:lnTo>
                    <a:pt x="102" y="287"/>
                  </a:lnTo>
                  <a:lnTo>
                    <a:pt x="75" y="275"/>
                  </a:lnTo>
                  <a:lnTo>
                    <a:pt x="60" y="275"/>
                  </a:lnTo>
                  <a:lnTo>
                    <a:pt x="50" y="275"/>
                  </a:lnTo>
                  <a:lnTo>
                    <a:pt x="42" y="265"/>
                  </a:lnTo>
                  <a:lnTo>
                    <a:pt x="35" y="253"/>
                  </a:lnTo>
                  <a:lnTo>
                    <a:pt x="0" y="243"/>
                  </a:lnTo>
                  <a:lnTo>
                    <a:pt x="0" y="23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59" name="Freeform 51"/>
            <p:cNvSpPr>
              <a:spLocks/>
            </p:cNvSpPr>
            <p:nvPr/>
          </p:nvSpPr>
          <p:spPr bwMode="auto">
            <a:xfrm>
              <a:off x="5276850" y="1200150"/>
              <a:ext cx="493712" cy="522287"/>
            </a:xfrm>
            <a:custGeom>
              <a:avLst/>
              <a:gdLst/>
              <a:ahLst/>
              <a:cxnLst>
                <a:cxn ang="0">
                  <a:pos x="815" y="300"/>
                </a:cxn>
                <a:cxn ang="0">
                  <a:pos x="801" y="246"/>
                </a:cxn>
                <a:cxn ang="0">
                  <a:pos x="732" y="203"/>
                </a:cxn>
                <a:cxn ang="0">
                  <a:pos x="651" y="194"/>
                </a:cxn>
                <a:cxn ang="0">
                  <a:pos x="582" y="168"/>
                </a:cxn>
                <a:cxn ang="0">
                  <a:pos x="482" y="137"/>
                </a:cxn>
                <a:cxn ang="0">
                  <a:pos x="430" y="125"/>
                </a:cxn>
                <a:cxn ang="0">
                  <a:pos x="380" y="93"/>
                </a:cxn>
                <a:cxn ang="0">
                  <a:pos x="361" y="83"/>
                </a:cxn>
                <a:cxn ang="0">
                  <a:pos x="324" y="79"/>
                </a:cxn>
                <a:cxn ang="0">
                  <a:pos x="312" y="67"/>
                </a:cxn>
                <a:cxn ang="0">
                  <a:pos x="326" y="10"/>
                </a:cxn>
                <a:cxn ang="0">
                  <a:pos x="283" y="15"/>
                </a:cxn>
                <a:cxn ang="0">
                  <a:pos x="217" y="42"/>
                </a:cxn>
                <a:cxn ang="0">
                  <a:pos x="153" y="72"/>
                </a:cxn>
                <a:cxn ang="0">
                  <a:pos x="96" y="68"/>
                </a:cxn>
                <a:cxn ang="0">
                  <a:pos x="21" y="255"/>
                </a:cxn>
                <a:cxn ang="0">
                  <a:pos x="34" y="332"/>
                </a:cxn>
                <a:cxn ang="0">
                  <a:pos x="47" y="521"/>
                </a:cxn>
                <a:cxn ang="0">
                  <a:pos x="194" y="626"/>
                </a:cxn>
                <a:cxn ang="0">
                  <a:pos x="281" y="707"/>
                </a:cxn>
                <a:cxn ang="0">
                  <a:pos x="292" y="804"/>
                </a:cxn>
                <a:cxn ang="0">
                  <a:pos x="303" y="869"/>
                </a:cxn>
                <a:cxn ang="0">
                  <a:pos x="312" y="944"/>
                </a:cxn>
                <a:cxn ang="0">
                  <a:pos x="346" y="952"/>
                </a:cxn>
                <a:cxn ang="0">
                  <a:pos x="360" y="959"/>
                </a:cxn>
                <a:cxn ang="0">
                  <a:pos x="380" y="972"/>
                </a:cxn>
                <a:cxn ang="0">
                  <a:pos x="856" y="906"/>
                </a:cxn>
                <a:cxn ang="0">
                  <a:pos x="829" y="797"/>
                </a:cxn>
                <a:cxn ang="0">
                  <a:pos x="849" y="722"/>
                </a:cxn>
                <a:cxn ang="0">
                  <a:pos x="845" y="651"/>
                </a:cxn>
                <a:cxn ang="0">
                  <a:pos x="856" y="608"/>
                </a:cxn>
                <a:cxn ang="0">
                  <a:pos x="863" y="562"/>
                </a:cxn>
                <a:cxn ang="0">
                  <a:pos x="876" y="489"/>
                </a:cxn>
                <a:cxn ang="0">
                  <a:pos x="919" y="394"/>
                </a:cxn>
                <a:cxn ang="0">
                  <a:pos x="934" y="366"/>
                </a:cxn>
                <a:cxn ang="0">
                  <a:pos x="934" y="340"/>
                </a:cxn>
                <a:cxn ang="0">
                  <a:pos x="904" y="368"/>
                </a:cxn>
                <a:cxn ang="0">
                  <a:pos x="870" y="428"/>
                </a:cxn>
                <a:cxn ang="0">
                  <a:pos x="822" y="469"/>
                </a:cxn>
                <a:cxn ang="0">
                  <a:pos x="780" y="496"/>
                </a:cxn>
                <a:cxn ang="0">
                  <a:pos x="811" y="433"/>
                </a:cxn>
                <a:cxn ang="0">
                  <a:pos x="834" y="403"/>
                </a:cxn>
                <a:cxn ang="0">
                  <a:pos x="836" y="361"/>
                </a:cxn>
              </a:cxnLst>
              <a:rect l="0" t="0" r="r" b="b"/>
              <a:pathLst>
                <a:path w="934" h="988">
                  <a:moveTo>
                    <a:pt x="830" y="321"/>
                  </a:moveTo>
                  <a:lnTo>
                    <a:pt x="825" y="314"/>
                  </a:lnTo>
                  <a:lnTo>
                    <a:pt x="815" y="300"/>
                  </a:lnTo>
                  <a:lnTo>
                    <a:pt x="816" y="287"/>
                  </a:lnTo>
                  <a:lnTo>
                    <a:pt x="813" y="260"/>
                  </a:lnTo>
                  <a:lnTo>
                    <a:pt x="801" y="246"/>
                  </a:lnTo>
                  <a:lnTo>
                    <a:pt x="773" y="226"/>
                  </a:lnTo>
                  <a:lnTo>
                    <a:pt x="761" y="208"/>
                  </a:lnTo>
                  <a:lnTo>
                    <a:pt x="732" y="203"/>
                  </a:lnTo>
                  <a:lnTo>
                    <a:pt x="689" y="203"/>
                  </a:lnTo>
                  <a:lnTo>
                    <a:pt x="677" y="196"/>
                  </a:lnTo>
                  <a:lnTo>
                    <a:pt x="651" y="194"/>
                  </a:lnTo>
                  <a:lnTo>
                    <a:pt x="615" y="189"/>
                  </a:lnTo>
                  <a:lnTo>
                    <a:pt x="609" y="179"/>
                  </a:lnTo>
                  <a:lnTo>
                    <a:pt x="582" y="168"/>
                  </a:lnTo>
                  <a:lnTo>
                    <a:pt x="550" y="160"/>
                  </a:lnTo>
                  <a:lnTo>
                    <a:pt x="518" y="151"/>
                  </a:lnTo>
                  <a:lnTo>
                    <a:pt x="482" y="137"/>
                  </a:lnTo>
                  <a:lnTo>
                    <a:pt x="455" y="125"/>
                  </a:lnTo>
                  <a:lnTo>
                    <a:pt x="440" y="125"/>
                  </a:lnTo>
                  <a:lnTo>
                    <a:pt x="430" y="125"/>
                  </a:lnTo>
                  <a:lnTo>
                    <a:pt x="422" y="115"/>
                  </a:lnTo>
                  <a:lnTo>
                    <a:pt x="415" y="103"/>
                  </a:lnTo>
                  <a:lnTo>
                    <a:pt x="380" y="93"/>
                  </a:lnTo>
                  <a:lnTo>
                    <a:pt x="380" y="89"/>
                  </a:lnTo>
                  <a:lnTo>
                    <a:pt x="378" y="89"/>
                  </a:lnTo>
                  <a:lnTo>
                    <a:pt x="361" y="83"/>
                  </a:lnTo>
                  <a:lnTo>
                    <a:pt x="347" y="72"/>
                  </a:lnTo>
                  <a:lnTo>
                    <a:pt x="336" y="67"/>
                  </a:lnTo>
                  <a:lnTo>
                    <a:pt x="324" y="79"/>
                  </a:lnTo>
                  <a:lnTo>
                    <a:pt x="311" y="82"/>
                  </a:lnTo>
                  <a:lnTo>
                    <a:pt x="305" y="75"/>
                  </a:lnTo>
                  <a:lnTo>
                    <a:pt x="312" y="67"/>
                  </a:lnTo>
                  <a:lnTo>
                    <a:pt x="314" y="38"/>
                  </a:lnTo>
                  <a:lnTo>
                    <a:pt x="319" y="29"/>
                  </a:lnTo>
                  <a:lnTo>
                    <a:pt x="326" y="10"/>
                  </a:lnTo>
                  <a:lnTo>
                    <a:pt x="312" y="0"/>
                  </a:lnTo>
                  <a:lnTo>
                    <a:pt x="300" y="4"/>
                  </a:lnTo>
                  <a:lnTo>
                    <a:pt x="283" y="15"/>
                  </a:lnTo>
                  <a:lnTo>
                    <a:pt x="262" y="18"/>
                  </a:lnTo>
                  <a:lnTo>
                    <a:pt x="242" y="28"/>
                  </a:lnTo>
                  <a:lnTo>
                    <a:pt x="217" y="42"/>
                  </a:lnTo>
                  <a:lnTo>
                    <a:pt x="181" y="58"/>
                  </a:lnTo>
                  <a:lnTo>
                    <a:pt x="169" y="74"/>
                  </a:lnTo>
                  <a:lnTo>
                    <a:pt x="153" y="72"/>
                  </a:lnTo>
                  <a:lnTo>
                    <a:pt x="128" y="63"/>
                  </a:lnTo>
                  <a:lnTo>
                    <a:pt x="114" y="49"/>
                  </a:lnTo>
                  <a:lnTo>
                    <a:pt x="96" y="68"/>
                  </a:lnTo>
                  <a:lnTo>
                    <a:pt x="95" y="197"/>
                  </a:lnTo>
                  <a:lnTo>
                    <a:pt x="31" y="237"/>
                  </a:lnTo>
                  <a:lnTo>
                    <a:pt x="21" y="255"/>
                  </a:lnTo>
                  <a:lnTo>
                    <a:pt x="0" y="307"/>
                  </a:lnTo>
                  <a:lnTo>
                    <a:pt x="21" y="332"/>
                  </a:lnTo>
                  <a:lnTo>
                    <a:pt x="34" y="332"/>
                  </a:lnTo>
                  <a:lnTo>
                    <a:pt x="22" y="411"/>
                  </a:lnTo>
                  <a:lnTo>
                    <a:pt x="20" y="497"/>
                  </a:lnTo>
                  <a:lnTo>
                    <a:pt x="47" y="521"/>
                  </a:lnTo>
                  <a:lnTo>
                    <a:pt x="90" y="543"/>
                  </a:lnTo>
                  <a:lnTo>
                    <a:pt x="151" y="579"/>
                  </a:lnTo>
                  <a:lnTo>
                    <a:pt x="194" y="626"/>
                  </a:lnTo>
                  <a:lnTo>
                    <a:pt x="210" y="647"/>
                  </a:lnTo>
                  <a:lnTo>
                    <a:pt x="242" y="669"/>
                  </a:lnTo>
                  <a:lnTo>
                    <a:pt x="281" y="707"/>
                  </a:lnTo>
                  <a:lnTo>
                    <a:pt x="283" y="740"/>
                  </a:lnTo>
                  <a:lnTo>
                    <a:pt x="281" y="773"/>
                  </a:lnTo>
                  <a:lnTo>
                    <a:pt x="292" y="804"/>
                  </a:lnTo>
                  <a:lnTo>
                    <a:pt x="303" y="820"/>
                  </a:lnTo>
                  <a:lnTo>
                    <a:pt x="303" y="852"/>
                  </a:lnTo>
                  <a:lnTo>
                    <a:pt x="303" y="869"/>
                  </a:lnTo>
                  <a:lnTo>
                    <a:pt x="303" y="895"/>
                  </a:lnTo>
                  <a:lnTo>
                    <a:pt x="312" y="923"/>
                  </a:lnTo>
                  <a:lnTo>
                    <a:pt x="312" y="944"/>
                  </a:lnTo>
                  <a:lnTo>
                    <a:pt x="336" y="944"/>
                  </a:lnTo>
                  <a:lnTo>
                    <a:pt x="336" y="944"/>
                  </a:lnTo>
                  <a:lnTo>
                    <a:pt x="346" y="952"/>
                  </a:lnTo>
                  <a:lnTo>
                    <a:pt x="354" y="958"/>
                  </a:lnTo>
                  <a:lnTo>
                    <a:pt x="360" y="959"/>
                  </a:lnTo>
                  <a:lnTo>
                    <a:pt x="360" y="959"/>
                  </a:lnTo>
                  <a:lnTo>
                    <a:pt x="365" y="962"/>
                  </a:lnTo>
                  <a:lnTo>
                    <a:pt x="372" y="966"/>
                  </a:lnTo>
                  <a:lnTo>
                    <a:pt x="380" y="972"/>
                  </a:lnTo>
                  <a:lnTo>
                    <a:pt x="394" y="988"/>
                  </a:lnTo>
                  <a:lnTo>
                    <a:pt x="856" y="962"/>
                  </a:lnTo>
                  <a:lnTo>
                    <a:pt x="856" y="906"/>
                  </a:lnTo>
                  <a:lnTo>
                    <a:pt x="856" y="890"/>
                  </a:lnTo>
                  <a:lnTo>
                    <a:pt x="831" y="831"/>
                  </a:lnTo>
                  <a:lnTo>
                    <a:pt x="829" y="797"/>
                  </a:lnTo>
                  <a:lnTo>
                    <a:pt x="831" y="762"/>
                  </a:lnTo>
                  <a:lnTo>
                    <a:pt x="843" y="734"/>
                  </a:lnTo>
                  <a:lnTo>
                    <a:pt x="849" y="722"/>
                  </a:lnTo>
                  <a:lnTo>
                    <a:pt x="856" y="707"/>
                  </a:lnTo>
                  <a:lnTo>
                    <a:pt x="845" y="682"/>
                  </a:lnTo>
                  <a:lnTo>
                    <a:pt x="845" y="651"/>
                  </a:lnTo>
                  <a:lnTo>
                    <a:pt x="848" y="630"/>
                  </a:lnTo>
                  <a:lnTo>
                    <a:pt x="856" y="618"/>
                  </a:lnTo>
                  <a:lnTo>
                    <a:pt x="856" y="608"/>
                  </a:lnTo>
                  <a:lnTo>
                    <a:pt x="876" y="591"/>
                  </a:lnTo>
                  <a:lnTo>
                    <a:pt x="876" y="582"/>
                  </a:lnTo>
                  <a:lnTo>
                    <a:pt x="863" y="562"/>
                  </a:lnTo>
                  <a:lnTo>
                    <a:pt x="865" y="547"/>
                  </a:lnTo>
                  <a:lnTo>
                    <a:pt x="869" y="512"/>
                  </a:lnTo>
                  <a:lnTo>
                    <a:pt x="876" y="489"/>
                  </a:lnTo>
                  <a:lnTo>
                    <a:pt x="891" y="459"/>
                  </a:lnTo>
                  <a:lnTo>
                    <a:pt x="911" y="412"/>
                  </a:lnTo>
                  <a:lnTo>
                    <a:pt x="919" y="394"/>
                  </a:lnTo>
                  <a:lnTo>
                    <a:pt x="919" y="382"/>
                  </a:lnTo>
                  <a:lnTo>
                    <a:pt x="934" y="373"/>
                  </a:lnTo>
                  <a:lnTo>
                    <a:pt x="934" y="366"/>
                  </a:lnTo>
                  <a:lnTo>
                    <a:pt x="934" y="358"/>
                  </a:lnTo>
                  <a:lnTo>
                    <a:pt x="934" y="348"/>
                  </a:lnTo>
                  <a:lnTo>
                    <a:pt x="934" y="340"/>
                  </a:lnTo>
                  <a:lnTo>
                    <a:pt x="934" y="328"/>
                  </a:lnTo>
                  <a:lnTo>
                    <a:pt x="917" y="347"/>
                  </a:lnTo>
                  <a:lnTo>
                    <a:pt x="904" y="368"/>
                  </a:lnTo>
                  <a:lnTo>
                    <a:pt x="897" y="387"/>
                  </a:lnTo>
                  <a:lnTo>
                    <a:pt x="886" y="416"/>
                  </a:lnTo>
                  <a:lnTo>
                    <a:pt x="870" y="428"/>
                  </a:lnTo>
                  <a:lnTo>
                    <a:pt x="841" y="440"/>
                  </a:lnTo>
                  <a:lnTo>
                    <a:pt x="830" y="459"/>
                  </a:lnTo>
                  <a:lnTo>
                    <a:pt x="822" y="469"/>
                  </a:lnTo>
                  <a:lnTo>
                    <a:pt x="815" y="489"/>
                  </a:lnTo>
                  <a:lnTo>
                    <a:pt x="794" y="511"/>
                  </a:lnTo>
                  <a:lnTo>
                    <a:pt x="780" y="496"/>
                  </a:lnTo>
                  <a:lnTo>
                    <a:pt x="795" y="478"/>
                  </a:lnTo>
                  <a:lnTo>
                    <a:pt x="808" y="446"/>
                  </a:lnTo>
                  <a:lnTo>
                    <a:pt x="811" y="433"/>
                  </a:lnTo>
                  <a:lnTo>
                    <a:pt x="813" y="421"/>
                  </a:lnTo>
                  <a:lnTo>
                    <a:pt x="825" y="411"/>
                  </a:lnTo>
                  <a:lnTo>
                    <a:pt x="834" y="403"/>
                  </a:lnTo>
                  <a:lnTo>
                    <a:pt x="837" y="393"/>
                  </a:lnTo>
                  <a:lnTo>
                    <a:pt x="831" y="369"/>
                  </a:lnTo>
                  <a:lnTo>
                    <a:pt x="836" y="361"/>
                  </a:lnTo>
                  <a:lnTo>
                    <a:pt x="833" y="354"/>
                  </a:lnTo>
                  <a:lnTo>
                    <a:pt x="830" y="3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0" name="Freeform 52"/>
            <p:cNvSpPr>
              <a:spLocks/>
            </p:cNvSpPr>
            <p:nvPr/>
          </p:nvSpPr>
          <p:spPr bwMode="auto">
            <a:xfrm>
              <a:off x="6003925" y="1695450"/>
              <a:ext cx="392112" cy="454025"/>
            </a:xfrm>
            <a:custGeom>
              <a:avLst/>
              <a:gdLst/>
              <a:ahLst/>
              <a:cxnLst>
                <a:cxn ang="0">
                  <a:pos x="623" y="43"/>
                </a:cxn>
                <a:cxn ang="0">
                  <a:pos x="554" y="93"/>
                </a:cxn>
                <a:cxn ang="0">
                  <a:pos x="512" y="125"/>
                </a:cxn>
                <a:cxn ang="0">
                  <a:pos x="482" y="144"/>
                </a:cxn>
                <a:cxn ang="0">
                  <a:pos x="451" y="144"/>
                </a:cxn>
                <a:cxn ang="0">
                  <a:pos x="402" y="178"/>
                </a:cxn>
                <a:cxn ang="0">
                  <a:pos x="376" y="178"/>
                </a:cxn>
                <a:cxn ang="0">
                  <a:pos x="353" y="168"/>
                </a:cxn>
                <a:cxn ang="0">
                  <a:pos x="326" y="158"/>
                </a:cxn>
                <a:cxn ang="0">
                  <a:pos x="297" y="147"/>
                </a:cxn>
                <a:cxn ang="0">
                  <a:pos x="253" y="129"/>
                </a:cxn>
                <a:cxn ang="0">
                  <a:pos x="0" y="157"/>
                </a:cxn>
                <a:cxn ang="0">
                  <a:pos x="87" y="745"/>
                </a:cxn>
                <a:cxn ang="0">
                  <a:pos x="118" y="729"/>
                </a:cxn>
                <a:cxn ang="0">
                  <a:pos x="165" y="772"/>
                </a:cxn>
                <a:cxn ang="0">
                  <a:pos x="185" y="804"/>
                </a:cxn>
                <a:cxn ang="0">
                  <a:pos x="229" y="810"/>
                </a:cxn>
                <a:cxn ang="0">
                  <a:pos x="250" y="833"/>
                </a:cxn>
                <a:cxn ang="0">
                  <a:pos x="269" y="819"/>
                </a:cxn>
                <a:cxn ang="0">
                  <a:pos x="283" y="805"/>
                </a:cxn>
                <a:cxn ang="0">
                  <a:pos x="326" y="824"/>
                </a:cxn>
                <a:cxn ang="0">
                  <a:pos x="366" y="809"/>
                </a:cxn>
                <a:cxn ang="0">
                  <a:pos x="387" y="787"/>
                </a:cxn>
                <a:cxn ang="0">
                  <a:pos x="407" y="804"/>
                </a:cxn>
                <a:cxn ang="0">
                  <a:pos x="455" y="848"/>
                </a:cxn>
                <a:cxn ang="0">
                  <a:pos x="466" y="859"/>
                </a:cxn>
                <a:cxn ang="0">
                  <a:pos x="504" y="816"/>
                </a:cxn>
                <a:cxn ang="0">
                  <a:pos x="518" y="779"/>
                </a:cxn>
                <a:cxn ang="0">
                  <a:pos x="548" y="708"/>
                </a:cxn>
                <a:cxn ang="0">
                  <a:pos x="573" y="712"/>
                </a:cxn>
                <a:cxn ang="0">
                  <a:pos x="593" y="638"/>
                </a:cxn>
                <a:cxn ang="0">
                  <a:pos x="647" y="605"/>
                </a:cxn>
                <a:cxn ang="0">
                  <a:pos x="706" y="543"/>
                </a:cxn>
                <a:cxn ang="0">
                  <a:pos x="716" y="498"/>
                </a:cxn>
                <a:cxn ang="0">
                  <a:pos x="720" y="427"/>
                </a:cxn>
                <a:cxn ang="0">
                  <a:pos x="731" y="384"/>
                </a:cxn>
                <a:cxn ang="0">
                  <a:pos x="731" y="334"/>
                </a:cxn>
                <a:cxn ang="0">
                  <a:pos x="731" y="305"/>
                </a:cxn>
                <a:cxn ang="0">
                  <a:pos x="694" y="0"/>
                </a:cxn>
              </a:cxnLst>
              <a:rect l="0" t="0" r="r" b="b"/>
              <a:pathLst>
                <a:path w="742" h="859">
                  <a:moveTo>
                    <a:pt x="662" y="25"/>
                  </a:moveTo>
                  <a:lnTo>
                    <a:pt x="623" y="43"/>
                  </a:lnTo>
                  <a:lnTo>
                    <a:pt x="591" y="72"/>
                  </a:lnTo>
                  <a:lnTo>
                    <a:pt x="554" y="93"/>
                  </a:lnTo>
                  <a:lnTo>
                    <a:pt x="526" y="115"/>
                  </a:lnTo>
                  <a:lnTo>
                    <a:pt x="512" y="125"/>
                  </a:lnTo>
                  <a:lnTo>
                    <a:pt x="495" y="133"/>
                  </a:lnTo>
                  <a:lnTo>
                    <a:pt x="482" y="144"/>
                  </a:lnTo>
                  <a:lnTo>
                    <a:pt x="466" y="144"/>
                  </a:lnTo>
                  <a:lnTo>
                    <a:pt x="451" y="144"/>
                  </a:lnTo>
                  <a:lnTo>
                    <a:pt x="425" y="161"/>
                  </a:lnTo>
                  <a:lnTo>
                    <a:pt x="402" y="178"/>
                  </a:lnTo>
                  <a:lnTo>
                    <a:pt x="387" y="178"/>
                  </a:lnTo>
                  <a:lnTo>
                    <a:pt x="376" y="178"/>
                  </a:lnTo>
                  <a:lnTo>
                    <a:pt x="371" y="178"/>
                  </a:lnTo>
                  <a:lnTo>
                    <a:pt x="353" y="168"/>
                  </a:lnTo>
                  <a:lnTo>
                    <a:pt x="337" y="157"/>
                  </a:lnTo>
                  <a:lnTo>
                    <a:pt x="326" y="158"/>
                  </a:lnTo>
                  <a:lnTo>
                    <a:pt x="308" y="154"/>
                  </a:lnTo>
                  <a:lnTo>
                    <a:pt x="297" y="147"/>
                  </a:lnTo>
                  <a:lnTo>
                    <a:pt x="276" y="133"/>
                  </a:lnTo>
                  <a:lnTo>
                    <a:pt x="253" y="129"/>
                  </a:lnTo>
                  <a:lnTo>
                    <a:pt x="214" y="121"/>
                  </a:lnTo>
                  <a:lnTo>
                    <a:pt x="0" y="157"/>
                  </a:lnTo>
                  <a:lnTo>
                    <a:pt x="58" y="736"/>
                  </a:lnTo>
                  <a:lnTo>
                    <a:pt x="87" y="745"/>
                  </a:lnTo>
                  <a:lnTo>
                    <a:pt x="111" y="736"/>
                  </a:lnTo>
                  <a:lnTo>
                    <a:pt x="118" y="729"/>
                  </a:lnTo>
                  <a:lnTo>
                    <a:pt x="142" y="751"/>
                  </a:lnTo>
                  <a:lnTo>
                    <a:pt x="165" y="772"/>
                  </a:lnTo>
                  <a:lnTo>
                    <a:pt x="174" y="791"/>
                  </a:lnTo>
                  <a:lnTo>
                    <a:pt x="185" y="804"/>
                  </a:lnTo>
                  <a:lnTo>
                    <a:pt x="212" y="806"/>
                  </a:lnTo>
                  <a:lnTo>
                    <a:pt x="229" y="810"/>
                  </a:lnTo>
                  <a:lnTo>
                    <a:pt x="243" y="817"/>
                  </a:lnTo>
                  <a:lnTo>
                    <a:pt x="250" y="833"/>
                  </a:lnTo>
                  <a:lnTo>
                    <a:pt x="262" y="826"/>
                  </a:lnTo>
                  <a:lnTo>
                    <a:pt x="269" y="819"/>
                  </a:lnTo>
                  <a:lnTo>
                    <a:pt x="278" y="806"/>
                  </a:lnTo>
                  <a:lnTo>
                    <a:pt x="283" y="805"/>
                  </a:lnTo>
                  <a:lnTo>
                    <a:pt x="300" y="812"/>
                  </a:lnTo>
                  <a:lnTo>
                    <a:pt x="326" y="824"/>
                  </a:lnTo>
                  <a:lnTo>
                    <a:pt x="357" y="816"/>
                  </a:lnTo>
                  <a:lnTo>
                    <a:pt x="366" y="809"/>
                  </a:lnTo>
                  <a:lnTo>
                    <a:pt x="375" y="797"/>
                  </a:lnTo>
                  <a:lnTo>
                    <a:pt x="387" y="787"/>
                  </a:lnTo>
                  <a:lnTo>
                    <a:pt x="394" y="784"/>
                  </a:lnTo>
                  <a:lnTo>
                    <a:pt x="407" y="804"/>
                  </a:lnTo>
                  <a:lnTo>
                    <a:pt x="429" y="830"/>
                  </a:lnTo>
                  <a:lnTo>
                    <a:pt x="455" y="848"/>
                  </a:lnTo>
                  <a:lnTo>
                    <a:pt x="469" y="856"/>
                  </a:lnTo>
                  <a:lnTo>
                    <a:pt x="466" y="859"/>
                  </a:lnTo>
                  <a:lnTo>
                    <a:pt x="482" y="842"/>
                  </a:lnTo>
                  <a:lnTo>
                    <a:pt x="504" y="816"/>
                  </a:lnTo>
                  <a:lnTo>
                    <a:pt x="518" y="801"/>
                  </a:lnTo>
                  <a:lnTo>
                    <a:pt x="518" y="779"/>
                  </a:lnTo>
                  <a:lnTo>
                    <a:pt x="527" y="719"/>
                  </a:lnTo>
                  <a:lnTo>
                    <a:pt x="548" y="708"/>
                  </a:lnTo>
                  <a:lnTo>
                    <a:pt x="565" y="719"/>
                  </a:lnTo>
                  <a:lnTo>
                    <a:pt x="573" y="712"/>
                  </a:lnTo>
                  <a:lnTo>
                    <a:pt x="580" y="661"/>
                  </a:lnTo>
                  <a:lnTo>
                    <a:pt x="593" y="638"/>
                  </a:lnTo>
                  <a:lnTo>
                    <a:pt x="618" y="605"/>
                  </a:lnTo>
                  <a:lnTo>
                    <a:pt x="647" y="605"/>
                  </a:lnTo>
                  <a:lnTo>
                    <a:pt x="666" y="584"/>
                  </a:lnTo>
                  <a:lnTo>
                    <a:pt x="706" y="543"/>
                  </a:lnTo>
                  <a:lnTo>
                    <a:pt x="716" y="519"/>
                  </a:lnTo>
                  <a:lnTo>
                    <a:pt x="716" y="498"/>
                  </a:lnTo>
                  <a:lnTo>
                    <a:pt x="720" y="458"/>
                  </a:lnTo>
                  <a:lnTo>
                    <a:pt x="720" y="427"/>
                  </a:lnTo>
                  <a:lnTo>
                    <a:pt x="731" y="409"/>
                  </a:lnTo>
                  <a:lnTo>
                    <a:pt x="731" y="384"/>
                  </a:lnTo>
                  <a:lnTo>
                    <a:pt x="731" y="344"/>
                  </a:lnTo>
                  <a:lnTo>
                    <a:pt x="731" y="334"/>
                  </a:lnTo>
                  <a:lnTo>
                    <a:pt x="720" y="318"/>
                  </a:lnTo>
                  <a:lnTo>
                    <a:pt x="731" y="305"/>
                  </a:lnTo>
                  <a:lnTo>
                    <a:pt x="742" y="298"/>
                  </a:lnTo>
                  <a:lnTo>
                    <a:pt x="694" y="0"/>
                  </a:lnTo>
                  <a:lnTo>
                    <a:pt x="662" y="2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1" name="Freeform 53"/>
            <p:cNvSpPr>
              <a:spLocks/>
            </p:cNvSpPr>
            <p:nvPr/>
          </p:nvSpPr>
          <p:spPr bwMode="auto">
            <a:xfrm>
              <a:off x="5745163" y="1773238"/>
              <a:ext cx="290512" cy="500062"/>
            </a:xfrm>
            <a:custGeom>
              <a:avLst/>
              <a:gdLst/>
              <a:ahLst/>
              <a:cxnLst>
                <a:cxn ang="0">
                  <a:pos x="30" y="920"/>
                </a:cxn>
                <a:cxn ang="0">
                  <a:pos x="87" y="899"/>
                </a:cxn>
                <a:cxn ang="0">
                  <a:pos x="130" y="899"/>
                </a:cxn>
                <a:cxn ang="0">
                  <a:pos x="168" y="928"/>
                </a:cxn>
                <a:cxn ang="0">
                  <a:pos x="179" y="899"/>
                </a:cxn>
                <a:cxn ang="0">
                  <a:pos x="211" y="884"/>
                </a:cxn>
                <a:cxn ang="0">
                  <a:pos x="244" y="900"/>
                </a:cxn>
                <a:cxn ang="0">
                  <a:pos x="268" y="884"/>
                </a:cxn>
                <a:cxn ang="0">
                  <a:pos x="284" y="848"/>
                </a:cxn>
                <a:cxn ang="0">
                  <a:pos x="298" y="830"/>
                </a:cxn>
                <a:cxn ang="0">
                  <a:pos x="321" y="867"/>
                </a:cxn>
                <a:cxn ang="0">
                  <a:pos x="365" y="864"/>
                </a:cxn>
                <a:cxn ang="0">
                  <a:pos x="376" y="825"/>
                </a:cxn>
                <a:cxn ang="0">
                  <a:pos x="408" y="798"/>
                </a:cxn>
                <a:cxn ang="0">
                  <a:pos x="430" y="763"/>
                </a:cxn>
                <a:cxn ang="0">
                  <a:pos x="440" y="723"/>
                </a:cxn>
                <a:cxn ang="0">
                  <a:pos x="444" y="701"/>
                </a:cxn>
                <a:cxn ang="0">
                  <a:pos x="497" y="688"/>
                </a:cxn>
                <a:cxn ang="0">
                  <a:pos x="540" y="676"/>
                </a:cxn>
                <a:cxn ang="0">
                  <a:pos x="543" y="635"/>
                </a:cxn>
                <a:cxn ang="0">
                  <a:pos x="538" y="613"/>
                </a:cxn>
                <a:cxn ang="0">
                  <a:pos x="545" y="590"/>
                </a:cxn>
                <a:cxn ang="0">
                  <a:pos x="481" y="0"/>
                </a:cxn>
                <a:cxn ang="0">
                  <a:pos x="144" y="27"/>
                </a:cxn>
                <a:cxn ang="0">
                  <a:pos x="83" y="68"/>
                </a:cxn>
                <a:cxn ang="0">
                  <a:pos x="44" y="68"/>
                </a:cxn>
                <a:cxn ang="0">
                  <a:pos x="58" y="583"/>
                </a:cxn>
                <a:cxn ang="0">
                  <a:pos x="58" y="624"/>
                </a:cxn>
                <a:cxn ang="0">
                  <a:pos x="82" y="683"/>
                </a:cxn>
                <a:cxn ang="0">
                  <a:pos x="85" y="735"/>
                </a:cxn>
                <a:cxn ang="0">
                  <a:pos x="62" y="773"/>
                </a:cxn>
                <a:cxn ang="0">
                  <a:pos x="46" y="809"/>
                </a:cxn>
                <a:cxn ang="0">
                  <a:pos x="21" y="859"/>
                </a:cxn>
                <a:cxn ang="0">
                  <a:pos x="0" y="887"/>
                </a:cxn>
                <a:cxn ang="0">
                  <a:pos x="8" y="941"/>
                </a:cxn>
                <a:cxn ang="0">
                  <a:pos x="10" y="945"/>
                </a:cxn>
              </a:cxnLst>
              <a:rect l="0" t="0" r="r" b="b"/>
              <a:pathLst>
                <a:path w="549" h="945">
                  <a:moveTo>
                    <a:pt x="26" y="945"/>
                  </a:moveTo>
                  <a:lnTo>
                    <a:pt x="30" y="920"/>
                  </a:lnTo>
                  <a:lnTo>
                    <a:pt x="72" y="917"/>
                  </a:lnTo>
                  <a:lnTo>
                    <a:pt x="87" y="899"/>
                  </a:lnTo>
                  <a:lnTo>
                    <a:pt x="105" y="899"/>
                  </a:lnTo>
                  <a:lnTo>
                    <a:pt x="130" y="899"/>
                  </a:lnTo>
                  <a:lnTo>
                    <a:pt x="151" y="912"/>
                  </a:lnTo>
                  <a:lnTo>
                    <a:pt x="168" y="928"/>
                  </a:lnTo>
                  <a:lnTo>
                    <a:pt x="179" y="921"/>
                  </a:lnTo>
                  <a:lnTo>
                    <a:pt x="179" y="899"/>
                  </a:lnTo>
                  <a:lnTo>
                    <a:pt x="197" y="895"/>
                  </a:lnTo>
                  <a:lnTo>
                    <a:pt x="211" y="884"/>
                  </a:lnTo>
                  <a:lnTo>
                    <a:pt x="229" y="884"/>
                  </a:lnTo>
                  <a:lnTo>
                    <a:pt x="244" y="900"/>
                  </a:lnTo>
                  <a:lnTo>
                    <a:pt x="264" y="903"/>
                  </a:lnTo>
                  <a:lnTo>
                    <a:pt x="268" y="884"/>
                  </a:lnTo>
                  <a:lnTo>
                    <a:pt x="273" y="867"/>
                  </a:lnTo>
                  <a:lnTo>
                    <a:pt x="284" y="848"/>
                  </a:lnTo>
                  <a:lnTo>
                    <a:pt x="290" y="830"/>
                  </a:lnTo>
                  <a:lnTo>
                    <a:pt x="298" y="830"/>
                  </a:lnTo>
                  <a:lnTo>
                    <a:pt x="308" y="848"/>
                  </a:lnTo>
                  <a:lnTo>
                    <a:pt x="321" y="867"/>
                  </a:lnTo>
                  <a:lnTo>
                    <a:pt x="332" y="869"/>
                  </a:lnTo>
                  <a:lnTo>
                    <a:pt x="365" y="864"/>
                  </a:lnTo>
                  <a:lnTo>
                    <a:pt x="373" y="845"/>
                  </a:lnTo>
                  <a:lnTo>
                    <a:pt x="376" y="825"/>
                  </a:lnTo>
                  <a:lnTo>
                    <a:pt x="391" y="802"/>
                  </a:lnTo>
                  <a:lnTo>
                    <a:pt x="408" y="798"/>
                  </a:lnTo>
                  <a:lnTo>
                    <a:pt x="418" y="785"/>
                  </a:lnTo>
                  <a:lnTo>
                    <a:pt x="430" y="763"/>
                  </a:lnTo>
                  <a:lnTo>
                    <a:pt x="440" y="744"/>
                  </a:lnTo>
                  <a:lnTo>
                    <a:pt x="440" y="723"/>
                  </a:lnTo>
                  <a:lnTo>
                    <a:pt x="444" y="712"/>
                  </a:lnTo>
                  <a:lnTo>
                    <a:pt x="444" y="701"/>
                  </a:lnTo>
                  <a:lnTo>
                    <a:pt x="447" y="694"/>
                  </a:lnTo>
                  <a:lnTo>
                    <a:pt x="497" y="688"/>
                  </a:lnTo>
                  <a:lnTo>
                    <a:pt x="516" y="676"/>
                  </a:lnTo>
                  <a:lnTo>
                    <a:pt x="540" y="676"/>
                  </a:lnTo>
                  <a:lnTo>
                    <a:pt x="549" y="667"/>
                  </a:lnTo>
                  <a:lnTo>
                    <a:pt x="543" y="635"/>
                  </a:lnTo>
                  <a:lnTo>
                    <a:pt x="549" y="626"/>
                  </a:lnTo>
                  <a:lnTo>
                    <a:pt x="538" y="613"/>
                  </a:lnTo>
                  <a:lnTo>
                    <a:pt x="530" y="595"/>
                  </a:lnTo>
                  <a:lnTo>
                    <a:pt x="545" y="590"/>
                  </a:lnTo>
                  <a:lnTo>
                    <a:pt x="487" y="11"/>
                  </a:lnTo>
                  <a:lnTo>
                    <a:pt x="481" y="0"/>
                  </a:lnTo>
                  <a:lnTo>
                    <a:pt x="150" y="22"/>
                  </a:lnTo>
                  <a:lnTo>
                    <a:pt x="144" y="27"/>
                  </a:lnTo>
                  <a:lnTo>
                    <a:pt x="110" y="51"/>
                  </a:lnTo>
                  <a:lnTo>
                    <a:pt x="83" y="68"/>
                  </a:lnTo>
                  <a:lnTo>
                    <a:pt x="69" y="76"/>
                  </a:lnTo>
                  <a:lnTo>
                    <a:pt x="44" y="68"/>
                  </a:lnTo>
                  <a:lnTo>
                    <a:pt x="64" y="569"/>
                  </a:lnTo>
                  <a:lnTo>
                    <a:pt x="58" y="583"/>
                  </a:lnTo>
                  <a:lnTo>
                    <a:pt x="55" y="601"/>
                  </a:lnTo>
                  <a:lnTo>
                    <a:pt x="58" y="624"/>
                  </a:lnTo>
                  <a:lnTo>
                    <a:pt x="62" y="646"/>
                  </a:lnTo>
                  <a:lnTo>
                    <a:pt x="82" y="683"/>
                  </a:lnTo>
                  <a:lnTo>
                    <a:pt x="90" y="719"/>
                  </a:lnTo>
                  <a:lnTo>
                    <a:pt x="85" y="735"/>
                  </a:lnTo>
                  <a:lnTo>
                    <a:pt x="72" y="751"/>
                  </a:lnTo>
                  <a:lnTo>
                    <a:pt x="62" y="773"/>
                  </a:lnTo>
                  <a:lnTo>
                    <a:pt x="58" y="798"/>
                  </a:lnTo>
                  <a:lnTo>
                    <a:pt x="46" y="809"/>
                  </a:lnTo>
                  <a:lnTo>
                    <a:pt x="24" y="828"/>
                  </a:lnTo>
                  <a:lnTo>
                    <a:pt x="21" y="859"/>
                  </a:lnTo>
                  <a:lnTo>
                    <a:pt x="11" y="869"/>
                  </a:lnTo>
                  <a:lnTo>
                    <a:pt x="0" y="887"/>
                  </a:lnTo>
                  <a:lnTo>
                    <a:pt x="4" y="916"/>
                  </a:lnTo>
                  <a:lnTo>
                    <a:pt x="8" y="941"/>
                  </a:lnTo>
                  <a:lnTo>
                    <a:pt x="10" y="945"/>
                  </a:lnTo>
                  <a:lnTo>
                    <a:pt x="10" y="945"/>
                  </a:lnTo>
                  <a:lnTo>
                    <a:pt x="26" y="945"/>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2" name="Freeform 54"/>
            <p:cNvSpPr>
              <a:spLocks/>
            </p:cNvSpPr>
            <p:nvPr/>
          </p:nvSpPr>
          <p:spPr bwMode="auto">
            <a:xfrm>
              <a:off x="5418138" y="1708150"/>
              <a:ext cx="374650" cy="658812"/>
            </a:xfrm>
            <a:custGeom>
              <a:avLst/>
              <a:gdLst/>
              <a:ahLst/>
              <a:cxnLst>
                <a:cxn ang="0">
                  <a:pos x="481" y="1198"/>
                </a:cxn>
                <a:cxn ang="0">
                  <a:pos x="530" y="1221"/>
                </a:cxn>
                <a:cxn ang="0">
                  <a:pos x="562" y="1221"/>
                </a:cxn>
                <a:cxn ang="0">
                  <a:pos x="563" y="1189"/>
                </a:cxn>
                <a:cxn ang="0">
                  <a:pos x="574" y="1152"/>
                </a:cxn>
                <a:cxn ang="0">
                  <a:pos x="624" y="1131"/>
                </a:cxn>
                <a:cxn ang="0">
                  <a:pos x="613" y="1105"/>
                </a:cxn>
                <a:cxn ang="0">
                  <a:pos x="614" y="1076"/>
                </a:cxn>
                <a:cxn ang="0">
                  <a:pos x="630" y="1066"/>
                </a:cxn>
                <a:cxn ang="0">
                  <a:pos x="624" y="1037"/>
                </a:cxn>
                <a:cxn ang="0">
                  <a:pos x="631" y="990"/>
                </a:cxn>
                <a:cxn ang="0">
                  <a:pos x="644" y="949"/>
                </a:cxn>
                <a:cxn ang="0">
                  <a:pos x="678" y="919"/>
                </a:cxn>
                <a:cxn ang="0">
                  <a:pos x="692" y="872"/>
                </a:cxn>
                <a:cxn ang="0">
                  <a:pos x="710" y="840"/>
                </a:cxn>
                <a:cxn ang="0">
                  <a:pos x="682" y="767"/>
                </a:cxn>
                <a:cxn ang="0">
                  <a:pos x="675" y="722"/>
                </a:cxn>
                <a:cxn ang="0">
                  <a:pos x="684" y="690"/>
                </a:cxn>
                <a:cxn ang="0">
                  <a:pos x="667" y="189"/>
                </a:cxn>
                <a:cxn ang="0">
                  <a:pos x="637" y="143"/>
                </a:cxn>
                <a:cxn ang="0">
                  <a:pos x="620" y="94"/>
                </a:cxn>
                <a:cxn ang="0">
                  <a:pos x="589" y="18"/>
                </a:cxn>
                <a:cxn ang="0">
                  <a:pos x="127" y="26"/>
                </a:cxn>
                <a:cxn ang="0">
                  <a:pos x="120" y="18"/>
                </a:cxn>
                <a:cxn ang="0">
                  <a:pos x="113" y="46"/>
                </a:cxn>
                <a:cxn ang="0">
                  <a:pos x="154" y="80"/>
                </a:cxn>
                <a:cxn ang="0">
                  <a:pos x="206" y="130"/>
                </a:cxn>
                <a:cxn ang="0">
                  <a:pos x="201" y="176"/>
                </a:cxn>
                <a:cxn ang="0">
                  <a:pos x="172" y="237"/>
                </a:cxn>
                <a:cxn ang="0">
                  <a:pos x="145" y="259"/>
                </a:cxn>
                <a:cxn ang="0">
                  <a:pos x="84" y="273"/>
                </a:cxn>
                <a:cxn ang="0">
                  <a:pos x="62" y="302"/>
                </a:cxn>
                <a:cxn ang="0">
                  <a:pos x="84" y="357"/>
                </a:cxn>
                <a:cxn ang="0">
                  <a:pos x="73" y="387"/>
                </a:cxn>
                <a:cxn ang="0">
                  <a:pos x="59" y="422"/>
                </a:cxn>
                <a:cxn ang="0">
                  <a:pos x="12" y="473"/>
                </a:cxn>
                <a:cxn ang="0">
                  <a:pos x="0" y="523"/>
                </a:cxn>
                <a:cxn ang="0">
                  <a:pos x="0" y="626"/>
                </a:cxn>
                <a:cxn ang="0">
                  <a:pos x="113" y="749"/>
                </a:cxn>
                <a:cxn ang="0">
                  <a:pos x="140" y="823"/>
                </a:cxn>
                <a:cxn ang="0">
                  <a:pos x="172" y="834"/>
                </a:cxn>
                <a:cxn ang="0">
                  <a:pos x="213" y="823"/>
                </a:cxn>
                <a:cxn ang="0">
                  <a:pos x="244" y="859"/>
                </a:cxn>
                <a:cxn ang="0">
                  <a:pos x="226" y="917"/>
                </a:cxn>
                <a:cxn ang="0">
                  <a:pos x="213" y="966"/>
                </a:cxn>
                <a:cxn ang="0">
                  <a:pos x="242" y="1021"/>
                </a:cxn>
                <a:cxn ang="0">
                  <a:pos x="292" y="1039"/>
                </a:cxn>
                <a:cxn ang="0">
                  <a:pos x="369" y="1101"/>
                </a:cxn>
                <a:cxn ang="0">
                  <a:pos x="385" y="1177"/>
                </a:cxn>
                <a:cxn ang="0">
                  <a:pos x="405" y="1221"/>
                </a:cxn>
                <a:cxn ang="0">
                  <a:pos x="417" y="1221"/>
                </a:cxn>
                <a:cxn ang="0">
                  <a:pos x="455" y="1213"/>
                </a:cxn>
              </a:cxnLst>
              <a:rect l="0" t="0" r="r" b="b"/>
              <a:pathLst>
                <a:path w="710" h="1243">
                  <a:moveTo>
                    <a:pt x="471" y="1202"/>
                  </a:moveTo>
                  <a:lnTo>
                    <a:pt x="481" y="1198"/>
                  </a:lnTo>
                  <a:lnTo>
                    <a:pt x="506" y="1206"/>
                  </a:lnTo>
                  <a:lnTo>
                    <a:pt x="530" y="1221"/>
                  </a:lnTo>
                  <a:lnTo>
                    <a:pt x="544" y="1221"/>
                  </a:lnTo>
                  <a:lnTo>
                    <a:pt x="562" y="1221"/>
                  </a:lnTo>
                  <a:lnTo>
                    <a:pt x="570" y="1214"/>
                  </a:lnTo>
                  <a:lnTo>
                    <a:pt x="563" y="1189"/>
                  </a:lnTo>
                  <a:lnTo>
                    <a:pt x="560" y="1166"/>
                  </a:lnTo>
                  <a:lnTo>
                    <a:pt x="574" y="1152"/>
                  </a:lnTo>
                  <a:lnTo>
                    <a:pt x="607" y="1139"/>
                  </a:lnTo>
                  <a:lnTo>
                    <a:pt x="624" y="1131"/>
                  </a:lnTo>
                  <a:lnTo>
                    <a:pt x="619" y="1117"/>
                  </a:lnTo>
                  <a:lnTo>
                    <a:pt x="613" y="1105"/>
                  </a:lnTo>
                  <a:lnTo>
                    <a:pt x="610" y="1092"/>
                  </a:lnTo>
                  <a:lnTo>
                    <a:pt x="614" y="1076"/>
                  </a:lnTo>
                  <a:lnTo>
                    <a:pt x="630" y="1066"/>
                  </a:lnTo>
                  <a:lnTo>
                    <a:pt x="630" y="1066"/>
                  </a:lnTo>
                  <a:lnTo>
                    <a:pt x="628" y="1062"/>
                  </a:lnTo>
                  <a:lnTo>
                    <a:pt x="624" y="1037"/>
                  </a:lnTo>
                  <a:lnTo>
                    <a:pt x="620" y="1008"/>
                  </a:lnTo>
                  <a:lnTo>
                    <a:pt x="631" y="990"/>
                  </a:lnTo>
                  <a:lnTo>
                    <a:pt x="641" y="980"/>
                  </a:lnTo>
                  <a:lnTo>
                    <a:pt x="644" y="949"/>
                  </a:lnTo>
                  <a:lnTo>
                    <a:pt x="666" y="930"/>
                  </a:lnTo>
                  <a:lnTo>
                    <a:pt x="678" y="919"/>
                  </a:lnTo>
                  <a:lnTo>
                    <a:pt x="682" y="894"/>
                  </a:lnTo>
                  <a:lnTo>
                    <a:pt x="692" y="872"/>
                  </a:lnTo>
                  <a:lnTo>
                    <a:pt x="705" y="856"/>
                  </a:lnTo>
                  <a:lnTo>
                    <a:pt x="710" y="840"/>
                  </a:lnTo>
                  <a:lnTo>
                    <a:pt x="702" y="804"/>
                  </a:lnTo>
                  <a:lnTo>
                    <a:pt x="682" y="767"/>
                  </a:lnTo>
                  <a:lnTo>
                    <a:pt x="678" y="745"/>
                  </a:lnTo>
                  <a:lnTo>
                    <a:pt x="675" y="722"/>
                  </a:lnTo>
                  <a:lnTo>
                    <a:pt x="678" y="704"/>
                  </a:lnTo>
                  <a:lnTo>
                    <a:pt x="684" y="690"/>
                  </a:lnTo>
                  <a:lnTo>
                    <a:pt x="664" y="189"/>
                  </a:lnTo>
                  <a:lnTo>
                    <a:pt x="667" y="189"/>
                  </a:lnTo>
                  <a:lnTo>
                    <a:pt x="650" y="172"/>
                  </a:lnTo>
                  <a:lnTo>
                    <a:pt x="637" y="143"/>
                  </a:lnTo>
                  <a:lnTo>
                    <a:pt x="628" y="129"/>
                  </a:lnTo>
                  <a:lnTo>
                    <a:pt x="620" y="94"/>
                  </a:lnTo>
                  <a:lnTo>
                    <a:pt x="599" y="75"/>
                  </a:lnTo>
                  <a:lnTo>
                    <a:pt x="589" y="18"/>
                  </a:lnTo>
                  <a:lnTo>
                    <a:pt x="584" y="0"/>
                  </a:lnTo>
                  <a:lnTo>
                    <a:pt x="127" y="26"/>
                  </a:lnTo>
                  <a:lnTo>
                    <a:pt x="120" y="18"/>
                  </a:lnTo>
                  <a:lnTo>
                    <a:pt x="120" y="18"/>
                  </a:lnTo>
                  <a:lnTo>
                    <a:pt x="113" y="33"/>
                  </a:lnTo>
                  <a:lnTo>
                    <a:pt x="113" y="46"/>
                  </a:lnTo>
                  <a:lnTo>
                    <a:pt x="133" y="61"/>
                  </a:lnTo>
                  <a:lnTo>
                    <a:pt x="154" y="80"/>
                  </a:lnTo>
                  <a:lnTo>
                    <a:pt x="181" y="103"/>
                  </a:lnTo>
                  <a:lnTo>
                    <a:pt x="206" y="130"/>
                  </a:lnTo>
                  <a:lnTo>
                    <a:pt x="206" y="143"/>
                  </a:lnTo>
                  <a:lnTo>
                    <a:pt x="201" y="176"/>
                  </a:lnTo>
                  <a:lnTo>
                    <a:pt x="183" y="196"/>
                  </a:lnTo>
                  <a:lnTo>
                    <a:pt x="172" y="237"/>
                  </a:lnTo>
                  <a:lnTo>
                    <a:pt x="155" y="251"/>
                  </a:lnTo>
                  <a:lnTo>
                    <a:pt x="145" y="259"/>
                  </a:lnTo>
                  <a:lnTo>
                    <a:pt x="113" y="273"/>
                  </a:lnTo>
                  <a:lnTo>
                    <a:pt x="84" y="273"/>
                  </a:lnTo>
                  <a:lnTo>
                    <a:pt x="63" y="283"/>
                  </a:lnTo>
                  <a:lnTo>
                    <a:pt x="62" y="302"/>
                  </a:lnTo>
                  <a:lnTo>
                    <a:pt x="62" y="321"/>
                  </a:lnTo>
                  <a:lnTo>
                    <a:pt x="84" y="357"/>
                  </a:lnTo>
                  <a:lnTo>
                    <a:pt x="91" y="372"/>
                  </a:lnTo>
                  <a:lnTo>
                    <a:pt x="73" y="387"/>
                  </a:lnTo>
                  <a:lnTo>
                    <a:pt x="68" y="422"/>
                  </a:lnTo>
                  <a:lnTo>
                    <a:pt x="59" y="422"/>
                  </a:lnTo>
                  <a:lnTo>
                    <a:pt x="43" y="443"/>
                  </a:lnTo>
                  <a:lnTo>
                    <a:pt x="12" y="473"/>
                  </a:lnTo>
                  <a:lnTo>
                    <a:pt x="16" y="509"/>
                  </a:lnTo>
                  <a:lnTo>
                    <a:pt x="0" y="523"/>
                  </a:lnTo>
                  <a:lnTo>
                    <a:pt x="0" y="575"/>
                  </a:lnTo>
                  <a:lnTo>
                    <a:pt x="0" y="626"/>
                  </a:lnTo>
                  <a:lnTo>
                    <a:pt x="29" y="680"/>
                  </a:lnTo>
                  <a:lnTo>
                    <a:pt x="113" y="749"/>
                  </a:lnTo>
                  <a:lnTo>
                    <a:pt x="140" y="780"/>
                  </a:lnTo>
                  <a:lnTo>
                    <a:pt x="140" y="823"/>
                  </a:lnTo>
                  <a:lnTo>
                    <a:pt x="159" y="849"/>
                  </a:lnTo>
                  <a:lnTo>
                    <a:pt x="172" y="834"/>
                  </a:lnTo>
                  <a:lnTo>
                    <a:pt x="183" y="823"/>
                  </a:lnTo>
                  <a:lnTo>
                    <a:pt x="213" y="823"/>
                  </a:lnTo>
                  <a:lnTo>
                    <a:pt x="231" y="841"/>
                  </a:lnTo>
                  <a:lnTo>
                    <a:pt x="244" y="859"/>
                  </a:lnTo>
                  <a:lnTo>
                    <a:pt x="231" y="892"/>
                  </a:lnTo>
                  <a:lnTo>
                    <a:pt x="226" y="917"/>
                  </a:lnTo>
                  <a:lnTo>
                    <a:pt x="220" y="937"/>
                  </a:lnTo>
                  <a:lnTo>
                    <a:pt x="213" y="966"/>
                  </a:lnTo>
                  <a:lnTo>
                    <a:pt x="213" y="992"/>
                  </a:lnTo>
                  <a:lnTo>
                    <a:pt x="242" y="1021"/>
                  </a:lnTo>
                  <a:lnTo>
                    <a:pt x="277" y="1046"/>
                  </a:lnTo>
                  <a:lnTo>
                    <a:pt x="292" y="1039"/>
                  </a:lnTo>
                  <a:lnTo>
                    <a:pt x="351" y="1078"/>
                  </a:lnTo>
                  <a:lnTo>
                    <a:pt x="369" y="1101"/>
                  </a:lnTo>
                  <a:lnTo>
                    <a:pt x="387" y="1149"/>
                  </a:lnTo>
                  <a:lnTo>
                    <a:pt x="385" y="1177"/>
                  </a:lnTo>
                  <a:lnTo>
                    <a:pt x="377" y="1195"/>
                  </a:lnTo>
                  <a:lnTo>
                    <a:pt x="405" y="1221"/>
                  </a:lnTo>
                  <a:lnTo>
                    <a:pt x="405" y="1243"/>
                  </a:lnTo>
                  <a:lnTo>
                    <a:pt x="417" y="1221"/>
                  </a:lnTo>
                  <a:lnTo>
                    <a:pt x="442" y="1221"/>
                  </a:lnTo>
                  <a:lnTo>
                    <a:pt x="455" y="1213"/>
                  </a:lnTo>
                  <a:lnTo>
                    <a:pt x="471" y="1202"/>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3" name="Freeform 55"/>
            <p:cNvSpPr>
              <a:spLocks/>
            </p:cNvSpPr>
            <p:nvPr/>
          </p:nvSpPr>
          <p:spPr bwMode="auto">
            <a:xfrm>
              <a:off x="4957763" y="1563688"/>
              <a:ext cx="568325" cy="419100"/>
            </a:xfrm>
            <a:custGeom>
              <a:avLst/>
              <a:gdLst/>
              <a:ahLst/>
              <a:cxnLst>
                <a:cxn ang="0">
                  <a:pos x="911" y="717"/>
                </a:cxn>
                <a:cxn ang="0">
                  <a:pos x="936" y="696"/>
                </a:cxn>
                <a:cxn ang="0">
                  <a:pos x="959" y="646"/>
                </a:cxn>
                <a:cxn ang="0">
                  <a:pos x="930" y="595"/>
                </a:cxn>
                <a:cxn ang="0">
                  <a:pos x="931" y="557"/>
                </a:cxn>
                <a:cxn ang="0">
                  <a:pos x="981" y="547"/>
                </a:cxn>
                <a:cxn ang="0">
                  <a:pos x="1023" y="525"/>
                </a:cxn>
                <a:cxn ang="0">
                  <a:pos x="1051" y="470"/>
                </a:cxn>
                <a:cxn ang="0">
                  <a:pos x="1074" y="417"/>
                </a:cxn>
                <a:cxn ang="0">
                  <a:pos x="1049" y="377"/>
                </a:cxn>
                <a:cxn ang="0">
                  <a:pos x="1001" y="335"/>
                </a:cxn>
                <a:cxn ang="0">
                  <a:pos x="981" y="307"/>
                </a:cxn>
                <a:cxn ang="0">
                  <a:pos x="995" y="300"/>
                </a:cxn>
                <a:cxn ang="0">
                  <a:pos x="981" y="284"/>
                </a:cxn>
                <a:cxn ang="0">
                  <a:pos x="966" y="274"/>
                </a:cxn>
                <a:cxn ang="0">
                  <a:pos x="961" y="271"/>
                </a:cxn>
                <a:cxn ang="0">
                  <a:pos x="947" y="264"/>
                </a:cxn>
                <a:cxn ang="0">
                  <a:pos x="913" y="256"/>
                </a:cxn>
                <a:cxn ang="0">
                  <a:pos x="904" y="207"/>
                </a:cxn>
                <a:cxn ang="0">
                  <a:pos x="904" y="164"/>
                </a:cxn>
                <a:cxn ang="0">
                  <a:pos x="893" y="116"/>
                </a:cxn>
                <a:cxn ang="0">
                  <a:pos x="32" y="102"/>
                </a:cxn>
                <a:cxn ang="0">
                  <a:pos x="36" y="0"/>
                </a:cxn>
                <a:cxn ang="0">
                  <a:pos x="17" y="105"/>
                </a:cxn>
                <a:cxn ang="0">
                  <a:pos x="13" y="142"/>
                </a:cxn>
                <a:cxn ang="0">
                  <a:pos x="32" y="171"/>
                </a:cxn>
                <a:cxn ang="0">
                  <a:pos x="23" y="193"/>
                </a:cxn>
                <a:cxn ang="0">
                  <a:pos x="20" y="242"/>
                </a:cxn>
                <a:cxn ang="0">
                  <a:pos x="0" y="260"/>
                </a:cxn>
                <a:cxn ang="0">
                  <a:pos x="20" y="288"/>
                </a:cxn>
                <a:cxn ang="0">
                  <a:pos x="20" y="320"/>
                </a:cxn>
                <a:cxn ang="0">
                  <a:pos x="27" y="328"/>
                </a:cxn>
                <a:cxn ang="0">
                  <a:pos x="54" y="397"/>
                </a:cxn>
                <a:cxn ang="0">
                  <a:pos x="75" y="446"/>
                </a:cxn>
                <a:cxn ang="0">
                  <a:pos x="86" y="474"/>
                </a:cxn>
                <a:cxn ang="0">
                  <a:pos x="93" y="486"/>
                </a:cxn>
                <a:cxn ang="0">
                  <a:pos x="85" y="506"/>
                </a:cxn>
                <a:cxn ang="0">
                  <a:pos x="93" y="540"/>
                </a:cxn>
                <a:cxn ang="0">
                  <a:pos x="114" y="550"/>
                </a:cxn>
                <a:cxn ang="0">
                  <a:pos x="121" y="626"/>
                </a:cxn>
                <a:cxn ang="0">
                  <a:pos x="125" y="660"/>
                </a:cxn>
                <a:cxn ang="0">
                  <a:pos x="132" y="718"/>
                </a:cxn>
                <a:cxn ang="0">
                  <a:pos x="139" y="753"/>
                </a:cxn>
                <a:cxn ang="0">
                  <a:pos x="873" y="793"/>
                </a:cxn>
                <a:cxn ang="0">
                  <a:pos x="880" y="747"/>
                </a:cxn>
              </a:cxnLst>
              <a:rect l="0" t="0" r="r" b="b"/>
              <a:pathLst>
                <a:path w="1074" h="793">
                  <a:moveTo>
                    <a:pt x="880" y="747"/>
                  </a:moveTo>
                  <a:lnTo>
                    <a:pt x="911" y="717"/>
                  </a:lnTo>
                  <a:lnTo>
                    <a:pt x="927" y="696"/>
                  </a:lnTo>
                  <a:lnTo>
                    <a:pt x="936" y="696"/>
                  </a:lnTo>
                  <a:lnTo>
                    <a:pt x="941" y="661"/>
                  </a:lnTo>
                  <a:lnTo>
                    <a:pt x="959" y="646"/>
                  </a:lnTo>
                  <a:lnTo>
                    <a:pt x="952" y="631"/>
                  </a:lnTo>
                  <a:lnTo>
                    <a:pt x="930" y="595"/>
                  </a:lnTo>
                  <a:lnTo>
                    <a:pt x="930" y="576"/>
                  </a:lnTo>
                  <a:lnTo>
                    <a:pt x="931" y="557"/>
                  </a:lnTo>
                  <a:lnTo>
                    <a:pt x="952" y="547"/>
                  </a:lnTo>
                  <a:lnTo>
                    <a:pt x="981" y="547"/>
                  </a:lnTo>
                  <a:lnTo>
                    <a:pt x="1013" y="533"/>
                  </a:lnTo>
                  <a:lnTo>
                    <a:pt x="1023" y="525"/>
                  </a:lnTo>
                  <a:lnTo>
                    <a:pt x="1040" y="511"/>
                  </a:lnTo>
                  <a:lnTo>
                    <a:pt x="1051" y="470"/>
                  </a:lnTo>
                  <a:lnTo>
                    <a:pt x="1069" y="450"/>
                  </a:lnTo>
                  <a:lnTo>
                    <a:pt x="1074" y="417"/>
                  </a:lnTo>
                  <a:lnTo>
                    <a:pt x="1074" y="404"/>
                  </a:lnTo>
                  <a:lnTo>
                    <a:pt x="1049" y="377"/>
                  </a:lnTo>
                  <a:lnTo>
                    <a:pt x="1022" y="354"/>
                  </a:lnTo>
                  <a:lnTo>
                    <a:pt x="1001" y="335"/>
                  </a:lnTo>
                  <a:lnTo>
                    <a:pt x="981" y="320"/>
                  </a:lnTo>
                  <a:lnTo>
                    <a:pt x="981" y="307"/>
                  </a:lnTo>
                  <a:lnTo>
                    <a:pt x="988" y="292"/>
                  </a:lnTo>
                  <a:lnTo>
                    <a:pt x="995" y="300"/>
                  </a:lnTo>
                  <a:lnTo>
                    <a:pt x="981" y="284"/>
                  </a:lnTo>
                  <a:lnTo>
                    <a:pt x="981" y="284"/>
                  </a:lnTo>
                  <a:lnTo>
                    <a:pt x="973" y="278"/>
                  </a:lnTo>
                  <a:lnTo>
                    <a:pt x="966" y="274"/>
                  </a:lnTo>
                  <a:lnTo>
                    <a:pt x="961" y="271"/>
                  </a:lnTo>
                  <a:lnTo>
                    <a:pt x="961" y="271"/>
                  </a:lnTo>
                  <a:lnTo>
                    <a:pt x="955" y="270"/>
                  </a:lnTo>
                  <a:lnTo>
                    <a:pt x="947" y="264"/>
                  </a:lnTo>
                  <a:lnTo>
                    <a:pt x="937" y="256"/>
                  </a:lnTo>
                  <a:lnTo>
                    <a:pt x="913" y="256"/>
                  </a:lnTo>
                  <a:lnTo>
                    <a:pt x="913" y="235"/>
                  </a:lnTo>
                  <a:lnTo>
                    <a:pt x="904" y="207"/>
                  </a:lnTo>
                  <a:lnTo>
                    <a:pt x="904" y="181"/>
                  </a:lnTo>
                  <a:lnTo>
                    <a:pt x="904" y="164"/>
                  </a:lnTo>
                  <a:lnTo>
                    <a:pt x="904" y="132"/>
                  </a:lnTo>
                  <a:lnTo>
                    <a:pt x="893" y="116"/>
                  </a:lnTo>
                  <a:lnTo>
                    <a:pt x="882" y="85"/>
                  </a:lnTo>
                  <a:lnTo>
                    <a:pt x="32" y="102"/>
                  </a:lnTo>
                  <a:lnTo>
                    <a:pt x="36" y="0"/>
                  </a:lnTo>
                  <a:lnTo>
                    <a:pt x="36" y="0"/>
                  </a:lnTo>
                  <a:lnTo>
                    <a:pt x="32" y="105"/>
                  </a:lnTo>
                  <a:lnTo>
                    <a:pt x="17" y="105"/>
                  </a:lnTo>
                  <a:lnTo>
                    <a:pt x="17" y="118"/>
                  </a:lnTo>
                  <a:lnTo>
                    <a:pt x="13" y="142"/>
                  </a:lnTo>
                  <a:lnTo>
                    <a:pt x="21" y="148"/>
                  </a:lnTo>
                  <a:lnTo>
                    <a:pt x="32" y="171"/>
                  </a:lnTo>
                  <a:lnTo>
                    <a:pt x="32" y="189"/>
                  </a:lnTo>
                  <a:lnTo>
                    <a:pt x="23" y="193"/>
                  </a:lnTo>
                  <a:lnTo>
                    <a:pt x="20" y="210"/>
                  </a:lnTo>
                  <a:lnTo>
                    <a:pt x="20" y="242"/>
                  </a:lnTo>
                  <a:lnTo>
                    <a:pt x="7" y="246"/>
                  </a:lnTo>
                  <a:lnTo>
                    <a:pt x="0" y="260"/>
                  </a:lnTo>
                  <a:lnTo>
                    <a:pt x="0" y="275"/>
                  </a:lnTo>
                  <a:lnTo>
                    <a:pt x="20" y="288"/>
                  </a:lnTo>
                  <a:lnTo>
                    <a:pt x="20" y="309"/>
                  </a:lnTo>
                  <a:lnTo>
                    <a:pt x="20" y="320"/>
                  </a:lnTo>
                  <a:lnTo>
                    <a:pt x="13" y="311"/>
                  </a:lnTo>
                  <a:lnTo>
                    <a:pt x="27" y="328"/>
                  </a:lnTo>
                  <a:lnTo>
                    <a:pt x="42" y="370"/>
                  </a:lnTo>
                  <a:lnTo>
                    <a:pt x="54" y="397"/>
                  </a:lnTo>
                  <a:lnTo>
                    <a:pt x="66" y="425"/>
                  </a:lnTo>
                  <a:lnTo>
                    <a:pt x="75" y="446"/>
                  </a:lnTo>
                  <a:lnTo>
                    <a:pt x="82" y="460"/>
                  </a:lnTo>
                  <a:lnTo>
                    <a:pt x="86" y="474"/>
                  </a:lnTo>
                  <a:lnTo>
                    <a:pt x="93" y="479"/>
                  </a:lnTo>
                  <a:lnTo>
                    <a:pt x="93" y="486"/>
                  </a:lnTo>
                  <a:lnTo>
                    <a:pt x="81" y="489"/>
                  </a:lnTo>
                  <a:lnTo>
                    <a:pt x="85" y="506"/>
                  </a:lnTo>
                  <a:lnTo>
                    <a:pt x="89" y="528"/>
                  </a:lnTo>
                  <a:lnTo>
                    <a:pt x="93" y="540"/>
                  </a:lnTo>
                  <a:lnTo>
                    <a:pt x="102" y="540"/>
                  </a:lnTo>
                  <a:lnTo>
                    <a:pt x="114" y="550"/>
                  </a:lnTo>
                  <a:lnTo>
                    <a:pt x="121" y="581"/>
                  </a:lnTo>
                  <a:lnTo>
                    <a:pt x="121" y="626"/>
                  </a:lnTo>
                  <a:lnTo>
                    <a:pt x="118" y="644"/>
                  </a:lnTo>
                  <a:lnTo>
                    <a:pt x="125" y="660"/>
                  </a:lnTo>
                  <a:lnTo>
                    <a:pt x="132" y="669"/>
                  </a:lnTo>
                  <a:lnTo>
                    <a:pt x="132" y="718"/>
                  </a:lnTo>
                  <a:lnTo>
                    <a:pt x="138" y="750"/>
                  </a:lnTo>
                  <a:lnTo>
                    <a:pt x="139" y="753"/>
                  </a:lnTo>
                  <a:lnTo>
                    <a:pt x="819" y="743"/>
                  </a:lnTo>
                  <a:lnTo>
                    <a:pt x="873" y="793"/>
                  </a:lnTo>
                  <a:lnTo>
                    <a:pt x="884" y="783"/>
                  </a:lnTo>
                  <a:lnTo>
                    <a:pt x="880" y="74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4" name="Freeform 56"/>
            <p:cNvSpPr>
              <a:spLocks/>
            </p:cNvSpPr>
            <p:nvPr/>
          </p:nvSpPr>
          <p:spPr bwMode="auto">
            <a:xfrm>
              <a:off x="2413000" y="2967038"/>
              <a:ext cx="1217612" cy="987425"/>
            </a:xfrm>
            <a:custGeom>
              <a:avLst/>
              <a:gdLst/>
              <a:ahLst/>
              <a:cxnLst>
                <a:cxn ang="0">
                  <a:pos x="1213" y="159"/>
                </a:cxn>
                <a:cxn ang="0">
                  <a:pos x="1074" y="134"/>
                </a:cxn>
                <a:cxn ang="0">
                  <a:pos x="913" y="80"/>
                </a:cxn>
                <a:cxn ang="0">
                  <a:pos x="799" y="58"/>
                </a:cxn>
                <a:cxn ang="0">
                  <a:pos x="644" y="39"/>
                </a:cxn>
                <a:cxn ang="0">
                  <a:pos x="484" y="169"/>
                </a:cxn>
                <a:cxn ang="0">
                  <a:pos x="335" y="208"/>
                </a:cxn>
                <a:cxn ang="0">
                  <a:pos x="396" y="437"/>
                </a:cxn>
                <a:cxn ang="0">
                  <a:pos x="500" y="518"/>
                </a:cxn>
                <a:cxn ang="0">
                  <a:pos x="376" y="551"/>
                </a:cxn>
                <a:cxn ang="0">
                  <a:pos x="280" y="515"/>
                </a:cxn>
                <a:cxn ang="0">
                  <a:pos x="182" y="583"/>
                </a:cxn>
                <a:cxn ang="0">
                  <a:pos x="285" y="722"/>
                </a:cxn>
                <a:cxn ang="0">
                  <a:pos x="447" y="716"/>
                </a:cxn>
                <a:cxn ang="0">
                  <a:pos x="440" y="860"/>
                </a:cxn>
                <a:cxn ang="0">
                  <a:pos x="354" y="883"/>
                </a:cxn>
                <a:cxn ang="0">
                  <a:pos x="232" y="902"/>
                </a:cxn>
                <a:cxn ang="0">
                  <a:pos x="142" y="1064"/>
                </a:cxn>
                <a:cxn ang="0">
                  <a:pos x="233" y="1159"/>
                </a:cxn>
                <a:cxn ang="0">
                  <a:pos x="190" y="1231"/>
                </a:cxn>
                <a:cxn ang="0">
                  <a:pos x="301" y="1227"/>
                </a:cxn>
                <a:cxn ang="0">
                  <a:pos x="339" y="1427"/>
                </a:cxn>
                <a:cxn ang="0">
                  <a:pos x="480" y="1436"/>
                </a:cxn>
                <a:cxn ang="0">
                  <a:pos x="577" y="1449"/>
                </a:cxn>
                <a:cxn ang="0">
                  <a:pos x="457" y="1650"/>
                </a:cxn>
                <a:cxn ang="0">
                  <a:pos x="262" y="1738"/>
                </a:cxn>
                <a:cxn ang="0">
                  <a:pos x="28" y="1812"/>
                </a:cxn>
                <a:cxn ang="0">
                  <a:pos x="168" y="1836"/>
                </a:cxn>
                <a:cxn ang="0">
                  <a:pos x="235" y="1832"/>
                </a:cxn>
                <a:cxn ang="0">
                  <a:pos x="339" y="1786"/>
                </a:cxn>
                <a:cxn ang="0">
                  <a:pos x="498" y="1699"/>
                </a:cxn>
                <a:cxn ang="0">
                  <a:pos x="786" y="1496"/>
                </a:cxn>
                <a:cxn ang="0">
                  <a:pos x="854" y="1343"/>
                </a:cxn>
                <a:cxn ang="0">
                  <a:pos x="945" y="1203"/>
                </a:cxn>
                <a:cxn ang="0">
                  <a:pos x="923" y="1325"/>
                </a:cxn>
                <a:cxn ang="0">
                  <a:pos x="924" y="1422"/>
                </a:cxn>
                <a:cxn ang="0">
                  <a:pos x="1116" y="1314"/>
                </a:cxn>
                <a:cxn ang="0">
                  <a:pos x="1212" y="1199"/>
                </a:cxn>
                <a:cxn ang="0">
                  <a:pos x="1178" y="1328"/>
                </a:cxn>
                <a:cxn ang="0">
                  <a:pos x="1324" y="1295"/>
                </a:cxn>
                <a:cxn ang="0">
                  <a:pos x="1610" y="1318"/>
                </a:cxn>
                <a:cxn ang="0">
                  <a:pos x="1817" y="1468"/>
                </a:cxn>
                <a:cxn ang="0">
                  <a:pos x="1958" y="1602"/>
                </a:cxn>
                <a:cxn ang="0">
                  <a:pos x="2025" y="1510"/>
                </a:cxn>
                <a:cxn ang="0">
                  <a:pos x="2022" y="1567"/>
                </a:cxn>
                <a:cxn ang="0">
                  <a:pos x="2015" y="1607"/>
                </a:cxn>
                <a:cxn ang="0">
                  <a:pos x="2025" y="1651"/>
                </a:cxn>
                <a:cxn ang="0">
                  <a:pos x="2048" y="1628"/>
                </a:cxn>
                <a:cxn ang="0">
                  <a:pos x="2073" y="1711"/>
                </a:cxn>
                <a:cxn ang="0">
                  <a:pos x="2158" y="1803"/>
                </a:cxn>
                <a:cxn ang="0">
                  <a:pos x="2186" y="1726"/>
                </a:cxn>
                <a:cxn ang="0">
                  <a:pos x="2172" y="1664"/>
                </a:cxn>
                <a:cxn ang="0">
                  <a:pos x="2241" y="1722"/>
                </a:cxn>
                <a:cxn ang="0">
                  <a:pos x="2294" y="1618"/>
                </a:cxn>
                <a:cxn ang="0">
                  <a:pos x="1996" y="1377"/>
                </a:cxn>
                <a:cxn ang="0">
                  <a:pos x="1707" y="1323"/>
                </a:cxn>
                <a:cxn ang="0">
                  <a:pos x="1461" y="755"/>
                </a:cxn>
              </a:cxnLst>
              <a:rect l="0" t="0" r="r" b="b"/>
              <a:pathLst>
                <a:path w="2302" h="1865">
                  <a:moveTo>
                    <a:pt x="1384" y="183"/>
                  </a:moveTo>
                  <a:lnTo>
                    <a:pt x="1343" y="177"/>
                  </a:lnTo>
                  <a:lnTo>
                    <a:pt x="1321" y="158"/>
                  </a:lnTo>
                  <a:lnTo>
                    <a:pt x="1296" y="134"/>
                  </a:lnTo>
                  <a:lnTo>
                    <a:pt x="1288" y="134"/>
                  </a:lnTo>
                  <a:lnTo>
                    <a:pt x="1268" y="134"/>
                  </a:lnTo>
                  <a:lnTo>
                    <a:pt x="1248" y="151"/>
                  </a:lnTo>
                  <a:lnTo>
                    <a:pt x="1213" y="159"/>
                  </a:lnTo>
                  <a:lnTo>
                    <a:pt x="1178" y="148"/>
                  </a:lnTo>
                  <a:lnTo>
                    <a:pt x="1144" y="134"/>
                  </a:lnTo>
                  <a:lnTo>
                    <a:pt x="1123" y="134"/>
                  </a:lnTo>
                  <a:lnTo>
                    <a:pt x="1095" y="143"/>
                  </a:lnTo>
                  <a:lnTo>
                    <a:pt x="1074" y="159"/>
                  </a:lnTo>
                  <a:lnTo>
                    <a:pt x="1074" y="169"/>
                  </a:lnTo>
                  <a:lnTo>
                    <a:pt x="1074" y="147"/>
                  </a:lnTo>
                  <a:lnTo>
                    <a:pt x="1074" y="134"/>
                  </a:lnTo>
                  <a:lnTo>
                    <a:pt x="1067" y="121"/>
                  </a:lnTo>
                  <a:lnTo>
                    <a:pt x="1044" y="108"/>
                  </a:lnTo>
                  <a:lnTo>
                    <a:pt x="1027" y="108"/>
                  </a:lnTo>
                  <a:lnTo>
                    <a:pt x="1010" y="116"/>
                  </a:lnTo>
                  <a:lnTo>
                    <a:pt x="999" y="116"/>
                  </a:lnTo>
                  <a:lnTo>
                    <a:pt x="948" y="116"/>
                  </a:lnTo>
                  <a:lnTo>
                    <a:pt x="924" y="97"/>
                  </a:lnTo>
                  <a:lnTo>
                    <a:pt x="913" y="80"/>
                  </a:lnTo>
                  <a:lnTo>
                    <a:pt x="913" y="64"/>
                  </a:lnTo>
                  <a:lnTo>
                    <a:pt x="876" y="54"/>
                  </a:lnTo>
                  <a:lnTo>
                    <a:pt x="852" y="62"/>
                  </a:lnTo>
                  <a:lnTo>
                    <a:pt x="834" y="41"/>
                  </a:lnTo>
                  <a:lnTo>
                    <a:pt x="826" y="33"/>
                  </a:lnTo>
                  <a:lnTo>
                    <a:pt x="816" y="43"/>
                  </a:lnTo>
                  <a:lnTo>
                    <a:pt x="816" y="55"/>
                  </a:lnTo>
                  <a:lnTo>
                    <a:pt x="799" y="58"/>
                  </a:lnTo>
                  <a:lnTo>
                    <a:pt x="786" y="44"/>
                  </a:lnTo>
                  <a:lnTo>
                    <a:pt x="786" y="33"/>
                  </a:lnTo>
                  <a:lnTo>
                    <a:pt x="794" y="33"/>
                  </a:lnTo>
                  <a:lnTo>
                    <a:pt x="786" y="18"/>
                  </a:lnTo>
                  <a:lnTo>
                    <a:pt x="765" y="0"/>
                  </a:lnTo>
                  <a:lnTo>
                    <a:pt x="730" y="18"/>
                  </a:lnTo>
                  <a:lnTo>
                    <a:pt x="720" y="43"/>
                  </a:lnTo>
                  <a:lnTo>
                    <a:pt x="644" y="39"/>
                  </a:lnTo>
                  <a:lnTo>
                    <a:pt x="630" y="51"/>
                  </a:lnTo>
                  <a:lnTo>
                    <a:pt x="613" y="62"/>
                  </a:lnTo>
                  <a:lnTo>
                    <a:pt x="593" y="84"/>
                  </a:lnTo>
                  <a:lnTo>
                    <a:pt x="544" y="93"/>
                  </a:lnTo>
                  <a:lnTo>
                    <a:pt x="515" y="118"/>
                  </a:lnTo>
                  <a:lnTo>
                    <a:pt x="500" y="129"/>
                  </a:lnTo>
                  <a:lnTo>
                    <a:pt x="484" y="133"/>
                  </a:lnTo>
                  <a:lnTo>
                    <a:pt x="484" y="169"/>
                  </a:lnTo>
                  <a:lnTo>
                    <a:pt x="473" y="193"/>
                  </a:lnTo>
                  <a:lnTo>
                    <a:pt x="459" y="205"/>
                  </a:lnTo>
                  <a:lnTo>
                    <a:pt x="418" y="219"/>
                  </a:lnTo>
                  <a:lnTo>
                    <a:pt x="396" y="219"/>
                  </a:lnTo>
                  <a:lnTo>
                    <a:pt x="382" y="219"/>
                  </a:lnTo>
                  <a:lnTo>
                    <a:pt x="364" y="219"/>
                  </a:lnTo>
                  <a:lnTo>
                    <a:pt x="346" y="209"/>
                  </a:lnTo>
                  <a:lnTo>
                    <a:pt x="335" y="208"/>
                  </a:lnTo>
                  <a:lnTo>
                    <a:pt x="326" y="232"/>
                  </a:lnTo>
                  <a:lnTo>
                    <a:pt x="326" y="252"/>
                  </a:lnTo>
                  <a:lnTo>
                    <a:pt x="305" y="252"/>
                  </a:lnTo>
                  <a:lnTo>
                    <a:pt x="305" y="264"/>
                  </a:lnTo>
                  <a:lnTo>
                    <a:pt x="294" y="264"/>
                  </a:lnTo>
                  <a:lnTo>
                    <a:pt x="359" y="334"/>
                  </a:lnTo>
                  <a:lnTo>
                    <a:pt x="394" y="369"/>
                  </a:lnTo>
                  <a:lnTo>
                    <a:pt x="396" y="437"/>
                  </a:lnTo>
                  <a:lnTo>
                    <a:pt x="462" y="458"/>
                  </a:lnTo>
                  <a:lnTo>
                    <a:pt x="468" y="479"/>
                  </a:lnTo>
                  <a:lnTo>
                    <a:pt x="468" y="497"/>
                  </a:lnTo>
                  <a:lnTo>
                    <a:pt x="480" y="509"/>
                  </a:lnTo>
                  <a:lnTo>
                    <a:pt x="480" y="509"/>
                  </a:lnTo>
                  <a:lnTo>
                    <a:pt x="487" y="513"/>
                  </a:lnTo>
                  <a:lnTo>
                    <a:pt x="500" y="518"/>
                  </a:lnTo>
                  <a:lnTo>
                    <a:pt x="500" y="518"/>
                  </a:lnTo>
                  <a:lnTo>
                    <a:pt x="514" y="523"/>
                  </a:lnTo>
                  <a:lnTo>
                    <a:pt x="522" y="527"/>
                  </a:lnTo>
                  <a:lnTo>
                    <a:pt x="500" y="541"/>
                  </a:lnTo>
                  <a:lnTo>
                    <a:pt x="480" y="559"/>
                  </a:lnTo>
                  <a:lnTo>
                    <a:pt x="452" y="572"/>
                  </a:lnTo>
                  <a:lnTo>
                    <a:pt x="418" y="562"/>
                  </a:lnTo>
                  <a:lnTo>
                    <a:pt x="389" y="563"/>
                  </a:lnTo>
                  <a:lnTo>
                    <a:pt x="376" y="551"/>
                  </a:lnTo>
                  <a:lnTo>
                    <a:pt x="361" y="538"/>
                  </a:lnTo>
                  <a:lnTo>
                    <a:pt x="364" y="530"/>
                  </a:lnTo>
                  <a:lnTo>
                    <a:pt x="369" y="509"/>
                  </a:lnTo>
                  <a:lnTo>
                    <a:pt x="355" y="498"/>
                  </a:lnTo>
                  <a:lnTo>
                    <a:pt x="323" y="499"/>
                  </a:lnTo>
                  <a:lnTo>
                    <a:pt x="294" y="501"/>
                  </a:lnTo>
                  <a:lnTo>
                    <a:pt x="280" y="506"/>
                  </a:lnTo>
                  <a:lnTo>
                    <a:pt x="280" y="515"/>
                  </a:lnTo>
                  <a:lnTo>
                    <a:pt x="261" y="520"/>
                  </a:lnTo>
                  <a:lnTo>
                    <a:pt x="253" y="515"/>
                  </a:lnTo>
                  <a:lnTo>
                    <a:pt x="215" y="537"/>
                  </a:lnTo>
                  <a:lnTo>
                    <a:pt x="190" y="541"/>
                  </a:lnTo>
                  <a:lnTo>
                    <a:pt x="172" y="541"/>
                  </a:lnTo>
                  <a:lnTo>
                    <a:pt x="156" y="554"/>
                  </a:lnTo>
                  <a:lnTo>
                    <a:pt x="162" y="563"/>
                  </a:lnTo>
                  <a:lnTo>
                    <a:pt x="182" y="583"/>
                  </a:lnTo>
                  <a:lnTo>
                    <a:pt x="204" y="597"/>
                  </a:lnTo>
                  <a:lnTo>
                    <a:pt x="235" y="611"/>
                  </a:lnTo>
                  <a:lnTo>
                    <a:pt x="222" y="619"/>
                  </a:lnTo>
                  <a:lnTo>
                    <a:pt x="197" y="630"/>
                  </a:lnTo>
                  <a:lnTo>
                    <a:pt x="204" y="676"/>
                  </a:lnTo>
                  <a:lnTo>
                    <a:pt x="221" y="698"/>
                  </a:lnTo>
                  <a:lnTo>
                    <a:pt x="253" y="713"/>
                  </a:lnTo>
                  <a:lnTo>
                    <a:pt x="285" y="722"/>
                  </a:lnTo>
                  <a:lnTo>
                    <a:pt x="326" y="722"/>
                  </a:lnTo>
                  <a:lnTo>
                    <a:pt x="366" y="722"/>
                  </a:lnTo>
                  <a:lnTo>
                    <a:pt x="380" y="748"/>
                  </a:lnTo>
                  <a:lnTo>
                    <a:pt x="394" y="748"/>
                  </a:lnTo>
                  <a:lnTo>
                    <a:pt x="405" y="731"/>
                  </a:lnTo>
                  <a:lnTo>
                    <a:pt x="416" y="722"/>
                  </a:lnTo>
                  <a:lnTo>
                    <a:pt x="432" y="716"/>
                  </a:lnTo>
                  <a:lnTo>
                    <a:pt x="447" y="716"/>
                  </a:lnTo>
                  <a:lnTo>
                    <a:pt x="473" y="723"/>
                  </a:lnTo>
                  <a:lnTo>
                    <a:pt x="479" y="748"/>
                  </a:lnTo>
                  <a:lnTo>
                    <a:pt x="459" y="769"/>
                  </a:lnTo>
                  <a:lnTo>
                    <a:pt x="440" y="769"/>
                  </a:lnTo>
                  <a:lnTo>
                    <a:pt x="451" y="805"/>
                  </a:lnTo>
                  <a:lnTo>
                    <a:pt x="461" y="830"/>
                  </a:lnTo>
                  <a:lnTo>
                    <a:pt x="452" y="860"/>
                  </a:lnTo>
                  <a:lnTo>
                    <a:pt x="440" y="860"/>
                  </a:lnTo>
                  <a:lnTo>
                    <a:pt x="426" y="873"/>
                  </a:lnTo>
                  <a:lnTo>
                    <a:pt x="408" y="873"/>
                  </a:lnTo>
                  <a:lnTo>
                    <a:pt x="400" y="873"/>
                  </a:lnTo>
                  <a:lnTo>
                    <a:pt x="384" y="873"/>
                  </a:lnTo>
                  <a:lnTo>
                    <a:pt x="379" y="862"/>
                  </a:lnTo>
                  <a:lnTo>
                    <a:pt x="369" y="873"/>
                  </a:lnTo>
                  <a:lnTo>
                    <a:pt x="365" y="883"/>
                  </a:lnTo>
                  <a:lnTo>
                    <a:pt x="354" y="883"/>
                  </a:lnTo>
                  <a:lnTo>
                    <a:pt x="337" y="902"/>
                  </a:lnTo>
                  <a:lnTo>
                    <a:pt x="328" y="902"/>
                  </a:lnTo>
                  <a:lnTo>
                    <a:pt x="312" y="902"/>
                  </a:lnTo>
                  <a:lnTo>
                    <a:pt x="301" y="902"/>
                  </a:lnTo>
                  <a:lnTo>
                    <a:pt x="287" y="883"/>
                  </a:lnTo>
                  <a:lnTo>
                    <a:pt x="271" y="877"/>
                  </a:lnTo>
                  <a:lnTo>
                    <a:pt x="255" y="880"/>
                  </a:lnTo>
                  <a:lnTo>
                    <a:pt x="232" y="902"/>
                  </a:lnTo>
                  <a:lnTo>
                    <a:pt x="225" y="926"/>
                  </a:lnTo>
                  <a:lnTo>
                    <a:pt x="208" y="952"/>
                  </a:lnTo>
                  <a:lnTo>
                    <a:pt x="180" y="967"/>
                  </a:lnTo>
                  <a:lnTo>
                    <a:pt x="156" y="995"/>
                  </a:lnTo>
                  <a:lnTo>
                    <a:pt x="143" y="1019"/>
                  </a:lnTo>
                  <a:lnTo>
                    <a:pt x="131" y="1028"/>
                  </a:lnTo>
                  <a:lnTo>
                    <a:pt x="131" y="1037"/>
                  </a:lnTo>
                  <a:lnTo>
                    <a:pt x="142" y="1064"/>
                  </a:lnTo>
                  <a:lnTo>
                    <a:pt x="150" y="1087"/>
                  </a:lnTo>
                  <a:lnTo>
                    <a:pt x="161" y="1105"/>
                  </a:lnTo>
                  <a:lnTo>
                    <a:pt x="187" y="1121"/>
                  </a:lnTo>
                  <a:lnTo>
                    <a:pt x="203" y="1121"/>
                  </a:lnTo>
                  <a:lnTo>
                    <a:pt x="224" y="1121"/>
                  </a:lnTo>
                  <a:lnTo>
                    <a:pt x="232" y="1121"/>
                  </a:lnTo>
                  <a:lnTo>
                    <a:pt x="244" y="1138"/>
                  </a:lnTo>
                  <a:lnTo>
                    <a:pt x="233" y="1159"/>
                  </a:lnTo>
                  <a:lnTo>
                    <a:pt x="211" y="1143"/>
                  </a:lnTo>
                  <a:lnTo>
                    <a:pt x="190" y="1143"/>
                  </a:lnTo>
                  <a:lnTo>
                    <a:pt x="171" y="1143"/>
                  </a:lnTo>
                  <a:lnTo>
                    <a:pt x="153" y="1159"/>
                  </a:lnTo>
                  <a:lnTo>
                    <a:pt x="157" y="1191"/>
                  </a:lnTo>
                  <a:lnTo>
                    <a:pt x="161" y="1205"/>
                  </a:lnTo>
                  <a:lnTo>
                    <a:pt x="172" y="1218"/>
                  </a:lnTo>
                  <a:lnTo>
                    <a:pt x="190" y="1231"/>
                  </a:lnTo>
                  <a:lnTo>
                    <a:pt x="203" y="1243"/>
                  </a:lnTo>
                  <a:lnTo>
                    <a:pt x="222" y="1255"/>
                  </a:lnTo>
                  <a:lnTo>
                    <a:pt x="229" y="1255"/>
                  </a:lnTo>
                  <a:lnTo>
                    <a:pt x="243" y="1266"/>
                  </a:lnTo>
                  <a:lnTo>
                    <a:pt x="260" y="1266"/>
                  </a:lnTo>
                  <a:lnTo>
                    <a:pt x="271" y="1257"/>
                  </a:lnTo>
                  <a:lnTo>
                    <a:pt x="290" y="1236"/>
                  </a:lnTo>
                  <a:lnTo>
                    <a:pt x="301" y="1227"/>
                  </a:lnTo>
                  <a:lnTo>
                    <a:pt x="308" y="1266"/>
                  </a:lnTo>
                  <a:lnTo>
                    <a:pt x="315" y="1304"/>
                  </a:lnTo>
                  <a:lnTo>
                    <a:pt x="316" y="1327"/>
                  </a:lnTo>
                  <a:lnTo>
                    <a:pt x="301" y="1348"/>
                  </a:lnTo>
                  <a:lnTo>
                    <a:pt x="297" y="1366"/>
                  </a:lnTo>
                  <a:lnTo>
                    <a:pt x="292" y="1427"/>
                  </a:lnTo>
                  <a:lnTo>
                    <a:pt x="319" y="1427"/>
                  </a:lnTo>
                  <a:lnTo>
                    <a:pt x="339" y="1427"/>
                  </a:lnTo>
                  <a:lnTo>
                    <a:pt x="371" y="1400"/>
                  </a:lnTo>
                  <a:lnTo>
                    <a:pt x="380" y="1400"/>
                  </a:lnTo>
                  <a:lnTo>
                    <a:pt x="418" y="1427"/>
                  </a:lnTo>
                  <a:lnTo>
                    <a:pt x="441" y="1447"/>
                  </a:lnTo>
                  <a:lnTo>
                    <a:pt x="457" y="1467"/>
                  </a:lnTo>
                  <a:lnTo>
                    <a:pt x="461" y="1479"/>
                  </a:lnTo>
                  <a:lnTo>
                    <a:pt x="473" y="1464"/>
                  </a:lnTo>
                  <a:lnTo>
                    <a:pt x="480" y="1436"/>
                  </a:lnTo>
                  <a:lnTo>
                    <a:pt x="498" y="1420"/>
                  </a:lnTo>
                  <a:lnTo>
                    <a:pt x="519" y="1417"/>
                  </a:lnTo>
                  <a:lnTo>
                    <a:pt x="498" y="1441"/>
                  </a:lnTo>
                  <a:lnTo>
                    <a:pt x="505" y="1450"/>
                  </a:lnTo>
                  <a:lnTo>
                    <a:pt x="530" y="1452"/>
                  </a:lnTo>
                  <a:lnTo>
                    <a:pt x="544" y="1452"/>
                  </a:lnTo>
                  <a:lnTo>
                    <a:pt x="566" y="1449"/>
                  </a:lnTo>
                  <a:lnTo>
                    <a:pt x="577" y="1449"/>
                  </a:lnTo>
                  <a:lnTo>
                    <a:pt x="555" y="1479"/>
                  </a:lnTo>
                  <a:lnTo>
                    <a:pt x="552" y="1492"/>
                  </a:lnTo>
                  <a:lnTo>
                    <a:pt x="543" y="1520"/>
                  </a:lnTo>
                  <a:lnTo>
                    <a:pt x="536" y="1557"/>
                  </a:lnTo>
                  <a:lnTo>
                    <a:pt x="530" y="1589"/>
                  </a:lnTo>
                  <a:lnTo>
                    <a:pt x="508" y="1602"/>
                  </a:lnTo>
                  <a:lnTo>
                    <a:pt x="475" y="1625"/>
                  </a:lnTo>
                  <a:lnTo>
                    <a:pt x="457" y="1650"/>
                  </a:lnTo>
                  <a:lnTo>
                    <a:pt x="437" y="1667"/>
                  </a:lnTo>
                  <a:lnTo>
                    <a:pt x="389" y="1676"/>
                  </a:lnTo>
                  <a:lnTo>
                    <a:pt x="366" y="1689"/>
                  </a:lnTo>
                  <a:lnTo>
                    <a:pt x="343" y="1711"/>
                  </a:lnTo>
                  <a:lnTo>
                    <a:pt x="322" y="1740"/>
                  </a:lnTo>
                  <a:lnTo>
                    <a:pt x="305" y="1754"/>
                  </a:lnTo>
                  <a:lnTo>
                    <a:pt x="286" y="1738"/>
                  </a:lnTo>
                  <a:lnTo>
                    <a:pt x="262" y="1738"/>
                  </a:lnTo>
                  <a:lnTo>
                    <a:pt x="221" y="1740"/>
                  </a:lnTo>
                  <a:lnTo>
                    <a:pt x="193" y="1754"/>
                  </a:lnTo>
                  <a:lnTo>
                    <a:pt x="180" y="1778"/>
                  </a:lnTo>
                  <a:lnTo>
                    <a:pt x="164" y="1790"/>
                  </a:lnTo>
                  <a:lnTo>
                    <a:pt x="131" y="1800"/>
                  </a:lnTo>
                  <a:lnTo>
                    <a:pt x="111" y="1812"/>
                  </a:lnTo>
                  <a:lnTo>
                    <a:pt x="86" y="1812"/>
                  </a:lnTo>
                  <a:lnTo>
                    <a:pt x="28" y="1812"/>
                  </a:lnTo>
                  <a:lnTo>
                    <a:pt x="0" y="1847"/>
                  </a:lnTo>
                  <a:lnTo>
                    <a:pt x="0" y="1865"/>
                  </a:lnTo>
                  <a:lnTo>
                    <a:pt x="46" y="1865"/>
                  </a:lnTo>
                  <a:lnTo>
                    <a:pt x="97" y="1865"/>
                  </a:lnTo>
                  <a:lnTo>
                    <a:pt x="125" y="1840"/>
                  </a:lnTo>
                  <a:lnTo>
                    <a:pt x="149" y="1833"/>
                  </a:lnTo>
                  <a:lnTo>
                    <a:pt x="168" y="1836"/>
                  </a:lnTo>
                  <a:lnTo>
                    <a:pt x="168" y="1836"/>
                  </a:lnTo>
                  <a:lnTo>
                    <a:pt x="172" y="1836"/>
                  </a:lnTo>
                  <a:lnTo>
                    <a:pt x="176" y="1837"/>
                  </a:lnTo>
                  <a:lnTo>
                    <a:pt x="179" y="1840"/>
                  </a:lnTo>
                  <a:lnTo>
                    <a:pt x="179" y="1840"/>
                  </a:lnTo>
                  <a:lnTo>
                    <a:pt x="180" y="1844"/>
                  </a:lnTo>
                  <a:lnTo>
                    <a:pt x="205" y="1846"/>
                  </a:lnTo>
                  <a:lnTo>
                    <a:pt x="208" y="1832"/>
                  </a:lnTo>
                  <a:lnTo>
                    <a:pt x="235" y="1832"/>
                  </a:lnTo>
                  <a:lnTo>
                    <a:pt x="233" y="1793"/>
                  </a:lnTo>
                  <a:lnTo>
                    <a:pt x="240" y="1782"/>
                  </a:lnTo>
                  <a:lnTo>
                    <a:pt x="257" y="1812"/>
                  </a:lnTo>
                  <a:lnTo>
                    <a:pt x="280" y="1821"/>
                  </a:lnTo>
                  <a:lnTo>
                    <a:pt x="305" y="1835"/>
                  </a:lnTo>
                  <a:lnTo>
                    <a:pt x="314" y="1832"/>
                  </a:lnTo>
                  <a:lnTo>
                    <a:pt x="307" y="1804"/>
                  </a:lnTo>
                  <a:lnTo>
                    <a:pt x="339" y="1786"/>
                  </a:lnTo>
                  <a:lnTo>
                    <a:pt x="364" y="1779"/>
                  </a:lnTo>
                  <a:lnTo>
                    <a:pt x="386" y="1779"/>
                  </a:lnTo>
                  <a:lnTo>
                    <a:pt x="416" y="1771"/>
                  </a:lnTo>
                  <a:lnTo>
                    <a:pt x="439" y="1763"/>
                  </a:lnTo>
                  <a:lnTo>
                    <a:pt x="448" y="1738"/>
                  </a:lnTo>
                  <a:lnTo>
                    <a:pt x="462" y="1724"/>
                  </a:lnTo>
                  <a:lnTo>
                    <a:pt x="482" y="1708"/>
                  </a:lnTo>
                  <a:lnTo>
                    <a:pt x="498" y="1699"/>
                  </a:lnTo>
                  <a:lnTo>
                    <a:pt x="540" y="1688"/>
                  </a:lnTo>
                  <a:lnTo>
                    <a:pt x="570" y="1665"/>
                  </a:lnTo>
                  <a:lnTo>
                    <a:pt x="604" y="1654"/>
                  </a:lnTo>
                  <a:lnTo>
                    <a:pt x="609" y="1615"/>
                  </a:lnTo>
                  <a:lnTo>
                    <a:pt x="694" y="1574"/>
                  </a:lnTo>
                  <a:lnTo>
                    <a:pt x="736" y="1545"/>
                  </a:lnTo>
                  <a:lnTo>
                    <a:pt x="761" y="1510"/>
                  </a:lnTo>
                  <a:lnTo>
                    <a:pt x="786" y="1496"/>
                  </a:lnTo>
                  <a:lnTo>
                    <a:pt x="801" y="1474"/>
                  </a:lnTo>
                  <a:lnTo>
                    <a:pt x="795" y="1446"/>
                  </a:lnTo>
                  <a:lnTo>
                    <a:pt x="762" y="1436"/>
                  </a:lnTo>
                  <a:lnTo>
                    <a:pt x="767" y="1411"/>
                  </a:lnTo>
                  <a:lnTo>
                    <a:pt x="788" y="1388"/>
                  </a:lnTo>
                  <a:lnTo>
                    <a:pt x="809" y="1371"/>
                  </a:lnTo>
                  <a:lnTo>
                    <a:pt x="840" y="1356"/>
                  </a:lnTo>
                  <a:lnTo>
                    <a:pt x="854" y="1343"/>
                  </a:lnTo>
                  <a:lnTo>
                    <a:pt x="856" y="1328"/>
                  </a:lnTo>
                  <a:lnTo>
                    <a:pt x="849" y="1307"/>
                  </a:lnTo>
                  <a:lnTo>
                    <a:pt x="852" y="1299"/>
                  </a:lnTo>
                  <a:lnTo>
                    <a:pt x="867" y="1299"/>
                  </a:lnTo>
                  <a:lnTo>
                    <a:pt x="874" y="1274"/>
                  </a:lnTo>
                  <a:lnTo>
                    <a:pt x="885" y="1250"/>
                  </a:lnTo>
                  <a:lnTo>
                    <a:pt x="915" y="1224"/>
                  </a:lnTo>
                  <a:lnTo>
                    <a:pt x="945" y="1203"/>
                  </a:lnTo>
                  <a:lnTo>
                    <a:pt x="977" y="1189"/>
                  </a:lnTo>
                  <a:lnTo>
                    <a:pt x="1019" y="1205"/>
                  </a:lnTo>
                  <a:lnTo>
                    <a:pt x="1041" y="1210"/>
                  </a:lnTo>
                  <a:lnTo>
                    <a:pt x="1053" y="1230"/>
                  </a:lnTo>
                  <a:lnTo>
                    <a:pt x="971" y="1218"/>
                  </a:lnTo>
                  <a:lnTo>
                    <a:pt x="947" y="1248"/>
                  </a:lnTo>
                  <a:lnTo>
                    <a:pt x="934" y="1296"/>
                  </a:lnTo>
                  <a:lnTo>
                    <a:pt x="923" y="1325"/>
                  </a:lnTo>
                  <a:lnTo>
                    <a:pt x="903" y="1360"/>
                  </a:lnTo>
                  <a:lnTo>
                    <a:pt x="908" y="1374"/>
                  </a:lnTo>
                  <a:lnTo>
                    <a:pt x="934" y="1374"/>
                  </a:lnTo>
                  <a:lnTo>
                    <a:pt x="915" y="1396"/>
                  </a:lnTo>
                  <a:lnTo>
                    <a:pt x="892" y="1406"/>
                  </a:lnTo>
                  <a:lnTo>
                    <a:pt x="895" y="1417"/>
                  </a:lnTo>
                  <a:lnTo>
                    <a:pt x="905" y="1429"/>
                  </a:lnTo>
                  <a:lnTo>
                    <a:pt x="924" y="1422"/>
                  </a:lnTo>
                  <a:lnTo>
                    <a:pt x="956" y="1416"/>
                  </a:lnTo>
                  <a:lnTo>
                    <a:pt x="990" y="1391"/>
                  </a:lnTo>
                  <a:lnTo>
                    <a:pt x="995" y="1381"/>
                  </a:lnTo>
                  <a:lnTo>
                    <a:pt x="1031" y="1367"/>
                  </a:lnTo>
                  <a:lnTo>
                    <a:pt x="1039" y="1335"/>
                  </a:lnTo>
                  <a:lnTo>
                    <a:pt x="1070" y="1336"/>
                  </a:lnTo>
                  <a:lnTo>
                    <a:pt x="1091" y="1335"/>
                  </a:lnTo>
                  <a:lnTo>
                    <a:pt x="1116" y="1314"/>
                  </a:lnTo>
                  <a:lnTo>
                    <a:pt x="1123" y="1274"/>
                  </a:lnTo>
                  <a:lnTo>
                    <a:pt x="1105" y="1255"/>
                  </a:lnTo>
                  <a:lnTo>
                    <a:pt x="1114" y="1223"/>
                  </a:lnTo>
                  <a:lnTo>
                    <a:pt x="1127" y="1210"/>
                  </a:lnTo>
                  <a:lnTo>
                    <a:pt x="1155" y="1214"/>
                  </a:lnTo>
                  <a:lnTo>
                    <a:pt x="1188" y="1214"/>
                  </a:lnTo>
                  <a:lnTo>
                    <a:pt x="1195" y="1210"/>
                  </a:lnTo>
                  <a:lnTo>
                    <a:pt x="1212" y="1199"/>
                  </a:lnTo>
                  <a:lnTo>
                    <a:pt x="1213" y="1231"/>
                  </a:lnTo>
                  <a:lnTo>
                    <a:pt x="1230" y="1241"/>
                  </a:lnTo>
                  <a:lnTo>
                    <a:pt x="1241" y="1241"/>
                  </a:lnTo>
                  <a:lnTo>
                    <a:pt x="1225" y="1256"/>
                  </a:lnTo>
                  <a:lnTo>
                    <a:pt x="1207" y="1277"/>
                  </a:lnTo>
                  <a:lnTo>
                    <a:pt x="1178" y="1306"/>
                  </a:lnTo>
                  <a:lnTo>
                    <a:pt x="1155" y="1320"/>
                  </a:lnTo>
                  <a:lnTo>
                    <a:pt x="1178" y="1328"/>
                  </a:lnTo>
                  <a:lnTo>
                    <a:pt x="1188" y="1317"/>
                  </a:lnTo>
                  <a:lnTo>
                    <a:pt x="1207" y="1296"/>
                  </a:lnTo>
                  <a:lnTo>
                    <a:pt x="1225" y="1286"/>
                  </a:lnTo>
                  <a:lnTo>
                    <a:pt x="1248" y="1270"/>
                  </a:lnTo>
                  <a:lnTo>
                    <a:pt x="1262" y="1270"/>
                  </a:lnTo>
                  <a:lnTo>
                    <a:pt x="1282" y="1270"/>
                  </a:lnTo>
                  <a:lnTo>
                    <a:pt x="1302" y="1278"/>
                  </a:lnTo>
                  <a:lnTo>
                    <a:pt x="1324" y="1295"/>
                  </a:lnTo>
                  <a:lnTo>
                    <a:pt x="1339" y="1286"/>
                  </a:lnTo>
                  <a:lnTo>
                    <a:pt x="1331" y="1324"/>
                  </a:lnTo>
                  <a:lnTo>
                    <a:pt x="1370" y="1313"/>
                  </a:lnTo>
                  <a:lnTo>
                    <a:pt x="1434" y="1299"/>
                  </a:lnTo>
                  <a:lnTo>
                    <a:pt x="1492" y="1304"/>
                  </a:lnTo>
                  <a:lnTo>
                    <a:pt x="1525" y="1314"/>
                  </a:lnTo>
                  <a:lnTo>
                    <a:pt x="1554" y="1317"/>
                  </a:lnTo>
                  <a:lnTo>
                    <a:pt x="1610" y="1318"/>
                  </a:lnTo>
                  <a:lnTo>
                    <a:pt x="1622" y="1307"/>
                  </a:lnTo>
                  <a:lnTo>
                    <a:pt x="1622" y="1341"/>
                  </a:lnTo>
                  <a:lnTo>
                    <a:pt x="1649" y="1370"/>
                  </a:lnTo>
                  <a:lnTo>
                    <a:pt x="1693" y="1377"/>
                  </a:lnTo>
                  <a:lnTo>
                    <a:pt x="1710" y="1371"/>
                  </a:lnTo>
                  <a:lnTo>
                    <a:pt x="1742" y="1411"/>
                  </a:lnTo>
                  <a:lnTo>
                    <a:pt x="1793" y="1459"/>
                  </a:lnTo>
                  <a:lnTo>
                    <a:pt x="1817" y="1468"/>
                  </a:lnTo>
                  <a:lnTo>
                    <a:pt x="1829" y="1447"/>
                  </a:lnTo>
                  <a:lnTo>
                    <a:pt x="1829" y="1479"/>
                  </a:lnTo>
                  <a:lnTo>
                    <a:pt x="1872" y="1532"/>
                  </a:lnTo>
                  <a:lnTo>
                    <a:pt x="1892" y="1547"/>
                  </a:lnTo>
                  <a:lnTo>
                    <a:pt x="1904" y="1581"/>
                  </a:lnTo>
                  <a:lnTo>
                    <a:pt x="1914" y="1585"/>
                  </a:lnTo>
                  <a:lnTo>
                    <a:pt x="1923" y="1554"/>
                  </a:lnTo>
                  <a:lnTo>
                    <a:pt x="1958" y="1602"/>
                  </a:lnTo>
                  <a:lnTo>
                    <a:pt x="1985" y="1658"/>
                  </a:lnTo>
                  <a:lnTo>
                    <a:pt x="2004" y="1660"/>
                  </a:lnTo>
                  <a:lnTo>
                    <a:pt x="1985" y="1613"/>
                  </a:lnTo>
                  <a:lnTo>
                    <a:pt x="1979" y="1575"/>
                  </a:lnTo>
                  <a:lnTo>
                    <a:pt x="1982" y="1564"/>
                  </a:lnTo>
                  <a:lnTo>
                    <a:pt x="1994" y="1554"/>
                  </a:lnTo>
                  <a:lnTo>
                    <a:pt x="2014" y="1532"/>
                  </a:lnTo>
                  <a:lnTo>
                    <a:pt x="2025" y="1510"/>
                  </a:lnTo>
                  <a:lnTo>
                    <a:pt x="2033" y="1503"/>
                  </a:lnTo>
                  <a:lnTo>
                    <a:pt x="2048" y="1535"/>
                  </a:lnTo>
                  <a:lnTo>
                    <a:pt x="2033" y="1554"/>
                  </a:lnTo>
                  <a:lnTo>
                    <a:pt x="2033" y="1554"/>
                  </a:lnTo>
                  <a:lnTo>
                    <a:pt x="2030" y="1560"/>
                  </a:lnTo>
                  <a:lnTo>
                    <a:pt x="2026" y="1564"/>
                  </a:lnTo>
                  <a:lnTo>
                    <a:pt x="2022" y="1567"/>
                  </a:lnTo>
                  <a:lnTo>
                    <a:pt x="2022" y="1567"/>
                  </a:lnTo>
                  <a:lnTo>
                    <a:pt x="2012" y="1574"/>
                  </a:lnTo>
                  <a:lnTo>
                    <a:pt x="2007" y="1577"/>
                  </a:lnTo>
                  <a:lnTo>
                    <a:pt x="2007" y="1577"/>
                  </a:lnTo>
                  <a:lnTo>
                    <a:pt x="2008" y="1581"/>
                  </a:lnTo>
                  <a:lnTo>
                    <a:pt x="2010" y="1592"/>
                  </a:lnTo>
                  <a:lnTo>
                    <a:pt x="2010" y="1592"/>
                  </a:lnTo>
                  <a:lnTo>
                    <a:pt x="2012" y="1603"/>
                  </a:lnTo>
                  <a:lnTo>
                    <a:pt x="2015" y="1607"/>
                  </a:lnTo>
                  <a:lnTo>
                    <a:pt x="2015" y="1607"/>
                  </a:lnTo>
                  <a:lnTo>
                    <a:pt x="2018" y="1611"/>
                  </a:lnTo>
                  <a:lnTo>
                    <a:pt x="2019" y="1615"/>
                  </a:lnTo>
                  <a:lnTo>
                    <a:pt x="2021" y="1622"/>
                  </a:lnTo>
                  <a:lnTo>
                    <a:pt x="2021" y="1622"/>
                  </a:lnTo>
                  <a:lnTo>
                    <a:pt x="2022" y="1646"/>
                  </a:lnTo>
                  <a:lnTo>
                    <a:pt x="2022" y="1646"/>
                  </a:lnTo>
                  <a:lnTo>
                    <a:pt x="2025" y="1651"/>
                  </a:lnTo>
                  <a:lnTo>
                    <a:pt x="2026" y="1657"/>
                  </a:lnTo>
                  <a:lnTo>
                    <a:pt x="2026" y="1661"/>
                  </a:lnTo>
                  <a:lnTo>
                    <a:pt x="2026" y="1661"/>
                  </a:lnTo>
                  <a:lnTo>
                    <a:pt x="2028" y="1671"/>
                  </a:lnTo>
                  <a:lnTo>
                    <a:pt x="2028" y="1676"/>
                  </a:lnTo>
                  <a:lnTo>
                    <a:pt x="2036" y="1667"/>
                  </a:lnTo>
                  <a:lnTo>
                    <a:pt x="2048" y="1656"/>
                  </a:lnTo>
                  <a:lnTo>
                    <a:pt x="2048" y="1628"/>
                  </a:lnTo>
                  <a:lnTo>
                    <a:pt x="2048" y="1618"/>
                  </a:lnTo>
                  <a:lnTo>
                    <a:pt x="2058" y="1608"/>
                  </a:lnTo>
                  <a:lnTo>
                    <a:pt x="2084" y="1613"/>
                  </a:lnTo>
                  <a:lnTo>
                    <a:pt x="2066" y="1640"/>
                  </a:lnTo>
                  <a:lnTo>
                    <a:pt x="2064" y="1654"/>
                  </a:lnTo>
                  <a:lnTo>
                    <a:pt x="2068" y="1665"/>
                  </a:lnTo>
                  <a:lnTo>
                    <a:pt x="2084" y="1685"/>
                  </a:lnTo>
                  <a:lnTo>
                    <a:pt x="2073" y="1711"/>
                  </a:lnTo>
                  <a:lnTo>
                    <a:pt x="2104" y="1701"/>
                  </a:lnTo>
                  <a:lnTo>
                    <a:pt x="2114" y="1726"/>
                  </a:lnTo>
                  <a:lnTo>
                    <a:pt x="2087" y="1733"/>
                  </a:lnTo>
                  <a:lnTo>
                    <a:pt x="2079" y="1758"/>
                  </a:lnTo>
                  <a:lnTo>
                    <a:pt x="2094" y="1758"/>
                  </a:lnTo>
                  <a:lnTo>
                    <a:pt x="2114" y="1751"/>
                  </a:lnTo>
                  <a:lnTo>
                    <a:pt x="2132" y="1778"/>
                  </a:lnTo>
                  <a:lnTo>
                    <a:pt x="2158" y="1803"/>
                  </a:lnTo>
                  <a:lnTo>
                    <a:pt x="2172" y="1804"/>
                  </a:lnTo>
                  <a:lnTo>
                    <a:pt x="2180" y="1789"/>
                  </a:lnTo>
                  <a:lnTo>
                    <a:pt x="2180" y="1764"/>
                  </a:lnTo>
                  <a:lnTo>
                    <a:pt x="2189" y="1789"/>
                  </a:lnTo>
                  <a:lnTo>
                    <a:pt x="2204" y="1785"/>
                  </a:lnTo>
                  <a:lnTo>
                    <a:pt x="2204" y="1772"/>
                  </a:lnTo>
                  <a:lnTo>
                    <a:pt x="2195" y="1740"/>
                  </a:lnTo>
                  <a:lnTo>
                    <a:pt x="2186" y="1726"/>
                  </a:lnTo>
                  <a:lnTo>
                    <a:pt x="2173" y="1713"/>
                  </a:lnTo>
                  <a:lnTo>
                    <a:pt x="2170" y="1701"/>
                  </a:lnTo>
                  <a:lnTo>
                    <a:pt x="2152" y="1682"/>
                  </a:lnTo>
                  <a:lnTo>
                    <a:pt x="2121" y="1660"/>
                  </a:lnTo>
                  <a:lnTo>
                    <a:pt x="2114" y="1654"/>
                  </a:lnTo>
                  <a:lnTo>
                    <a:pt x="2100" y="1638"/>
                  </a:lnTo>
                  <a:lnTo>
                    <a:pt x="2134" y="1636"/>
                  </a:lnTo>
                  <a:lnTo>
                    <a:pt x="2172" y="1664"/>
                  </a:lnTo>
                  <a:lnTo>
                    <a:pt x="2182" y="1679"/>
                  </a:lnTo>
                  <a:lnTo>
                    <a:pt x="2193" y="1692"/>
                  </a:lnTo>
                  <a:lnTo>
                    <a:pt x="2204" y="1715"/>
                  </a:lnTo>
                  <a:lnTo>
                    <a:pt x="2204" y="1733"/>
                  </a:lnTo>
                  <a:lnTo>
                    <a:pt x="2233" y="1740"/>
                  </a:lnTo>
                  <a:lnTo>
                    <a:pt x="2245" y="1750"/>
                  </a:lnTo>
                  <a:lnTo>
                    <a:pt x="2255" y="1749"/>
                  </a:lnTo>
                  <a:lnTo>
                    <a:pt x="2241" y="1722"/>
                  </a:lnTo>
                  <a:lnTo>
                    <a:pt x="2255" y="1715"/>
                  </a:lnTo>
                  <a:lnTo>
                    <a:pt x="2270" y="1739"/>
                  </a:lnTo>
                  <a:lnTo>
                    <a:pt x="2281" y="1753"/>
                  </a:lnTo>
                  <a:lnTo>
                    <a:pt x="2302" y="1740"/>
                  </a:lnTo>
                  <a:lnTo>
                    <a:pt x="2302" y="1701"/>
                  </a:lnTo>
                  <a:lnTo>
                    <a:pt x="2302" y="1679"/>
                  </a:lnTo>
                  <a:lnTo>
                    <a:pt x="2302" y="1661"/>
                  </a:lnTo>
                  <a:lnTo>
                    <a:pt x="2294" y="1618"/>
                  </a:lnTo>
                  <a:lnTo>
                    <a:pt x="2294" y="1604"/>
                  </a:lnTo>
                  <a:lnTo>
                    <a:pt x="2269" y="1588"/>
                  </a:lnTo>
                  <a:lnTo>
                    <a:pt x="2212" y="1567"/>
                  </a:lnTo>
                  <a:lnTo>
                    <a:pt x="2182" y="1564"/>
                  </a:lnTo>
                  <a:lnTo>
                    <a:pt x="2152" y="1561"/>
                  </a:lnTo>
                  <a:lnTo>
                    <a:pt x="2107" y="1495"/>
                  </a:lnTo>
                  <a:lnTo>
                    <a:pt x="2033" y="1420"/>
                  </a:lnTo>
                  <a:lnTo>
                    <a:pt x="1996" y="1377"/>
                  </a:lnTo>
                  <a:lnTo>
                    <a:pt x="1944" y="1327"/>
                  </a:lnTo>
                  <a:lnTo>
                    <a:pt x="1893" y="1288"/>
                  </a:lnTo>
                  <a:lnTo>
                    <a:pt x="1851" y="1271"/>
                  </a:lnTo>
                  <a:lnTo>
                    <a:pt x="1826" y="1285"/>
                  </a:lnTo>
                  <a:lnTo>
                    <a:pt x="1806" y="1307"/>
                  </a:lnTo>
                  <a:lnTo>
                    <a:pt x="1786" y="1354"/>
                  </a:lnTo>
                  <a:lnTo>
                    <a:pt x="1758" y="1379"/>
                  </a:lnTo>
                  <a:lnTo>
                    <a:pt x="1707" y="1323"/>
                  </a:lnTo>
                  <a:lnTo>
                    <a:pt x="1645" y="1282"/>
                  </a:lnTo>
                  <a:lnTo>
                    <a:pt x="1631" y="1263"/>
                  </a:lnTo>
                  <a:lnTo>
                    <a:pt x="1631" y="1246"/>
                  </a:lnTo>
                  <a:lnTo>
                    <a:pt x="1593" y="1248"/>
                  </a:lnTo>
                  <a:lnTo>
                    <a:pt x="1585" y="1274"/>
                  </a:lnTo>
                  <a:lnTo>
                    <a:pt x="1540" y="1274"/>
                  </a:lnTo>
                  <a:lnTo>
                    <a:pt x="1524" y="1248"/>
                  </a:lnTo>
                  <a:lnTo>
                    <a:pt x="1461" y="755"/>
                  </a:lnTo>
                  <a:lnTo>
                    <a:pt x="1404" y="343"/>
                  </a:lnTo>
                  <a:lnTo>
                    <a:pt x="1384" y="18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5" name="Freeform 57"/>
            <p:cNvSpPr>
              <a:spLocks/>
            </p:cNvSpPr>
            <p:nvPr/>
          </p:nvSpPr>
          <p:spPr bwMode="auto">
            <a:xfrm>
              <a:off x="2782888" y="3762375"/>
              <a:ext cx="101600" cy="125412"/>
            </a:xfrm>
            <a:custGeom>
              <a:avLst/>
              <a:gdLst/>
              <a:ahLst/>
              <a:cxnLst>
                <a:cxn ang="0">
                  <a:pos x="0" y="236"/>
                </a:cxn>
                <a:cxn ang="0">
                  <a:pos x="44" y="236"/>
                </a:cxn>
                <a:cxn ang="0">
                  <a:pos x="51" y="215"/>
                </a:cxn>
                <a:cxn ang="0">
                  <a:pos x="51" y="207"/>
                </a:cxn>
                <a:cxn ang="0">
                  <a:pos x="61" y="189"/>
                </a:cxn>
                <a:cxn ang="0">
                  <a:pos x="76" y="169"/>
                </a:cxn>
                <a:cxn ang="0">
                  <a:pos x="82" y="160"/>
                </a:cxn>
                <a:cxn ang="0">
                  <a:pos x="85" y="155"/>
                </a:cxn>
                <a:cxn ang="0">
                  <a:pos x="98" y="176"/>
                </a:cxn>
                <a:cxn ang="0">
                  <a:pos x="112" y="165"/>
                </a:cxn>
                <a:cxn ang="0">
                  <a:pos x="112" y="160"/>
                </a:cxn>
                <a:cxn ang="0">
                  <a:pos x="112" y="143"/>
                </a:cxn>
                <a:cxn ang="0">
                  <a:pos x="125" y="132"/>
                </a:cxn>
                <a:cxn ang="0">
                  <a:pos x="129" y="132"/>
                </a:cxn>
                <a:cxn ang="0">
                  <a:pos x="146" y="125"/>
                </a:cxn>
                <a:cxn ang="0">
                  <a:pos x="154" y="125"/>
                </a:cxn>
                <a:cxn ang="0">
                  <a:pos x="165" y="117"/>
                </a:cxn>
                <a:cxn ang="0">
                  <a:pos x="165" y="108"/>
                </a:cxn>
                <a:cxn ang="0">
                  <a:pos x="147" y="79"/>
                </a:cxn>
                <a:cxn ang="0">
                  <a:pos x="140" y="79"/>
                </a:cxn>
                <a:cxn ang="0">
                  <a:pos x="136" y="79"/>
                </a:cxn>
                <a:cxn ang="0">
                  <a:pos x="136" y="64"/>
                </a:cxn>
                <a:cxn ang="0">
                  <a:pos x="137" y="58"/>
                </a:cxn>
                <a:cxn ang="0">
                  <a:pos x="157" y="44"/>
                </a:cxn>
                <a:cxn ang="0">
                  <a:pos x="165" y="44"/>
                </a:cxn>
                <a:cxn ang="0">
                  <a:pos x="191" y="39"/>
                </a:cxn>
                <a:cxn ang="0">
                  <a:pos x="161" y="14"/>
                </a:cxn>
                <a:cxn ang="0">
                  <a:pos x="143" y="0"/>
                </a:cxn>
                <a:cxn ang="0">
                  <a:pos x="123" y="14"/>
                </a:cxn>
                <a:cxn ang="0">
                  <a:pos x="104" y="35"/>
                </a:cxn>
                <a:cxn ang="0">
                  <a:pos x="105" y="44"/>
                </a:cxn>
                <a:cxn ang="0">
                  <a:pos x="111" y="60"/>
                </a:cxn>
                <a:cxn ang="0">
                  <a:pos x="112" y="69"/>
                </a:cxn>
                <a:cxn ang="0">
                  <a:pos x="112" y="76"/>
                </a:cxn>
                <a:cxn ang="0">
                  <a:pos x="105" y="83"/>
                </a:cxn>
                <a:cxn ang="0">
                  <a:pos x="96" y="87"/>
                </a:cxn>
                <a:cxn ang="0">
                  <a:pos x="78" y="76"/>
                </a:cxn>
                <a:cxn ang="0">
                  <a:pos x="61" y="79"/>
                </a:cxn>
                <a:cxn ang="0">
                  <a:pos x="72" y="99"/>
                </a:cxn>
                <a:cxn ang="0">
                  <a:pos x="76" y="118"/>
                </a:cxn>
                <a:cxn ang="0">
                  <a:pos x="75" y="139"/>
                </a:cxn>
                <a:cxn ang="0">
                  <a:pos x="65" y="118"/>
                </a:cxn>
                <a:cxn ang="0">
                  <a:pos x="51" y="103"/>
                </a:cxn>
                <a:cxn ang="0">
                  <a:pos x="43" y="99"/>
                </a:cxn>
                <a:cxn ang="0">
                  <a:pos x="28" y="110"/>
                </a:cxn>
                <a:cxn ang="0">
                  <a:pos x="25" y="118"/>
                </a:cxn>
                <a:cxn ang="0">
                  <a:pos x="11" y="129"/>
                </a:cxn>
                <a:cxn ang="0">
                  <a:pos x="14" y="164"/>
                </a:cxn>
                <a:cxn ang="0">
                  <a:pos x="19" y="169"/>
                </a:cxn>
                <a:cxn ang="0">
                  <a:pos x="26" y="176"/>
                </a:cxn>
                <a:cxn ang="0">
                  <a:pos x="33" y="182"/>
                </a:cxn>
                <a:cxn ang="0">
                  <a:pos x="43" y="186"/>
                </a:cxn>
                <a:cxn ang="0">
                  <a:pos x="44" y="200"/>
                </a:cxn>
                <a:cxn ang="0">
                  <a:pos x="42" y="214"/>
                </a:cxn>
                <a:cxn ang="0">
                  <a:pos x="35" y="223"/>
                </a:cxn>
                <a:cxn ang="0">
                  <a:pos x="0" y="236"/>
                </a:cxn>
              </a:cxnLst>
              <a:rect l="0" t="0" r="r" b="b"/>
              <a:pathLst>
                <a:path w="191" h="236">
                  <a:moveTo>
                    <a:pt x="0" y="236"/>
                  </a:moveTo>
                  <a:lnTo>
                    <a:pt x="44" y="236"/>
                  </a:lnTo>
                  <a:lnTo>
                    <a:pt x="51" y="215"/>
                  </a:lnTo>
                  <a:lnTo>
                    <a:pt x="51" y="207"/>
                  </a:lnTo>
                  <a:lnTo>
                    <a:pt x="61" y="189"/>
                  </a:lnTo>
                  <a:lnTo>
                    <a:pt x="76" y="169"/>
                  </a:lnTo>
                  <a:lnTo>
                    <a:pt x="82" y="160"/>
                  </a:lnTo>
                  <a:lnTo>
                    <a:pt x="85" y="155"/>
                  </a:lnTo>
                  <a:lnTo>
                    <a:pt x="98" y="176"/>
                  </a:lnTo>
                  <a:lnTo>
                    <a:pt x="112" y="165"/>
                  </a:lnTo>
                  <a:lnTo>
                    <a:pt x="112" y="160"/>
                  </a:lnTo>
                  <a:lnTo>
                    <a:pt x="112" y="143"/>
                  </a:lnTo>
                  <a:lnTo>
                    <a:pt x="125" y="132"/>
                  </a:lnTo>
                  <a:lnTo>
                    <a:pt x="129" y="132"/>
                  </a:lnTo>
                  <a:lnTo>
                    <a:pt x="146" y="125"/>
                  </a:lnTo>
                  <a:lnTo>
                    <a:pt x="154" y="125"/>
                  </a:lnTo>
                  <a:lnTo>
                    <a:pt x="165" y="117"/>
                  </a:lnTo>
                  <a:lnTo>
                    <a:pt x="165" y="108"/>
                  </a:lnTo>
                  <a:lnTo>
                    <a:pt x="147" y="79"/>
                  </a:lnTo>
                  <a:lnTo>
                    <a:pt x="140" y="79"/>
                  </a:lnTo>
                  <a:lnTo>
                    <a:pt x="136" y="79"/>
                  </a:lnTo>
                  <a:lnTo>
                    <a:pt x="136" y="64"/>
                  </a:lnTo>
                  <a:lnTo>
                    <a:pt x="137" y="58"/>
                  </a:lnTo>
                  <a:lnTo>
                    <a:pt x="157" y="44"/>
                  </a:lnTo>
                  <a:lnTo>
                    <a:pt x="165" y="44"/>
                  </a:lnTo>
                  <a:lnTo>
                    <a:pt x="191" y="39"/>
                  </a:lnTo>
                  <a:lnTo>
                    <a:pt x="161" y="14"/>
                  </a:lnTo>
                  <a:lnTo>
                    <a:pt x="143" y="0"/>
                  </a:lnTo>
                  <a:lnTo>
                    <a:pt x="123" y="14"/>
                  </a:lnTo>
                  <a:lnTo>
                    <a:pt x="104" y="35"/>
                  </a:lnTo>
                  <a:lnTo>
                    <a:pt x="105" y="44"/>
                  </a:lnTo>
                  <a:lnTo>
                    <a:pt x="111" y="60"/>
                  </a:lnTo>
                  <a:lnTo>
                    <a:pt x="112" y="69"/>
                  </a:lnTo>
                  <a:lnTo>
                    <a:pt x="112" y="76"/>
                  </a:lnTo>
                  <a:lnTo>
                    <a:pt x="105" y="83"/>
                  </a:lnTo>
                  <a:lnTo>
                    <a:pt x="96" y="87"/>
                  </a:lnTo>
                  <a:lnTo>
                    <a:pt x="78" y="76"/>
                  </a:lnTo>
                  <a:lnTo>
                    <a:pt x="61" y="79"/>
                  </a:lnTo>
                  <a:lnTo>
                    <a:pt x="72" y="99"/>
                  </a:lnTo>
                  <a:lnTo>
                    <a:pt x="76" y="118"/>
                  </a:lnTo>
                  <a:lnTo>
                    <a:pt x="75" y="139"/>
                  </a:lnTo>
                  <a:lnTo>
                    <a:pt x="65" y="118"/>
                  </a:lnTo>
                  <a:lnTo>
                    <a:pt x="51" y="103"/>
                  </a:lnTo>
                  <a:lnTo>
                    <a:pt x="43" y="99"/>
                  </a:lnTo>
                  <a:lnTo>
                    <a:pt x="28" y="110"/>
                  </a:lnTo>
                  <a:lnTo>
                    <a:pt x="25" y="118"/>
                  </a:lnTo>
                  <a:lnTo>
                    <a:pt x="11" y="129"/>
                  </a:lnTo>
                  <a:lnTo>
                    <a:pt x="14" y="164"/>
                  </a:lnTo>
                  <a:lnTo>
                    <a:pt x="19" y="169"/>
                  </a:lnTo>
                  <a:lnTo>
                    <a:pt x="26" y="176"/>
                  </a:lnTo>
                  <a:lnTo>
                    <a:pt x="33" y="182"/>
                  </a:lnTo>
                  <a:lnTo>
                    <a:pt x="43" y="186"/>
                  </a:lnTo>
                  <a:lnTo>
                    <a:pt x="44" y="200"/>
                  </a:lnTo>
                  <a:lnTo>
                    <a:pt x="42" y="214"/>
                  </a:lnTo>
                  <a:lnTo>
                    <a:pt x="35" y="223"/>
                  </a:lnTo>
                  <a:lnTo>
                    <a:pt x="0" y="23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6" name="Freeform 58"/>
            <p:cNvSpPr>
              <a:spLocks/>
            </p:cNvSpPr>
            <p:nvPr/>
          </p:nvSpPr>
          <p:spPr bwMode="auto">
            <a:xfrm>
              <a:off x="2419350" y="3582988"/>
              <a:ext cx="46037" cy="38100"/>
            </a:xfrm>
            <a:custGeom>
              <a:avLst/>
              <a:gdLst/>
              <a:ahLst/>
              <a:cxnLst>
                <a:cxn ang="0">
                  <a:pos x="0" y="29"/>
                </a:cxn>
                <a:cxn ang="0">
                  <a:pos x="24" y="52"/>
                </a:cxn>
                <a:cxn ang="0">
                  <a:pos x="49" y="70"/>
                </a:cxn>
                <a:cxn ang="0">
                  <a:pos x="64" y="70"/>
                </a:cxn>
                <a:cxn ang="0">
                  <a:pos x="78" y="70"/>
                </a:cxn>
                <a:cxn ang="0">
                  <a:pos x="86" y="50"/>
                </a:cxn>
                <a:cxn ang="0">
                  <a:pos x="86" y="39"/>
                </a:cxn>
                <a:cxn ang="0">
                  <a:pos x="67" y="0"/>
                </a:cxn>
                <a:cxn ang="0">
                  <a:pos x="57" y="0"/>
                </a:cxn>
                <a:cxn ang="0">
                  <a:pos x="43" y="11"/>
                </a:cxn>
                <a:cxn ang="0">
                  <a:pos x="24" y="11"/>
                </a:cxn>
                <a:cxn ang="0">
                  <a:pos x="0" y="29"/>
                </a:cxn>
              </a:cxnLst>
              <a:rect l="0" t="0" r="r" b="b"/>
              <a:pathLst>
                <a:path w="86" h="70">
                  <a:moveTo>
                    <a:pt x="0" y="29"/>
                  </a:moveTo>
                  <a:lnTo>
                    <a:pt x="24" y="52"/>
                  </a:lnTo>
                  <a:lnTo>
                    <a:pt x="49" y="70"/>
                  </a:lnTo>
                  <a:lnTo>
                    <a:pt x="64" y="70"/>
                  </a:lnTo>
                  <a:lnTo>
                    <a:pt x="78" y="70"/>
                  </a:lnTo>
                  <a:lnTo>
                    <a:pt x="86" y="50"/>
                  </a:lnTo>
                  <a:lnTo>
                    <a:pt x="86" y="39"/>
                  </a:lnTo>
                  <a:lnTo>
                    <a:pt x="67" y="0"/>
                  </a:lnTo>
                  <a:lnTo>
                    <a:pt x="57" y="0"/>
                  </a:lnTo>
                  <a:lnTo>
                    <a:pt x="43" y="11"/>
                  </a:lnTo>
                  <a:lnTo>
                    <a:pt x="24" y="11"/>
                  </a:lnTo>
                  <a:lnTo>
                    <a:pt x="0" y="29"/>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7" name="Freeform 59"/>
            <p:cNvSpPr>
              <a:spLocks/>
            </p:cNvSpPr>
            <p:nvPr/>
          </p:nvSpPr>
          <p:spPr bwMode="auto">
            <a:xfrm>
              <a:off x="2359025" y="3336925"/>
              <a:ext cx="73025" cy="68262"/>
            </a:xfrm>
            <a:custGeom>
              <a:avLst/>
              <a:gdLst/>
              <a:ahLst/>
              <a:cxnLst>
                <a:cxn ang="0">
                  <a:pos x="101" y="118"/>
                </a:cxn>
                <a:cxn ang="0">
                  <a:pos x="126" y="118"/>
                </a:cxn>
                <a:cxn ang="0">
                  <a:pos x="139" y="118"/>
                </a:cxn>
                <a:cxn ang="0">
                  <a:pos x="119" y="85"/>
                </a:cxn>
                <a:cxn ang="0">
                  <a:pos x="101" y="67"/>
                </a:cxn>
                <a:cxn ang="0">
                  <a:pos x="87" y="55"/>
                </a:cxn>
                <a:cxn ang="0">
                  <a:pos x="87" y="43"/>
                </a:cxn>
                <a:cxn ang="0">
                  <a:pos x="77" y="35"/>
                </a:cxn>
                <a:cxn ang="0">
                  <a:pos x="51" y="35"/>
                </a:cxn>
                <a:cxn ang="0">
                  <a:pos x="26" y="26"/>
                </a:cxn>
                <a:cxn ang="0">
                  <a:pos x="19" y="17"/>
                </a:cxn>
                <a:cxn ang="0">
                  <a:pos x="14" y="0"/>
                </a:cxn>
                <a:cxn ang="0">
                  <a:pos x="1" y="18"/>
                </a:cxn>
                <a:cxn ang="0">
                  <a:pos x="1" y="18"/>
                </a:cxn>
                <a:cxn ang="0">
                  <a:pos x="0" y="26"/>
                </a:cxn>
                <a:cxn ang="0">
                  <a:pos x="0" y="32"/>
                </a:cxn>
                <a:cxn ang="0">
                  <a:pos x="1" y="35"/>
                </a:cxn>
                <a:cxn ang="0">
                  <a:pos x="1" y="35"/>
                </a:cxn>
                <a:cxn ang="0">
                  <a:pos x="4" y="40"/>
                </a:cxn>
                <a:cxn ang="0">
                  <a:pos x="5" y="47"/>
                </a:cxn>
                <a:cxn ang="0">
                  <a:pos x="5" y="47"/>
                </a:cxn>
                <a:cxn ang="0">
                  <a:pos x="8" y="54"/>
                </a:cxn>
                <a:cxn ang="0">
                  <a:pos x="8" y="54"/>
                </a:cxn>
                <a:cxn ang="0">
                  <a:pos x="9" y="57"/>
                </a:cxn>
                <a:cxn ang="0">
                  <a:pos x="9" y="57"/>
                </a:cxn>
                <a:cxn ang="0">
                  <a:pos x="5" y="58"/>
                </a:cxn>
                <a:cxn ang="0">
                  <a:pos x="5" y="58"/>
                </a:cxn>
                <a:cxn ang="0">
                  <a:pos x="7" y="58"/>
                </a:cxn>
                <a:cxn ang="0">
                  <a:pos x="14" y="60"/>
                </a:cxn>
                <a:cxn ang="0">
                  <a:pos x="14" y="60"/>
                </a:cxn>
                <a:cxn ang="0">
                  <a:pos x="29" y="61"/>
                </a:cxn>
                <a:cxn ang="0">
                  <a:pos x="29" y="61"/>
                </a:cxn>
                <a:cxn ang="0">
                  <a:pos x="30" y="60"/>
                </a:cxn>
                <a:cxn ang="0">
                  <a:pos x="30" y="60"/>
                </a:cxn>
                <a:cxn ang="0">
                  <a:pos x="33" y="60"/>
                </a:cxn>
                <a:cxn ang="0">
                  <a:pos x="33" y="60"/>
                </a:cxn>
                <a:cxn ang="0">
                  <a:pos x="44" y="62"/>
                </a:cxn>
                <a:cxn ang="0">
                  <a:pos x="50" y="62"/>
                </a:cxn>
                <a:cxn ang="0">
                  <a:pos x="53" y="62"/>
                </a:cxn>
                <a:cxn ang="0">
                  <a:pos x="61" y="69"/>
                </a:cxn>
                <a:cxn ang="0">
                  <a:pos x="66" y="79"/>
                </a:cxn>
                <a:cxn ang="0">
                  <a:pos x="75" y="108"/>
                </a:cxn>
                <a:cxn ang="0">
                  <a:pos x="93" y="128"/>
                </a:cxn>
                <a:cxn ang="0">
                  <a:pos x="101" y="118"/>
                </a:cxn>
              </a:cxnLst>
              <a:rect l="0" t="0" r="r" b="b"/>
              <a:pathLst>
                <a:path w="139" h="128">
                  <a:moveTo>
                    <a:pt x="101" y="118"/>
                  </a:moveTo>
                  <a:lnTo>
                    <a:pt x="126" y="118"/>
                  </a:lnTo>
                  <a:lnTo>
                    <a:pt x="139" y="118"/>
                  </a:lnTo>
                  <a:lnTo>
                    <a:pt x="119" y="85"/>
                  </a:lnTo>
                  <a:lnTo>
                    <a:pt x="101" y="67"/>
                  </a:lnTo>
                  <a:lnTo>
                    <a:pt x="87" y="55"/>
                  </a:lnTo>
                  <a:lnTo>
                    <a:pt x="87" y="43"/>
                  </a:lnTo>
                  <a:lnTo>
                    <a:pt x="77" y="35"/>
                  </a:lnTo>
                  <a:lnTo>
                    <a:pt x="51" y="35"/>
                  </a:lnTo>
                  <a:lnTo>
                    <a:pt x="26" y="26"/>
                  </a:lnTo>
                  <a:lnTo>
                    <a:pt x="19" y="17"/>
                  </a:lnTo>
                  <a:lnTo>
                    <a:pt x="14" y="0"/>
                  </a:lnTo>
                  <a:lnTo>
                    <a:pt x="1" y="18"/>
                  </a:lnTo>
                  <a:lnTo>
                    <a:pt x="1" y="18"/>
                  </a:lnTo>
                  <a:lnTo>
                    <a:pt x="0" y="26"/>
                  </a:lnTo>
                  <a:lnTo>
                    <a:pt x="0" y="32"/>
                  </a:lnTo>
                  <a:lnTo>
                    <a:pt x="1" y="35"/>
                  </a:lnTo>
                  <a:lnTo>
                    <a:pt x="1" y="35"/>
                  </a:lnTo>
                  <a:lnTo>
                    <a:pt x="4" y="40"/>
                  </a:lnTo>
                  <a:lnTo>
                    <a:pt x="5" y="47"/>
                  </a:lnTo>
                  <a:lnTo>
                    <a:pt x="5" y="47"/>
                  </a:lnTo>
                  <a:lnTo>
                    <a:pt x="8" y="54"/>
                  </a:lnTo>
                  <a:lnTo>
                    <a:pt x="8" y="54"/>
                  </a:lnTo>
                  <a:lnTo>
                    <a:pt x="9" y="57"/>
                  </a:lnTo>
                  <a:lnTo>
                    <a:pt x="9" y="57"/>
                  </a:lnTo>
                  <a:lnTo>
                    <a:pt x="5" y="58"/>
                  </a:lnTo>
                  <a:lnTo>
                    <a:pt x="5" y="58"/>
                  </a:lnTo>
                  <a:lnTo>
                    <a:pt x="7" y="58"/>
                  </a:lnTo>
                  <a:lnTo>
                    <a:pt x="14" y="60"/>
                  </a:lnTo>
                  <a:lnTo>
                    <a:pt x="14" y="60"/>
                  </a:lnTo>
                  <a:lnTo>
                    <a:pt x="29" y="61"/>
                  </a:lnTo>
                  <a:lnTo>
                    <a:pt x="29" y="61"/>
                  </a:lnTo>
                  <a:lnTo>
                    <a:pt x="30" y="60"/>
                  </a:lnTo>
                  <a:lnTo>
                    <a:pt x="30" y="60"/>
                  </a:lnTo>
                  <a:lnTo>
                    <a:pt x="33" y="60"/>
                  </a:lnTo>
                  <a:lnTo>
                    <a:pt x="33" y="60"/>
                  </a:lnTo>
                  <a:lnTo>
                    <a:pt x="44" y="62"/>
                  </a:lnTo>
                  <a:lnTo>
                    <a:pt x="50" y="62"/>
                  </a:lnTo>
                  <a:lnTo>
                    <a:pt x="53" y="62"/>
                  </a:lnTo>
                  <a:lnTo>
                    <a:pt x="61" y="69"/>
                  </a:lnTo>
                  <a:lnTo>
                    <a:pt x="66" y="79"/>
                  </a:lnTo>
                  <a:lnTo>
                    <a:pt x="75" y="108"/>
                  </a:lnTo>
                  <a:lnTo>
                    <a:pt x="93" y="128"/>
                  </a:lnTo>
                  <a:lnTo>
                    <a:pt x="101" y="11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8" name="Freeform 60"/>
            <p:cNvSpPr>
              <a:spLocks/>
            </p:cNvSpPr>
            <p:nvPr/>
          </p:nvSpPr>
          <p:spPr bwMode="auto">
            <a:xfrm>
              <a:off x="3822700" y="3432175"/>
              <a:ext cx="63500" cy="49212"/>
            </a:xfrm>
            <a:custGeom>
              <a:avLst/>
              <a:gdLst/>
              <a:ahLst/>
              <a:cxnLst>
                <a:cxn ang="0">
                  <a:pos x="0" y="56"/>
                </a:cxn>
                <a:cxn ang="0">
                  <a:pos x="26" y="73"/>
                </a:cxn>
                <a:cxn ang="0">
                  <a:pos x="34" y="73"/>
                </a:cxn>
                <a:cxn ang="0">
                  <a:pos x="59" y="92"/>
                </a:cxn>
                <a:cxn ang="0">
                  <a:pos x="70" y="92"/>
                </a:cxn>
                <a:cxn ang="0">
                  <a:pos x="83" y="92"/>
                </a:cxn>
                <a:cxn ang="0">
                  <a:pos x="98" y="92"/>
                </a:cxn>
                <a:cxn ang="0">
                  <a:pos x="109" y="74"/>
                </a:cxn>
                <a:cxn ang="0">
                  <a:pos x="109" y="66"/>
                </a:cxn>
                <a:cxn ang="0">
                  <a:pos x="120" y="56"/>
                </a:cxn>
                <a:cxn ang="0">
                  <a:pos x="120" y="36"/>
                </a:cxn>
                <a:cxn ang="0">
                  <a:pos x="120" y="30"/>
                </a:cxn>
                <a:cxn ang="0">
                  <a:pos x="102" y="0"/>
                </a:cxn>
                <a:cxn ang="0">
                  <a:pos x="83" y="0"/>
                </a:cxn>
                <a:cxn ang="0">
                  <a:pos x="44" y="0"/>
                </a:cxn>
                <a:cxn ang="0">
                  <a:pos x="29" y="0"/>
                </a:cxn>
                <a:cxn ang="0">
                  <a:pos x="0" y="14"/>
                </a:cxn>
                <a:cxn ang="0">
                  <a:pos x="0" y="25"/>
                </a:cxn>
                <a:cxn ang="0">
                  <a:pos x="0" y="56"/>
                </a:cxn>
              </a:cxnLst>
              <a:rect l="0" t="0" r="r" b="b"/>
              <a:pathLst>
                <a:path w="120" h="92">
                  <a:moveTo>
                    <a:pt x="0" y="56"/>
                  </a:moveTo>
                  <a:lnTo>
                    <a:pt x="26" y="73"/>
                  </a:lnTo>
                  <a:lnTo>
                    <a:pt x="34" y="73"/>
                  </a:lnTo>
                  <a:lnTo>
                    <a:pt x="59" y="92"/>
                  </a:lnTo>
                  <a:lnTo>
                    <a:pt x="70" y="92"/>
                  </a:lnTo>
                  <a:lnTo>
                    <a:pt x="83" y="92"/>
                  </a:lnTo>
                  <a:lnTo>
                    <a:pt x="98" y="92"/>
                  </a:lnTo>
                  <a:lnTo>
                    <a:pt x="109" y="74"/>
                  </a:lnTo>
                  <a:lnTo>
                    <a:pt x="109" y="66"/>
                  </a:lnTo>
                  <a:lnTo>
                    <a:pt x="120" y="56"/>
                  </a:lnTo>
                  <a:lnTo>
                    <a:pt x="120" y="36"/>
                  </a:lnTo>
                  <a:lnTo>
                    <a:pt x="120" y="30"/>
                  </a:lnTo>
                  <a:lnTo>
                    <a:pt x="102" y="0"/>
                  </a:lnTo>
                  <a:lnTo>
                    <a:pt x="83" y="0"/>
                  </a:lnTo>
                  <a:lnTo>
                    <a:pt x="44" y="0"/>
                  </a:lnTo>
                  <a:lnTo>
                    <a:pt x="29" y="0"/>
                  </a:lnTo>
                  <a:lnTo>
                    <a:pt x="0" y="14"/>
                  </a:lnTo>
                  <a:lnTo>
                    <a:pt x="0" y="25"/>
                  </a:lnTo>
                  <a:lnTo>
                    <a:pt x="0" y="56"/>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69" name="Freeform 61"/>
            <p:cNvSpPr>
              <a:spLocks/>
            </p:cNvSpPr>
            <p:nvPr/>
          </p:nvSpPr>
          <p:spPr bwMode="auto">
            <a:xfrm>
              <a:off x="3738563" y="3460750"/>
              <a:ext cx="22225" cy="34925"/>
            </a:xfrm>
            <a:custGeom>
              <a:avLst/>
              <a:gdLst/>
              <a:ahLst/>
              <a:cxnLst>
                <a:cxn ang="0">
                  <a:pos x="25" y="68"/>
                </a:cxn>
                <a:cxn ang="0">
                  <a:pos x="25" y="51"/>
                </a:cxn>
                <a:cxn ang="0">
                  <a:pos x="33" y="39"/>
                </a:cxn>
                <a:cxn ang="0">
                  <a:pos x="44" y="27"/>
                </a:cxn>
                <a:cxn ang="0">
                  <a:pos x="44" y="13"/>
                </a:cxn>
                <a:cxn ang="0">
                  <a:pos x="44" y="0"/>
                </a:cxn>
                <a:cxn ang="0">
                  <a:pos x="25" y="14"/>
                </a:cxn>
                <a:cxn ang="0">
                  <a:pos x="0" y="39"/>
                </a:cxn>
                <a:cxn ang="0">
                  <a:pos x="0" y="51"/>
                </a:cxn>
                <a:cxn ang="0">
                  <a:pos x="0" y="63"/>
                </a:cxn>
                <a:cxn ang="0">
                  <a:pos x="25" y="68"/>
                </a:cxn>
              </a:cxnLst>
              <a:rect l="0" t="0" r="r" b="b"/>
              <a:pathLst>
                <a:path w="44" h="68">
                  <a:moveTo>
                    <a:pt x="25" y="68"/>
                  </a:moveTo>
                  <a:lnTo>
                    <a:pt x="25" y="51"/>
                  </a:lnTo>
                  <a:lnTo>
                    <a:pt x="33" y="39"/>
                  </a:lnTo>
                  <a:lnTo>
                    <a:pt x="44" y="27"/>
                  </a:lnTo>
                  <a:lnTo>
                    <a:pt x="44" y="13"/>
                  </a:lnTo>
                  <a:lnTo>
                    <a:pt x="44" y="0"/>
                  </a:lnTo>
                  <a:lnTo>
                    <a:pt x="25" y="14"/>
                  </a:lnTo>
                  <a:lnTo>
                    <a:pt x="0" y="39"/>
                  </a:lnTo>
                  <a:lnTo>
                    <a:pt x="0" y="51"/>
                  </a:lnTo>
                  <a:lnTo>
                    <a:pt x="0" y="63"/>
                  </a:lnTo>
                  <a:lnTo>
                    <a:pt x="25" y="68"/>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70" name="Freeform 62"/>
            <p:cNvSpPr>
              <a:spLocks/>
            </p:cNvSpPr>
            <p:nvPr/>
          </p:nvSpPr>
          <p:spPr bwMode="auto">
            <a:xfrm>
              <a:off x="4021138" y="3516313"/>
              <a:ext cx="77787" cy="58737"/>
            </a:xfrm>
            <a:custGeom>
              <a:avLst/>
              <a:gdLst/>
              <a:ahLst/>
              <a:cxnLst>
                <a:cxn ang="0">
                  <a:pos x="0" y="21"/>
                </a:cxn>
                <a:cxn ang="0">
                  <a:pos x="17" y="21"/>
                </a:cxn>
                <a:cxn ang="0">
                  <a:pos x="32" y="21"/>
                </a:cxn>
                <a:cxn ang="0">
                  <a:pos x="32" y="8"/>
                </a:cxn>
                <a:cxn ang="0">
                  <a:pos x="54" y="0"/>
                </a:cxn>
                <a:cxn ang="0">
                  <a:pos x="74" y="0"/>
                </a:cxn>
                <a:cxn ang="0">
                  <a:pos x="85" y="0"/>
                </a:cxn>
                <a:cxn ang="0">
                  <a:pos x="96" y="10"/>
                </a:cxn>
                <a:cxn ang="0">
                  <a:pos x="106" y="21"/>
                </a:cxn>
                <a:cxn ang="0">
                  <a:pos x="118" y="44"/>
                </a:cxn>
                <a:cxn ang="0">
                  <a:pos x="136" y="44"/>
                </a:cxn>
                <a:cxn ang="0">
                  <a:pos x="149" y="74"/>
                </a:cxn>
                <a:cxn ang="0">
                  <a:pos x="149" y="96"/>
                </a:cxn>
                <a:cxn ang="0">
                  <a:pos x="149" y="111"/>
                </a:cxn>
                <a:cxn ang="0">
                  <a:pos x="131" y="111"/>
                </a:cxn>
                <a:cxn ang="0">
                  <a:pos x="115" y="94"/>
                </a:cxn>
                <a:cxn ang="0">
                  <a:pos x="101" y="82"/>
                </a:cxn>
                <a:cxn ang="0">
                  <a:pos x="74" y="94"/>
                </a:cxn>
                <a:cxn ang="0">
                  <a:pos x="57" y="103"/>
                </a:cxn>
                <a:cxn ang="0">
                  <a:pos x="38" y="89"/>
                </a:cxn>
                <a:cxn ang="0">
                  <a:pos x="27" y="76"/>
                </a:cxn>
                <a:cxn ang="0">
                  <a:pos x="0" y="56"/>
                </a:cxn>
                <a:cxn ang="0">
                  <a:pos x="0" y="43"/>
                </a:cxn>
                <a:cxn ang="0">
                  <a:pos x="0" y="21"/>
                </a:cxn>
              </a:cxnLst>
              <a:rect l="0" t="0" r="r" b="b"/>
              <a:pathLst>
                <a:path w="149" h="111">
                  <a:moveTo>
                    <a:pt x="0" y="21"/>
                  </a:moveTo>
                  <a:lnTo>
                    <a:pt x="17" y="21"/>
                  </a:lnTo>
                  <a:lnTo>
                    <a:pt x="32" y="21"/>
                  </a:lnTo>
                  <a:lnTo>
                    <a:pt x="32" y="8"/>
                  </a:lnTo>
                  <a:lnTo>
                    <a:pt x="54" y="0"/>
                  </a:lnTo>
                  <a:lnTo>
                    <a:pt x="74" y="0"/>
                  </a:lnTo>
                  <a:lnTo>
                    <a:pt x="85" y="0"/>
                  </a:lnTo>
                  <a:lnTo>
                    <a:pt x="96" y="10"/>
                  </a:lnTo>
                  <a:lnTo>
                    <a:pt x="106" y="21"/>
                  </a:lnTo>
                  <a:lnTo>
                    <a:pt x="118" y="44"/>
                  </a:lnTo>
                  <a:lnTo>
                    <a:pt x="136" y="44"/>
                  </a:lnTo>
                  <a:lnTo>
                    <a:pt x="149" y="74"/>
                  </a:lnTo>
                  <a:lnTo>
                    <a:pt x="149" y="96"/>
                  </a:lnTo>
                  <a:lnTo>
                    <a:pt x="149" y="111"/>
                  </a:lnTo>
                  <a:lnTo>
                    <a:pt x="131" y="111"/>
                  </a:lnTo>
                  <a:lnTo>
                    <a:pt x="115" y="94"/>
                  </a:lnTo>
                  <a:lnTo>
                    <a:pt x="101" y="82"/>
                  </a:lnTo>
                  <a:lnTo>
                    <a:pt x="74" y="94"/>
                  </a:lnTo>
                  <a:lnTo>
                    <a:pt x="57" y="103"/>
                  </a:lnTo>
                  <a:lnTo>
                    <a:pt x="38" y="89"/>
                  </a:lnTo>
                  <a:lnTo>
                    <a:pt x="27" y="76"/>
                  </a:lnTo>
                  <a:lnTo>
                    <a:pt x="0" y="56"/>
                  </a:lnTo>
                  <a:lnTo>
                    <a:pt x="0" y="43"/>
                  </a:lnTo>
                  <a:lnTo>
                    <a:pt x="0" y="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71" name="Freeform 63"/>
            <p:cNvSpPr>
              <a:spLocks/>
            </p:cNvSpPr>
            <p:nvPr/>
          </p:nvSpPr>
          <p:spPr bwMode="auto">
            <a:xfrm>
              <a:off x="4165600" y="3589338"/>
              <a:ext cx="74612" cy="22225"/>
            </a:xfrm>
            <a:custGeom>
              <a:avLst/>
              <a:gdLst/>
              <a:ahLst/>
              <a:cxnLst>
                <a:cxn ang="0">
                  <a:pos x="22" y="33"/>
                </a:cxn>
                <a:cxn ang="0">
                  <a:pos x="36" y="33"/>
                </a:cxn>
                <a:cxn ang="0">
                  <a:pos x="52" y="33"/>
                </a:cxn>
                <a:cxn ang="0">
                  <a:pos x="62" y="33"/>
                </a:cxn>
                <a:cxn ang="0">
                  <a:pos x="77" y="33"/>
                </a:cxn>
                <a:cxn ang="0">
                  <a:pos x="88" y="33"/>
                </a:cxn>
                <a:cxn ang="0">
                  <a:pos x="99" y="33"/>
                </a:cxn>
                <a:cxn ang="0">
                  <a:pos x="99" y="43"/>
                </a:cxn>
                <a:cxn ang="0">
                  <a:pos x="111" y="38"/>
                </a:cxn>
                <a:cxn ang="0">
                  <a:pos x="140" y="19"/>
                </a:cxn>
                <a:cxn ang="0">
                  <a:pos x="80" y="19"/>
                </a:cxn>
                <a:cxn ang="0">
                  <a:pos x="68" y="0"/>
                </a:cxn>
                <a:cxn ang="0">
                  <a:pos x="47" y="0"/>
                </a:cxn>
                <a:cxn ang="0">
                  <a:pos x="7" y="0"/>
                </a:cxn>
                <a:cxn ang="0">
                  <a:pos x="0" y="0"/>
                </a:cxn>
                <a:cxn ang="0">
                  <a:pos x="0" y="11"/>
                </a:cxn>
                <a:cxn ang="0">
                  <a:pos x="0" y="21"/>
                </a:cxn>
                <a:cxn ang="0">
                  <a:pos x="0" y="29"/>
                </a:cxn>
                <a:cxn ang="0">
                  <a:pos x="22" y="33"/>
                </a:cxn>
              </a:cxnLst>
              <a:rect l="0" t="0" r="r" b="b"/>
              <a:pathLst>
                <a:path w="140" h="43">
                  <a:moveTo>
                    <a:pt x="22" y="33"/>
                  </a:moveTo>
                  <a:lnTo>
                    <a:pt x="36" y="33"/>
                  </a:lnTo>
                  <a:lnTo>
                    <a:pt x="52" y="33"/>
                  </a:lnTo>
                  <a:lnTo>
                    <a:pt x="62" y="33"/>
                  </a:lnTo>
                  <a:lnTo>
                    <a:pt x="77" y="33"/>
                  </a:lnTo>
                  <a:lnTo>
                    <a:pt x="88" y="33"/>
                  </a:lnTo>
                  <a:lnTo>
                    <a:pt x="99" y="33"/>
                  </a:lnTo>
                  <a:lnTo>
                    <a:pt x="99" y="43"/>
                  </a:lnTo>
                  <a:lnTo>
                    <a:pt x="111" y="38"/>
                  </a:lnTo>
                  <a:lnTo>
                    <a:pt x="140" y="19"/>
                  </a:lnTo>
                  <a:lnTo>
                    <a:pt x="80" y="19"/>
                  </a:lnTo>
                  <a:lnTo>
                    <a:pt x="68" y="0"/>
                  </a:lnTo>
                  <a:lnTo>
                    <a:pt x="47" y="0"/>
                  </a:lnTo>
                  <a:lnTo>
                    <a:pt x="7" y="0"/>
                  </a:lnTo>
                  <a:lnTo>
                    <a:pt x="0" y="0"/>
                  </a:lnTo>
                  <a:lnTo>
                    <a:pt x="0" y="11"/>
                  </a:lnTo>
                  <a:lnTo>
                    <a:pt x="0" y="21"/>
                  </a:lnTo>
                  <a:lnTo>
                    <a:pt x="0" y="29"/>
                  </a:lnTo>
                  <a:lnTo>
                    <a:pt x="22" y="33"/>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72" name="Freeform 64"/>
            <p:cNvSpPr>
              <a:spLocks/>
            </p:cNvSpPr>
            <p:nvPr/>
          </p:nvSpPr>
          <p:spPr bwMode="auto">
            <a:xfrm>
              <a:off x="4195763" y="3625850"/>
              <a:ext cx="25400" cy="30162"/>
            </a:xfrm>
            <a:custGeom>
              <a:avLst/>
              <a:gdLst/>
              <a:ahLst/>
              <a:cxnLst>
                <a:cxn ang="0">
                  <a:pos x="28" y="57"/>
                </a:cxn>
                <a:cxn ang="0">
                  <a:pos x="48" y="43"/>
                </a:cxn>
                <a:cxn ang="0">
                  <a:pos x="48" y="31"/>
                </a:cxn>
                <a:cxn ang="0">
                  <a:pos x="38" y="16"/>
                </a:cxn>
                <a:cxn ang="0">
                  <a:pos x="28" y="0"/>
                </a:cxn>
                <a:cxn ang="0">
                  <a:pos x="13" y="0"/>
                </a:cxn>
                <a:cxn ang="0">
                  <a:pos x="0" y="0"/>
                </a:cxn>
                <a:cxn ang="0">
                  <a:pos x="0" y="7"/>
                </a:cxn>
                <a:cxn ang="0">
                  <a:pos x="0" y="17"/>
                </a:cxn>
                <a:cxn ang="0">
                  <a:pos x="13" y="28"/>
                </a:cxn>
                <a:cxn ang="0">
                  <a:pos x="13" y="48"/>
                </a:cxn>
                <a:cxn ang="0">
                  <a:pos x="28" y="57"/>
                </a:cxn>
              </a:cxnLst>
              <a:rect l="0" t="0" r="r" b="b"/>
              <a:pathLst>
                <a:path w="48" h="57">
                  <a:moveTo>
                    <a:pt x="28" y="57"/>
                  </a:moveTo>
                  <a:lnTo>
                    <a:pt x="48" y="43"/>
                  </a:lnTo>
                  <a:lnTo>
                    <a:pt x="48" y="31"/>
                  </a:lnTo>
                  <a:lnTo>
                    <a:pt x="38" y="16"/>
                  </a:lnTo>
                  <a:lnTo>
                    <a:pt x="28" y="0"/>
                  </a:lnTo>
                  <a:lnTo>
                    <a:pt x="13" y="0"/>
                  </a:lnTo>
                  <a:lnTo>
                    <a:pt x="0" y="0"/>
                  </a:lnTo>
                  <a:lnTo>
                    <a:pt x="0" y="7"/>
                  </a:lnTo>
                  <a:lnTo>
                    <a:pt x="0" y="17"/>
                  </a:lnTo>
                  <a:lnTo>
                    <a:pt x="13" y="28"/>
                  </a:lnTo>
                  <a:lnTo>
                    <a:pt x="13" y="48"/>
                  </a:lnTo>
                  <a:lnTo>
                    <a:pt x="28" y="57"/>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73" name="Freeform 65"/>
            <p:cNvSpPr>
              <a:spLocks/>
            </p:cNvSpPr>
            <p:nvPr/>
          </p:nvSpPr>
          <p:spPr bwMode="auto">
            <a:xfrm>
              <a:off x="4248150" y="3611563"/>
              <a:ext cx="92075" cy="63500"/>
            </a:xfrm>
            <a:custGeom>
              <a:avLst/>
              <a:gdLst/>
              <a:ahLst/>
              <a:cxnLst>
                <a:cxn ang="0">
                  <a:pos x="68" y="121"/>
                </a:cxn>
                <a:cxn ang="0">
                  <a:pos x="84" y="121"/>
                </a:cxn>
                <a:cxn ang="0">
                  <a:pos x="123" y="121"/>
                </a:cxn>
                <a:cxn ang="0">
                  <a:pos x="123" y="112"/>
                </a:cxn>
                <a:cxn ang="0">
                  <a:pos x="142" y="112"/>
                </a:cxn>
                <a:cxn ang="0">
                  <a:pos x="157" y="112"/>
                </a:cxn>
                <a:cxn ang="0">
                  <a:pos x="175" y="94"/>
                </a:cxn>
                <a:cxn ang="0">
                  <a:pos x="175" y="65"/>
                </a:cxn>
                <a:cxn ang="0">
                  <a:pos x="136" y="43"/>
                </a:cxn>
                <a:cxn ang="0">
                  <a:pos x="111" y="26"/>
                </a:cxn>
                <a:cxn ang="0">
                  <a:pos x="95" y="26"/>
                </a:cxn>
                <a:cxn ang="0">
                  <a:pos x="68" y="26"/>
                </a:cxn>
                <a:cxn ang="0">
                  <a:pos x="68" y="33"/>
                </a:cxn>
                <a:cxn ang="0">
                  <a:pos x="49" y="26"/>
                </a:cxn>
                <a:cxn ang="0">
                  <a:pos x="36" y="17"/>
                </a:cxn>
                <a:cxn ang="0">
                  <a:pos x="18" y="0"/>
                </a:cxn>
                <a:cxn ang="0">
                  <a:pos x="0" y="0"/>
                </a:cxn>
                <a:cxn ang="0">
                  <a:pos x="0" y="13"/>
                </a:cxn>
                <a:cxn ang="0">
                  <a:pos x="0" y="26"/>
                </a:cxn>
                <a:cxn ang="0">
                  <a:pos x="0" y="39"/>
                </a:cxn>
                <a:cxn ang="0">
                  <a:pos x="0" y="54"/>
                </a:cxn>
                <a:cxn ang="0">
                  <a:pos x="23" y="60"/>
                </a:cxn>
                <a:cxn ang="0">
                  <a:pos x="53" y="60"/>
                </a:cxn>
                <a:cxn ang="0">
                  <a:pos x="49" y="83"/>
                </a:cxn>
                <a:cxn ang="0">
                  <a:pos x="52" y="107"/>
                </a:cxn>
                <a:cxn ang="0">
                  <a:pos x="60" y="121"/>
                </a:cxn>
                <a:cxn ang="0">
                  <a:pos x="68" y="121"/>
                </a:cxn>
              </a:cxnLst>
              <a:rect l="0" t="0" r="r" b="b"/>
              <a:pathLst>
                <a:path w="175" h="121">
                  <a:moveTo>
                    <a:pt x="68" y="121"/>
                  </a:moveTo>
                  <a:lnTo>
                    <a:pt x="84" y="121"/>
                  </a:lnTo>
                  <a:lnTo>
                    <a:pt x="123" y="121"/>
                  </a:lnTo>
                  <a:lnTo>
                    <a:pt x="123" y="112"/>
                  </a:lnTo>
                  <a:lnTo>
                    <a:pt x="142" y="112"/>
                  </a:lnTo>
                  <a:lnTo>
                    <a:pt x="157" y="112"/>
                  </a:lnTo>
                  <a:lnTo>
                    <a:pt x="175" y="94"/>
                  </a:lnTo>
                  <a:lnTo>
                    <a:pt x="175" y="65"/>
                  </a:lnTo>
                  <a:lnTo>
                    <a:pt x="136" y="43"/>
                  </a:lnTo>
                  <a:lnTo>
                    <a:pt x="111" y="26"/>
                  </a:lnTo>
                  <a:lnTo>
                    <a:pt x="95" y="26"/>
                  </a:lnTo>
                  <a:lnTo>
                    <a:pt x="68" y="26"/>
                  </a:lnTo>
                  <a:lnTo>
                    <a:pt x="68" y="33"/>
                  </a:lnTo>
                  <a:lnTo>
                    <a:pt x="49" y="26"/>
                  </a:lnTo>
                  <a:lnTo>
                    <a:pt x="36" y="17"/>
                  </a:lnTo>
                  <a:lnTo>
                    <a:pt x="18" y="0"/>
                  </a:lnTo>
                  <a:lnTo>
                    <a:pt x="0" y="0"/>
                  </a:lnTo>
                  <a:lnTo>
                    <a:pt x="0" y="13"/>
                  </a:lnTo>
                  <a:lnTo>
                    <a:pt x="0" y="26"/>
                  </a:lnTo>
                  <a:lnTo>
                    <a:pt x="0" y="39"/>
                  </a:lnTo>
                  <a:lnTo>
                    <a:pt x="0" y="54"/>
                  </a:lnTo>
                  <a:lnTo>
                    <a:pt x="23" y="60"/>
                  </a:lnTo>
                  <a:lnTo>
                    <a:pt x="53" y="60"/>
                  </a:lnTo>
                  <a:lnTo>
                    <a:pt x="49" y="83"/>
                  </a:lnTo>
                  <a:lnTo>
                    <a:pt x="52" y="107"/>
                  </a:lnTo>
                  <a:lnTo>
                    <a:pt x="60" y="121"/>
                  </a:lnTo>
                  <a:lnTo>
                    <a:pt x="68" y="12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sp>
          <p:nvSpPr>
            <p:cNvPr id="74" name="Freeform 66"/>
            <p:cNvSpPr>
              <a:spLocks/>
            </p:cNvSpPr>
            <p:nvPr/>
          </p:nvSpPr>
          <p:spPr bwMode="auto">
            <a:xfrm>
              <a:off x="4332288" y="3727450"/>
              <a:ext cx="184150" cy="198437"/>
            </a:xfrm>
            <a:custGeom>
              <a:avLst/>
              <a:gdLst/>
              <a:ahLst/>
              <a:cxnLst>
                <a:cxn ang="0">
                  <a:pos x="57" y="61"/>
                </a:cxn>
                <a:cxn ang="0">
                  <a:pos x="47" y="23"/>
                </a:cxn>
                <a:cxn ang="0">
                  <a:pos x="47" y="11"/>
                </a:cxn>
                <a:cxn ang="0">
                  <a:pos x="47" y="0"/>
                </a:cxn>
                <a:cxn ang="0">
                  <a:pos x="57" y="0"/>
                </a:cxn>
                <a:cxn ang="0">
                  <a:pos x="76" y="0"/>
                </a:cxn>
                <a:cxn ang="0">
                  <a:pos x="104" y="18"/>
                </a:cxn>
                <a:cxn ang="0">
                  <a:pos x="128" y="41"/>
                </a:cxn>
                <a:cxn ang="0">
                  <a:pos x="128" y="41"/>
                </a:cxn>
                <a:cxn ang="0">
                  <a:pos x="133" y="42"/>
                </a:cxn>
                <a:cxn ang="0">
                  <a:pos x="144" y="43"/>
                </a:cxn>
                <a:cxn ang="0">
                  <a:pos x="144" y="43"/>
                </a:cxn>
                <a:cxn ang="0">
                  <a:pos x="160" y="43"/>
                </a:cxn>
                <a:cxn ang="0">
                  <a:pos x="160" y="43"/>
                </a:cxn>
                <a:cxn ang="0">
                  <a:pos x="183" y="43"/>
                </a:cxn>
                <a:cxn ang="0">
                  <a:pos x="229" y="61"/>
                </a:cxn>
                <a:cxn ang="0">
                  <a:pos x="255" y="88"/>
                </a:cxn>
                <a:cxn ang="0">
                  <a:pos x="255" y="107"/>
                </a:cxn>
                <a:cxn ang="0">
                  <a:pos x="265" y="149"/>
                </a:cxn>
                <a:cxn ang="0">
                  <a:pos x="278" y="149"/>
                </a:cxn>
                <a:cxn ang="0">
                  <a:pos x="287" y="149"/>
                </a:cxn>
                <a:cxn ang="0">
                  <a:pos x="287" y="174"/>
                </a:cxn>
                <a:cxn ang="0">
                  <a:pos x="301" y="174"/>
                </a:cxn>
                <a:cxn ang="0">
                  <a:pos x="319" y="192"/>
                </a:cxn>
                <a:cxn ang="0">
                  <a:pos x="346" y="192"/>
                </a:cxn>
                <a:cxn ang="0">
                  <a:pos x="319" y="227"/>
                </a:cxn>
                <a:cxn ang="0">
                  <a:pos x="302" y="238"/>
                </a:cxn>
                <a:cxn ang="0">
                  <a:pos x="278" y="275"/>
                </a:cxn>
                <a:cxn ang="0">
                  <a:pos x="250" y="286"/>
                </a:cxn>
                <a:cxn ang="0">
                  <a:pos x="197" y="286"/>
                </a:cxn>
                <a:cxn ang="0">
                  <a:pos x="186" y="302"/>
                </a:cxn>
                <a:cxn ang="0">
                  <a:pos x="150" y="302"/>
                </a:cxn>
                <a:cxn ang="0">
                  <a:pos x="139" y="333"/>
                </a:cxn>
                <a:cxn ang="0">
                  <a:pos x="133" y="354"/>
                </a:cxn>
                <a:cxn ang="0">
                  <a:pos x="123" y="365"/>
                </a:cxn>
                <a:cxn ang="0">
                  <a:pos x="115" y="375"/>
                </a:cxn>
                <a:cxn ang="0">
                  <a:pos x="100" y="375"/>
                </a:cxn>
                <a:cxn ang="0">
                  <a:pos x="87" y="353"/>
                </a:cxn>
                <a:cxn ang="0">
                  <a:pos x="55" y="336"/>
                </a:cxn>
                <a:cxn ang="0">
                  <a:pos x="36" y="321"/>
                </a:cxn>
                <a:cxn ang="0">
                  <a:pos x="36" y="310"/>
                </a:cxn>
                <a:cxn ang="0">
                  <a:pos x="36" y="296"/>
                </a:cxn>
                <a:cxn ang="0">
                  <a:pos x="36" y="279"/>
                </a:cxn>
                <a:cxn ang="0">
                  <a:pos x="36" y="265"/>
                </a:cxn>
                <a:cxn ang="0">
                  <a:pos x="36" y="231"/>
                </a:cxn>
                <a:cxn ang="0">
                  <a:pos x="36" y="221"/>
                </a:cxn>
                <a:cxn ang="0">
                  <a:pos x="36" y="200"/>
                </a:cxn>
                <a:cxn ang="0">
                  <a:pos x="15" y="164"/>
                </a:cxn>
                <a:cxn ang="0">
                  <a:pos x="0" y="153"/>
                </a:cxn>
                <a:cxn ang="0">
                  <a:pos x="0" y="135"/>
                </a:cxn>
                <a:cxn ang="0">
                  <a:pos x="0" y="127"/>
                </a:cxn>
                <a:cxn ang="0">
                  <a:pos x="15" y="111"/>
                </a:cxn>
                <a:cxn ang="0">
                  <a:pos x="36" y="103"/>
                </a:cxn>
                <a:cxn ang="0">
                  <a:pos x="57" y="88"/>
                </a:cxn>
                <a:cxn ang="0">
                  <a:pos x="57" y="61"/>
                </a:cxn>
              </a:cxnLst>
              <a:rect l="0" t="0" r="r" b="b"/>
              <a:pathLst>
                <a:path w="346" h="375">
                  <a:moveTo>
                    <a:pt x="57" y="61"/>
                  </a:moveTo>
                  <a:lnTo>
                    <a:pt x="47" y="23"/>
                  </a:lnTo>
                  <a:lnTo>
                    <a:pt x="47" y="11"/>
                  </a:lnTo>
                  <a:lnTo>
                    <a:pt x="47" y="0"/>
                  </a:lnTo>
                  <a:lnTo>
                    <a:pt x="57" y="0"/>
                  </a:lnTo>
                  <a:lnTo>
                    <a:pt x="76" y="0"/>
                  </a:lnTo>
                  <a:lnTo>
                    <a:pt x="104" y="18"/>
                  </a:lnTo>
                  <a:lnTo>
                    <a:pt x="128" y="41"/>
                  </a:lnTo>
                  <a:lnTo>
                    <a:pt x="128" y="41"/>
                  </a:lnTo>
                  <a:lnTo>
                    <a:pt x="133" y="42"/>
                  </a:lnTo>
                  <a:lnTo>
                    <a:pt x="144" y="43"/>
                  </a:lnTo>
                  <a:lnTo>
                    <a:pt x="144" y="43"/>
                  </a:lnTo>
                  <a:lnTo>
                    <a:pt x="160" y="43"/>
                  </a:lnTo>
                  <a:lnTo>
                    <a:pt x="160" y="43"/>
                  </a:lnTo>
                  <a:lnTo>
                    <a:pt x="183" y="43"/>
                  </a:lnTo>
                  <a:lnTo>
                    <a:pt x="229" y="61"/>
                  </a:lnTo>
                  <a:lnTo>
                    <a:pt x="255" y="88"/>
                  </a:lnTo>
                  <a:lnTo>
                    <a:pt x="255" y="107"/>
                  </a:lnTo>
                  <a:lnTo>
                    <a:pt x="265" y="149"/>
                  </a:lnTo>
                  <a:lnTo>
                    <a:pt x="278" y="149"/>
                  </a:lnTo>
                  <a:lnTo>
                    <a:pt x="287" y="149"/>
                  </a:lnTo>
                  <a:lnTo>
                    <a:pt x="287" y="174"/>
                  </a:lnTo>
                  <a:lnTo>
                    <a:pt x="301" y="174"/>
                  </a:lnTo>
                  <a:lnTo>
                    <a:pt x="319" y="192"/>
                  </a:lnTo>
                  <a:lnTo>
                    <a:pt x="346" y="192"/>
                  </a:lnTo>
                  <a:lnTo>
                    <a:pt x="319" y="227"/>
                  </a:lnTo>
                  <a:lnTo>
                    <a:pt x="302" y="238"/>
                  </a:lnTo>
                  <a:lnTo>
                    <a:pt x="278" y="275"/>
                  </a:lnTo>
                  <a:lnTo>
                    <a:pt x="250" y="286"/>
                  </a:lnTo>
                  <a:lnTo>
                    <a:pt x="197" y="286"/>
                  </a:lnTo>
                  <a:lnTo>
                    <a:pt x="186" y="302"/>
                  </a:lnTo>
                  <a:lnTo>
                    <a:pt x="150" y="302"/>
                  </a:lnTo>
                  <a:lnTo>
                    <a:pt x="139" y="333"/>
                  </a:lnTo>
                  <a:lnTo>
                    <a:pt x="133" y="354"/>
                  </a:lnTo>
                  <a:lnTo>
                    <a:pt x="123" y="365"/>
                  </a:lnTo>
                  <a:lnTo>
                    <a:pt x="115" y="375"/>
                  </a:lnTo>
                  <a:lnTo>
                    <a:pt x="100" y="375"/>
                  </a:lnTo>
                  <a:lnTo>
                    <a:pt x="87" y="353"/>
                  </a:lnTo>
                  <a:lnTo>
                    <a:pt x="55" y="336"/>
                  </a:lnTo>
                  <a:lnTo>
                    <a:pt x="36" y="321"/>
                  </a:lnTo>
                  <a:lnTo>
                    <a:pt x="36" y="310"/>
                  </a:lnTo>
                  <a:lnTo>
                    <a:pt x="36" y="296"/>
                  </a:lnTo>
                  <a:lnTo>
                    <a:pt x="36" y="279"/>
                  </a:lnTo>
                  <a:lnTo>
                    <a:pt x="36" y="265"/>
                  </a:lnTo>
                  <a:lnTo>
                    <a:pt x="36" y="231"/>
                  </a:lnTo>
                  <a:lnTo>
                    <a:pt x="36" y="221"/>
                  </a:lnTo>
                  <a:lnTo>
                    <a:pt x="36" y="200"/>
                  </a:lnTo>
                  <a:lnTo>
                    <a:pt x="15" y="164"/>
                  </a:lnTo>
                  <a:lnTo>
                    <a:pt x="0" y="153"/>
                  </a:lnTo>
                  <a:lnTo>
                    <a:pt x="0" y="135"/>
                  </a:lnTo>
                  <a:lnTo>
                    <a:pt x="0" y="127"/>
                  </a:lnTo>
                  <a:lnTo>
                    <a:pt x="15" y="111"/>
                  </a:lnTo>
                  <a:lnTo>
                    <a:pt x="36" y="103"/>
                  </a:lnTo>
                  <a:lnTo>
                    <a:pt x="57" y="88"/>
                  </a:lnTo>
                  <a:lnTo>
                    <a:pt x="57" y="61"/>
                  </a:lnTo>
                  <a:close/>
                </a:path>
              </a:pathLst>
            </a:custGeom>
            <a:grpFill/>
            <a:ln w="6350">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ar-SA" sz="3200"/>
            </a:p>
          </p:txBody>
        </p:sp>
      </p:grpSp>
      <p:sp>
        <p:nvSpPr>
          <p:cNvPr id="82" name="Rectangle 81">
            <a:extLst>
              <a:ext uri="{FF2B5EF4-FFF2-40B4-BE49-F238E27FC236}">
                <a16:creationId xmlns:a16="http://schemas.microsoft.com/office/drawing/2014/main" id="{5F4743EB-EB43-C046-9A47-8B8BF21C2200}"/>
              </a:ext>
            </a:extLst>
          </p:cNvPr>
          <p:cNvSpPr/>
          <p:nvPr/>
        </p:nvSpPr>
        <p:spPr>
          <a:xfrm>
            <a:off x="6405708" y="4209454"/>
            <a:ext cx="658222" cy="271549"/>
          </a:xfrm>
          <a:prstGeom prst="rect">
            <a:avLst/>
          </a:prstGeom>
        </p:spPr>
        <p:txBody>
          <a:bodyPr wrap="square">
            <a:spAutoFit/>
          </a:bodyPr>
          <a:lstStyle/>
          <a:p>
            <a:pPr algn="r">
              <a:lnSpc>
                <a:spcPct val="130000"/>
              </a:lnSpc>
            </a:pPr>
            <a:r>
              <a:rPr lang="en-US" sz="1000" dirty="0">
                <a:solidFill>
                  <a:schemeClr val="accent6">
                    <a:lumMod val="50000"/>
                  </a:schemeClr>
                </a:solidFill>
                <a:latin typeface="Roboto Condensed Light" panose="02000000000000000000" pitchFamily="2" charset="0"/>
                <a:ea typeface="Roboto Condensed Light" panose="02000000000000000000" pitchFamily="2" charset="0"/>
              </a:rPr>
              <a:t>6%</a:t>
            </a:r>
          </a:p>
        </p:txBody>
      </p:sp>
      <p:sp>
        <p:nvSpPr>
          <p:cNvPr id="84" name="Rectangle 83">
            <a:extLst>
              <a:ext uri="{FF2B5EF4-FFF2-40B4-BE49-F238E27FC236}">
                <a16:creationId xmlns:a16="http://schemas.microsoft.com/office/drawing/2014/main" id="{F7556393-4D3F-0D44-AE19-2BADE62D3BB3}"/>
              </a:ext>
            </a:extLst>
          </p:cNvPr>
          <p:cNvSpPr/>
          <p:nvPr/>
        </p:nvSpPr>
        <p:spPr>
          <a:xfrm>
            <a:off x="6417962" y="4470742"/>
            <a:ext cx="658222" cy="271549"/>
          </a:xfrm>
          <a:prstGeom prst="rect">
            <a:avLst/>
          </a:prstGeom>
        </p:spPr>
        <p:txBody>
          <a:bodyPr wrap="square">
            <a:spAutoFit/>
          </a:bodyPr>
          <a:lstStyle/>
          <a:p>
            <a:pPr algn="r">
              <a:lnSpc>
                <a:spcPct val="130000"/>
              </a:lnSpc>
            </a:pPr>
            <a:r>
              <a:rPr lang="en-US" sz="1000" dirty="0">
                <a:solidFill>
                  <a:schemeClr val="accent6">
                    <a:lumMod val="50000"/>
                  </a:schemeClr>
                </a:solidFill>
                <a:latin typeface="Roboto Condensed Light" panose="02000000000000000000" pitchFamily="2" charset="0"/>
                <a:ea typeface="Roboto Condensed Light" panose="02000000000000000000" pitchFamily="2" charset="0"/>
              </a:rPr>
              <a:t>3-5%</a:t>
            </a:r>
          </a:p>
        </p:txBody>
      </p:sp>
      <p:sp>
        <p:nvSpPr>
          <p:cNvPr id="85" name="Rectangle 84">
            <a:extLst>
              <a:ext uri="{FF2B5EF4-FFF2-40B4-BE49-F238E27FC236}">
                <a16:creationId xmlns:a16="http://schemas.microsoft.com/office/drawing/2014/main" id="{A7B792E1-427F-D441-9E0D-C94CC93BC3CD}"/>
              </a:ext>
            </a:extLst>
          </p:cNvPr>
          <p:cNvSpPr/>
          <p:nvPr/>
        </p:nvSpPr>
        <p:spPr>
          <a:xfrm>
            <a:off x="7063930" y="4549140"/>
            <a:ext cx="130440" cy="1246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A79DCEEB-CAC9-654D-88CB-EA535F659D39}"/>
              </a:ext>
            </a:extLst>
          </p:cNvPr>
          <p:cNvSpPr/>
          <p:nvPr/>
        </p:nvSpPr>
        <p:spPr>
          <a:xfrm>
            <a:off x="6590059" y="4735727"/>
            <a:ext cx="531305" cy="271549"/>
          </a:xfrm>
          <a:prstGeom prst="rect">
            <a:avLst/>
          </a:prstGeom>
        </p:spPr>
        <p:txBody>
          <a:bodyPr wrap="square">
            <a:spAutoFit/>
          </a:bodyPr>
          <a:lstStyle/>
          <a:p>
            <a:pPr>
              <a:lnSpc>
                <a:spcPct val="130000"/>
              </a:lnSpc>
            </a:pPr>
            <a:r>
              <a:rPr lang="en-US" sz="1000" dirty="0">
                <a:solidFill>
                  <a:schemeClr val="accent6">
                    <a:lumMod val="50000"/>
                  </a:schemeClr>
                </a:solidFill>
                <a:latin typeface="Roboto Condensed Light" panose="02000000000000000000" pitchFamily="2" charset="0"/>
                <a:ea typeface="Roboto Condensed Light" panose="02000000000000000000" pitchFamily="2" charset="0"/>
              </a:rPr>
              <a:t>1-2%</a:t>
            </a:r>
          </a:p>
        </p:txBody>
      </p:sp>
      <p:sp>
        <p:nvSpPr>
          <p:cNvPr id="87" name="Rectangle 86">
            <a:extLst>
              <a:ext uri="{FF2B5EF4-FFF2-40B4-BE49-F238E27FC236}">
                <a16:creationId xmlns:a16="http://schemas.microsoft.com/office/drawing/2014/main" id="{F3ADA3B9-1137-7549-8F76-002CDD35CF90}"/>
              </a:ext>
            </a:extLst>
          </p:cNvPr>
          <p:cNvSpPr/>
          <p:nvPr/>
        </p:nvSpPr>
        <p:spPr>
          <a:xfrm>
            <a:off x="7056160" y="4298959"/>
            <a:ext cx="130440" cy="1246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998802A-6BBB-A44B-8DAB-2F33081E84D3}"/>
              </a:ext>
            </a:extLst>
          </p:cNvPr>
          <p:cNvSpPr/>
          <p:nvPr/>
        </p:nvSpPr>
        <p:spPr>
          <a:xfrm>
            <a:off x="6538977" y="5000712"/>
            <a:ext cx="517183" cy="271549"/>
          </a:xfrm>
          <a:prstGeom prst="rect">
            <a:avLst/>
          </a:prstGeom>
        </p:spPr>
        <p:txBody>
          <a:bodyPr wrap="square">
            <a:spAutoFit/>
          </a:bodyPr>
          <a:lstStyle/>
          <a:p>
            <a:pPr algn="r">
              <a:lnSpc>
                <a:spcPct val="130000"/>
              </a:lnSpc>
            </a:pPr>
            <a:r>
              <a:rPr lang="en-US" sz="1000" dirty="0">
                <a:solidFill>
                  <a:schemeClr val="accent6">
                    <a:lumMod val="50000"/>
                  </a:schemeClr>
                </a:solidFill>
                <a:latin typeface="Roboto Condensed Light" panose="02000000000000000000" pitchFamily="2" charset="0"/>
                <a:ea typeface="Roboto Condensed Light" panose="02000000000000000000" pitchFamily="2" charset="0"/>
              </a:rPr>
              <a:t>0%</a:t>
            </a:r>
          </a:p>
        </p:txBody>
      </p:sp>
      <p:sp>
        <p:nvSpPr>
          <p:cNvPr id="89" name="Rectangle 88">
            <a:extLst>
              <a:ext uri="{FF2B5EF4-FFF2-40B4-BE49-F238E27FC236}">
                <a16:creationId xmlns:a16="http://schemas.microsoft.com/office/drawing/2014/main" id="{614D8430-FB6A-A748-BF9F-C6919396CF27}"/>
              </a:ext>
            </a:extLst>
          </p:cNvPr>
          <p:cNvSpPr/>
          <p:nvPr/>
        </p:nvSpPr>
        <p:spPr>
          <a:xfrm>
            <a:off x="7063930" y="5090319"/>
            <a:ext cx="130440" cy="1246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B400293-BB1D-5344-AFC6-A84C67A6A800}"/>
              </a:ext>
            </a:extLst>
          </p:cNvPr>
          <p:cNvSpPr/>
          <p:nvPr/>
        </p:nvSpPr>
        <p:spPr>
          <a:xfrm>
            <a:off x="7056144" y="4830664"/>
            <a:ext cx="130440" cy="12469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E29F217-EBC2-DA41-92B9-74DF1D91F510}"/>
              </a:ext>
            </a:extLst>
          </p:cNvPr>
          <p:cNvSpPr txBox="1"/>
          <p:nvPr/>
        </p:nvSpPr>
        <p:spPr>
          <a:xfrm>
            <a:off x="639211" y="6101847"/>
            <a:ext cx="7658397" cy="461665"/>
          </a:xfrm>
          <a:prstGeom prst="rect">
            <a:avLst/>
          </a:prstGeom>
          <a:noFill/>
        </p:spPr>
        <p:txBody>
          <a:bodyPr wrap="square" rtlCol="0">
            <a:spAutoFit/>
          </a:bodyPr>
          <a:lstStyle/>
          <a:p>
            <a:r>
              <a:rPr lang="en-US" sz="1200" b="1" dirty="0"/>
              <a:t>COVID-19 Pandemic Impact on Patients, Families and Individuals in Recovery from Substance Use Disorders</a:t>
            </a:r>
          </a:p>
          <a:p>
            <a:r>
              <a:rPr lang="en-US" sz="1200" i="1" dirty="0"/>
              <a:t>Addiction Policy Forum</a:t>
            </a:r>
          </a:p>
        </p:txBody>
      </p:sp>
      <p:sp>
        <p:nvSpPr>
          <p:cNvPr id="94" name="TextBox 93">
            <a:extLst>
              <a:ext uri="{FF2B5EF4-FFF2-40B4-BE49-F238E27FC236}">
                <a16:creationId xmlns:a16="http://schemas.microsoft.com/office/drawing/2014/main" id="{427AB377-3ED4-C245-A537-21DAFAF3E86B}"/>
              </a:ext>
            </a:extLst>
          </p:cNvPr>
          <p:cNvSpPr txBox="1"/>
          <p:nvPr/>
        </p:nvSpPr>
        <p:spPr>
          <a:xfrm>
            <a:off x="10111409" y="6041222"/>
            <a:ext cx="1242391" cy="276999"/>
          </a:xfrm>
          <a:prstGeom prst="rect">
            <a:avLst/>
          </a:prstGeom>
          <a:noFill/>
        </p:spPr>
        <p:txBody>
          <a:bodyPr wrap="square" rtlCol="0">
            <a:spAutoFit/>
          </a:bodyPr>
          <a:lstStyle/>
          <a:p>
            <a:r>
              <a:rPr lang="en-US" sz="1200" b="1" dirty="0"/>
              <a:t>n=1,079</a:t>
            </a:r>
          </a:p>
        </p:txBody>
      </p:sp>
      <p:sp>
        <p:nvSpPr>
          <p:cNvPr id="95" name="TextBox 94">
            <a:extLst>
              <a:ext uri="{FF2B5EF4-FFF2-40B4-BE49-F238E27FC236}">
                <a16:creationId xmlns:a16="http://schemas.microsoft.com/office/drawing/2014/main" id="{66D92E71-279A-4C48-B77F-780FE14489D5}"/>
              </a:ext>
            </a:extLst>
          </p:cNvPr>
          <p:cNvSpPr txBox="1"/>
          <p:nvPr/>
        </p:nvSpPr>
        <p:spPr>
          <a:xfrm>
            <a:off x="973172" y="1117613"/>
            <a:ext cx="5057475" cy="461665"/>
          </a:xfrm>
          <a:prstGeom prst="rect">
            <a:avLst/>
          </a:prstGeom>
          <a:noFill/>
        </p:spPr>
        <p:txBody>
          <a:bodyPr wrap="none" rtlCol="0">
            <a:spAutoFit/>
          </a:bodyPr>
          <a:lstStyle/>
          <a:p>
            <a:r>
              <a:rPr lang="en-US" sz="2400" b="1" dirty="0"/>
              <a:t>Substance Use Behaviors &amp; Overdoses</a:t>
            </a:r>
          </a:p>
        </p:txBody>
      </p:sp>
      <p:sp>
        <p:nvSpPr>
          <p:cNvPr id="96" name="TextBox 95">
            <a:extLst>
              <a:ext uri="{FF2B5EF4-FFF2-40B4-BE49-F238E27FC236}">
                <a16:creationId xmlns:a16="http://schemas.microsoft.com/office/drawing/2014/main" id="{E3970C02-E00F-6F43-93EE-FD81DD4A0161}"/>
              </a:ext>
            </a:extLst>
          </p:cNvPr>
          <p:cNvSpPr txBox="1"/>
          <p:nvPr/>
        </p:nvSpPr>
        <p:spPr>
          <a:xfrm>
            <a:off x="1028700" y="701748"/>
            <a:ext cx="694421" cy="261610"/>
          </a:xfrm>
          <a:prstGeom prst="rect">
            <a:avLst/>
          </a:prstGeom>
          <a:solidFill>
            <a:schemeClr val="accent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Results</a:t>
            </a:r>
          </a:p>
        </p:txBody>
      </p:sp>
      <p:sp>
        <p:nvSpPr>
          <p:cNvPr id="97" name="Rectangle 96">
            <a:extLst>
              <a:ext uri="{FF2B5EF4-FFF2-40B4-BE49-F238E27FC236}">
                <a16:creationId xmlns:a16="http://schemas.microsoft.com/office/drawing/2014/main" id="{14CE49D4-C49B-6749-9327-164AEF7784D2}"/>
              </a:ext>
            </a:extLst>
          </p:cNvPr>
          <p:cNvSpPr/>
          <p:nvPr/>
        </p:nvSpPr>
        <p:spPr>
          <a:xfrm>
            <a:off x="8170626" y="1976838"/>
            <a:ext cx="3617843" cy="2123658"/>
          </a:xfrm>
          <a:prstGeom prst="rect">
            <a:avLst/>
          </a:prstGeom>
        </p:spPr>
        <p:txBody>
          <a:bodyPr wrap="square">
            <a:spAutoFit/>
          </a:bodyPr>
          <a:lstStyle/>
          <a:p>
            <a:r>
              <a:rPr lang="en-US" sz="1200" dirty="0"/>
              <a:t>Twenty-four percent of responses indicate that their/their family member’s substance use has </a:t>
            </a:r>
            <a:r>
              <a:rPr lang="en-US" sz="1200" i="1" dirty="0"/>
              <a:t>changed</a:t>
            </a:r>
            <a:r>
              <a:rPr lang="en-US" sz="1200" dirty="0"/>
              <a:t> because of COVID-19. Of these, 83% say that that change was counter therapeutic, and substance use increased.</a:t>
            </a:r>
          </a:p>
          <a:p>
            <a:endParaRPr lang="en-US" sz="1200" dirty="0"/>
          </a:p>
          <a:p>
            <a:r>
              <a:rPr lang="en-US" sz="1200" dirty="0"/>
              <a:t>Nationwide three percent of respondents report a non-fatal overdose and 1% report a fatal overdose has occurred since the pandemic began. The South Atlantic region reported the greatest number and percent of overdoses. </a:t>
            </a:r>
          </a:p>
        </p:txBody>
      </p:sp>
      <p:sp>
        <p:nvSpPr>
          <p:cNvPr id="98" name="Rounded Rectangle 97">
            <a:extLst>
              <a:ext uri="{FF2B5EF4-FFF2-40B4-BE49-F238E27FC236}">
                <a16:creationId xmlns:a16="http://schemas.microsoft.com/office/drawing/2014/main" id="{F19AD930-0940-DC4C-A508-0466E5640597}"/>
              </a:ext>
            </a:extLst>
          </p:cNvPr>
          <p:cNvSpPr/>
          <p:nvPr/>
        </p:nvSpPr>
        <p:spPr>
          <a:xfrm>
            <a:off x="7683610" y="1938709"/>
            <a:ext cx="4299366" cy="2390274"/>
          </a:xfrm>
          <a:prstGeom prst="roundRect">
            <a:avLst>
              <a:gd name="adj" fmla="val 9691"/>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a:extLst>
              <a:ext uri="{FF2B5EF4-FFF2-40B4-BE49-F238E27FC236}">
                <a16:creationId xmlns:a16="http://schemas.microsoft.com/office/drawing/2014/main" id="{56CB7630-856E-6B48-9009-F90355021037}"/>
              </a:ext>
            </a:extLst>
          </p:cNvPr>
          <p:cNvSpPr>
            <a:spLocks noEditPoints="1"/>
          </p:cNvSpPr>
          <p:nvPr/>
        </p:nvSpPr>
        <p:spPr bwMode="auto">
          <a:xfrm>
            <a:off x="7853567" y="2402163"/>
            <a:ext cx="245104" cy="221862"/>
          </a:xfrm>
          <a:custGeom>
            <a:avLst/>
            <a:gdLst>
              <a:gd name="T0" fmla="*/ 247 w 400"/>
              <a:gd name="T1" fmla="*/ 269 h 360"/>
              <a:gd name="T2" fmla="*/ 182 w 400"/>
              <a:gd name="T3" fmla="*/ 203 h 360"/>
              <a:gd name="T4" fmla="*/ 203 w 400"/>
              <a:gd name="T5" fmla="*/ 154 h 360"/>
              <a:gd name="T6" fmla="*/ 222 w 400"/>
              <a:gd name="T7" fmla="*/ 120 h 360"/>
              <a:gd name="T8" fmla="*/ 215 w 400"/>
              <a:gd name="T9" fmla="*/ 104 h 360"/>
              <a:gd name="T10" fmla="*/ 220 w 400"/>
              <a:gd name="T11" fmla="*/ 68 h 360"/>
              <a:gd name="T12" fmla="*/ 140 w 400"/>
              <a:gd name="T13" fmla="*/ 0 h 360"/>
              <a:gd name="T14" fmla="*/ 59 w 400"/>
              <a:gd name="T15" fmla="*/ 68 h 360"/>
              <a:gd name="T16" fmla="*/ 65 w 400"/>
              <a:gd name="T17" fmla="*/ 104 h 360"/>
              <a:gd name="T18" fmla="*/ 57 w 400"/>
              <a:gd name="T19" fmla="*/ 120 h 360"/>
              <a:gd name="T20" fmla="*/ 76 w 400"/>
              <a:gd name="T21" fmla="*/ 154 h 360"/>
              <a:gd name="T22" fmla="*/ 98 w 400"/>
              <a:gd name="T23" fmla="*/ 203 h 360"/>
              <a:gd name="T24" fmla="*/ 32 w 400"/>
              <a:gd name="T25" fmla="*/ 269 h 360"/>
              <a:gd name="T26" fmla="*/ 0 w 400"/>
              <a:gd name="T27" fmla="*/ 280 h 360"/>
              <a:gd name="T28" fmla="*/ 0 w 400"/>
              <a:gd name="T29" fmla="*/ 360 h 360"/>
              <a:gd name="T30" fmla="*/ 320 w 400"/>
              <a:gd name="T31" fmla="*/ 360 h 360"/>
              <a:gd name="T32" fmla="*/ 320 w 400"/>
              <a:gd name="T33" fmla="*/ 318 h 360"/>
              <a:gd name="T34" fmla="*/ 247 w 400"/>
              <a:gd name="T35" fmla="*/ 269 h 360"/>
              <a:gd name="T36" fmla="*/ 340 w 400"/>
              <a:gd name="T37" fmla="*/ 160 h 360"/>
              <a:gd name="T38" fmla="*/ 340 w 400"/>
              <a:gd name="T39" fmla="*/ 100 h 360"/>
              <a:gd name="T40" fmla="*/ 300 w 400"/>
              <a:gd name="T41" fmla="*/ 100 h 360"/>
              <a:gd name="T42" fmla="*/ 300 w 400"/>
              <a:gd name="T43" fmla="*/ 160 h 360"/>
              <a:gd name="T44" fmla="*/ 240 w 400"/>
              <a:gd name="T45" fmla="*/ 160 h 360"/>
              <a:gd name="T46" fmla="*/ 240 w 400"/>
              <a:gd name="T47" fmla="*/ 200 h 360"/>
              <a:gd name="T48" fmla="*/ 300 w 400"/>
              <a:gd name="T49" fmla="*/ 200 h 360"/>
              <a:gd name="T50" fmla="*/ 300 w 400"/>
              <a:gd name="T51" fmla="*/ 260 h 360"/>
              <a:gd name="T52" fmla="*/ 340 w 400"/>
              <a:gd name="T53" fmla="*/ 260 h 360"/>
              <a:gd name="T54" fmla="*/ 340 w 400"/>
              <a:gd name="T55" fmla="*/ 200 h 360"/>
              <a:gd name="T56" fmla="*/ 400 w 400"/>
              <a:gd name="T57" fmla="*/ 200 h 360"/>
              <a:gd name="T58" fmla="*/ 400 w 400"/>
              <a:gd name="T59" fmla="*/ 160 h 360"/>
              <a:gd name="T60" fmla="*/ 340 w 400"/>
              <a:gd name="T61" fmla="*/ 1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360">
                <a:moveTo>
                  <a:pt x="247" y="269"/>
                </a:moveTo>
                <a:cubicBezTo>
                  <a:pt x="197" y="251"/>
                  <a:pt x="182" y="236"/>
                  <a:pt x="182" y="203"/>
                </a:cubicBezTo>
                <a:cubicBezTo>
                  <a:pt x="182" y="184"/>
                  <a:pt x="197" y="190"/>
                  <a:pt x="203" y="154"/>
                </a:cubicBezTo>
                <a:cubicBezTo>
                  <a:pt x="206" y="140"/>
                  <a:pt x="220" y="154"/>
                  <a:pt x="222" y="120"/>
                </a:cubicBezTo>
                <a:cubicBezTo>
                  <a:pt x="222" y="107"/>
                  <a:pt x="215" y="104"/>
                  <a:pt x="215" y="104"/>
                </a:cubicBezTo>
                <a:cubicBezTo>
                  <a:pt x="215" y="104"/>
                  <a:pt x="219" y="84"/>
                  <a:pt x="220" y="68"/>
                </a:cubicBezTo>
                <a:cubicBezTo>
                  <a:pt x="222" y="49"/>
                  <a:pt x="209" y="0"/>
                  <a:pt x="140" y="0"/>
                </a:cubicBezTo>
                <a:cubicBezTo>
                  <a:pt x="71" y="0"/>
                  <a:pt x="58" y="49"/>
                  <a:pt x="59" y="68"/>
                </a:cubicBezTo>
                <a:cubicBezTo>
                  <a:pt x="61" y="84"/>
                  <a:pt x="65" y="104"/>
                  <a:pt x="65" y="104"/>
                </a:cubicBezTo>
                <a:cubicBezTo>
                  <a:pt x="65" y="104"/>
                  <a:pt x="57" y="107"/>
                  <a:pt x="57" y="120"/>
                </a:cubicBezTo>
                <a:cubicBezTo>
                  <a:pt x="60" y="154"/>
                  <a:pt x="73" y="140"/>
                  <a:pt x="76" y="154"/>
                </a:cubicBezTo>
                <a:cubicBezTo>
                  <a:pt x="83" y="190"/>
                  <a:pt x="98" y="184"/>
                  <a:pt x="98" y="203"/>
                </a:cubicBezTo>
                <a:cubicBezTo>
                  <a:pt x="98" y="236"/>
                  <a:pt x="82" y="251"/>
                  <a:pt x="32" y="269"/>
                </a:cubicBezTo>
                <a:cubicBezTo>
                  <a:pt x="26" y="271"/>
                  <a:pt x="12" y="274"/>
                  <a:pt x="0" y="280"/>
                </a:cubicBezTo>
                <a:cubicBezTo>
                  <a:pt x="0" y="360"/>
                  <a:pt x="0" y="360"/>
                  <a:pt x="0" y="360"/>
                </a:cubicBezTo>
                <a:cubicBezTo>
                  <a:pt x="320" y="360"/>
                  <a:pt x="320" y="360"/>
                  <a:pt x="320" y="360"/>
                </a:cubicBezTo>
                <a:cubicBezTo>
                  <a:pt x="320" y="360"/>
                  <a:pt x="320" y="330"/>
                  <a:pt x="320" y="318"/>
                </a:cubicBezTo>
                <a:cubicBezTo>
                  <a:pt x="320" y="305"/>
                  <a:pt x="297" y="287"/>
                  <a:pt x="247" y="269"/>
                </a:cubicBezTo>
                <a:close/>
                <a:moveTo>
                  <a:pt x="340" y="160"/>
                </a:moveTo>
                <a:cubicBezTo>
                  <a:pt x="340" y="100"/>
                  <a:pt x="340" y="100"/>
                  <a:pt x="340" y="100"/>
                </a:cubicBezTo>
                <a:cubicBezTo>
                  <a:pt x="300" y="100"/>
                  <a:pt x="300" y="100"/>
                  <a:pt x="300" y="100"/>
                </a:cubicBezTo>
                <a:cubicBezTo>
                  <a:pt x="300" y="160"/>
                  <a:pt x="300" y="160"/>
                  <a:pt x="300" y="160"/>
                </a:cubicBezTo>
                <a:cubicBezTo>
                  <a:pt x="240" y="160"/>
                  <a:pt x="240" y="160"/>
                  <a:pt x="240" y="160"/>
                </a:cubicBezTo>
                <a:cubicBezTo>
                  <a:pt x="240" y="200"/>
                  <a:pt x="240" y="200"/>
                  <a:pt x="240" y="200"/>
                </a:cubicBezTo>
                <a:cubicBezTo>
                  <a:pt x="300" y="200"/>
                  <a:pt x="300" y="200"/>
                  <a:pt x="300" y="200"/>
                </a:cubicBezTo>
                <a:cubicBezTo>
                  <a:pt x="300" y="260"/>
                  <a:pt x="300" y="260"/>
                  <a:pt x="300" y="260"/>
                </a:cubicBezTo>
                <a:cubicBezTo>
                  <a:pt x="340" y="260"/>
                  <a:pt x="340" y="260"/>
                  <a:pt x="340" y="260"/>
                </a:cubicBezTo>
                <a:cubicBezTo>
                  <a:pt x="340" y="200"/>
                  <a:pt x="340" y="200"/>
                  <a:pt x="340" y="200"/>
                </a:cubicBezTo>
                <a:cubicBezTo>
                  <a:pt x="400" y="200"/>
                  <a:pt x="400" y="200"/>
                  <a:pt x="400" y="200"/>
                </a:cubicBezTo>
                <a:cubicBezTo>
                  <a:pt x="400" y="160"/>
                  <a:pt x="400" y="160"/>
                  <a:pt x="400" y="160"/>
                </a:cubicBezTo>
                <a:lnTo>
                  <a:pt x="340" y="160"/>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25876140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a:t>www.websitename.com</a:t>
            </a:r>
          </a:p>
        </p:txBody>
      </p:sp>
      <p:sp>
        <p:nvSpPr>
          <p:cNvPr id="12" name="Slide Number Placeholder 11"/>
          <p:cNvSpPr>
            <a:spLocks noGrp="1"/>
          </p:cNvSpPr>
          <p:nvPr>
            <p:ph type="sldNum" sz="quarter" idx="12"/>
          </p:nvPr>
        </p:nvSpPr>
        <p:spPr/>
        <p:txBody>
          <a:bodyPr/>
          <a:lstStyle/>
          <a:p>
            <a:fld id="{A2912448-FEEC-49E8-9588-2DF1F90D57C2}" type="slidenum">
              <a:rPr lang="en-US" smtClean="0"/>
              <a:t>8</a:t>
            </a:fld>
            <a:endParaRPr lang="en-US"/>
          </a:p>
        </p:txBody>
      </p:sp>
      <p:sp>
        <p:nvSpPr>
          <p:cNvPr id="13" name="Rectangle 12"/>
          <p:cNvSpPr/>
          <p:nvPr/>
        </p:nvSpPr>
        <p:spPr>
          <a:xfrm>
            <a:off x="1207365" y="1509318"/>
            <a:ext cx="2404185" cy="2310248"/>
          </a:xfrm>
          <a:prstGeom prst="rect">
            <a:avLst/>
          </a:prstGeom>
        </p:spPr>
        <p:txBody>
          <a:bodyPr wrap="square">
            <a:spAutoFit/>
          </a:bodyPr>
          <a:lstStyle/>
          <a:p>
            <a:pPr>
              <a:lnSpc>
                <a:spcPct val="130000"/>
              </a:lnSpc>
            </a:pPr>
            <a:r>
              <a:rPr lang="en-US" sz="1400" dirty="0"/>
              <a:t>I would say living in a recovery through this time and </a:t>
            </a:r>
            <a:r>
              <a:rPr lang="en-US" sz="1400" b="1" dirty="0"/>
              <a:t>not being able to be active in meetings </a:t>
            </a:r>
            <a:r>
              <a:rPr lang="en-US" sz="1400" dirty="0"/>
              <a:t>has been </a:t>
            </a:r>
            <a:r>
              <a:rPr lang="en-US" sz="1400" b="1" dirty="0"/>
              <a:t>disappointing</a:t>
            </a:r>
            <a:r>
              <a:rPr lang="en-US" sz="1400" dirty="0"/>
              <a:t> when they keep liquor stores and weed shops open. This society is so twisted.</a:t>
            </a:r>
            <a:endParaRPr lang="en-US" sz="1400" dirty="0">
              <a:solidFill>
                <a:schemeClr val="accent6">
                  <a:lumMod val="50000"/>
                </a:schemeClr>
              </a:solidFill>
              <a:ea typeface="Roboto Condensed Light" panose="02000000000000000000" pitchFamily="2" charset="0"/>
            </a:endParaRPr>
          </a:p>
        </p:txBody>
      </p:sp>
      <p:sp>
        <p:nvSpPr>
          <p:cNvPr id="26" name="Rectangle 25">
            <a:extLst>
              <a:ext uri="{FF2B5EF4-FFF2-40B4-BE49-F238E27FC236}">
                <a16:creationId xmlns:a16="http://schemas.microsoft.com/office/drawing/2014/main" id="{20B3A1CD-E268-6449-8B78-34E650F410DF}"/>
              </a:ext>
            </a:extLst>
          </p:cNvPr>
          <p:cNvSpPr/>
          <p:nvPr/>
        </p:nvSpPr>
        <p:spPr>
          <a:xfrm>
            <a:off x="557272" y="1043609"/>
            <a:ext cx="2190306" cy="1393843"/>
          </a:xfrm>
          <a:prstGeom prst="rect">
            <a:avLst/>
          </a:prstGeom>
        </p:spPr>
        <p:txBody>
          <a:bodyPr wrap="square">
            <a:spAutoFit/>
          </a:bodyPr>
          <a:lstStyle/>
          <a:p>
            <a:pPr>
              <a:lnSpc>
                <a:spcPct val="130000"/>
              </a:lnSpc>
            </a:pPr>
            <a:r>
              <a:rPr lang="en-US" sz="7200" b="1" dirty="0">
                <a:solidFill>
                  <a:schemeClr val="accent6">
                    <a:lumMod val="50000"/>
                  </a:schemeClr>
                </a:solidFill>
                <a:latin typeface="Cooper Black" panose="0208090404030B020404" pitchFamily="18" charset="77"/>
                <a:ea typeface="Roboto" panose="02000000000000000000" pitchFamily="2" charset="0"/>
              </a:rPr>
              <a:t>“</a:t>
            </a:r>
            <a:endParaRPr lang="en-US" sz="7200" dirty="0">
              <a:solidFill>
                <a:schemeClr val="accent6">
                  <a:lumMod val="50000"/>
                </a:schemeClr>
              </a:solidFill>
              <a:latin typeface="Cooper Black" panose="0208090404030B020404" pitchFamily="18" charset="77"/>
              <a:ea typeface="Roboto Condensed Light" panose="02000000000000000000" pitchFamily="2" charset="0"/>
            </a:endParaRPr>
          </a:p>
        </p:txBody>
      </p:sp>
      <p:sp>
        <p:nvSpPr>
          <p:cNvPr id="31" name="Rectangle 30">
            <a:extLst>
              <a:ext uri="{FF2B5EF4-FFF2-40B4-BE49-F238E27FC236}">
                <a16:creationId xmlns:a16="http://schemas.microsoft.com/office/drawing/2014/main" id="{38338439-CA0D-274B-9893-193F4C16C7E0}"/>
              </a:ext>
            </a:extLst>
          </p:cNvPr>
          <p:cNvSpPr/>
          <p:nvPr/>
        </p:nvSpPr>
        <p:spPr>
          <a:xfrm>
            <a:off x="5006724" y="1520617"/>
            <a:ext cx="2429027" cy="1750094"/>
          </a:xfrm>
          <a:prstGeom prst="rect">
            <a:avLst/>
          </a:prstGeom>
        </p:spPr>
        <p:txBody>
          <a:bodyPr wrap="square">
            <a:spAutoFit/>
          </a:bodyPr>
          <a:lstStyle/>
          <a:p>
            <a:pPr>
              <a:lnSpc>
                <a:spcPct val="130000"/>
              </a:lnSpc>
            </a:pPr>
            <a:r>
              <a:rPr lang="en-US" sz="1400" dirty="0"/>
              <a:t>“Many people are</a:t>
            </a:r>
            <a:r>
              <a:rPr lang="en-US" sz="1400" b="1" dirty="0"/>
              <a:t> dying from overdoses </a:t>
            </a:r>
            <a:r>
              <a:rPr lang="en-US" sz="1400" dirty="0"/>
              <a:t>due to lack of face to face treatment being able to get admitted into residential treatment facilities.”</a:t>
            </a:r>
          </a:p>
        </p:txBody>
      </p:sp>
      <p:sp>
        <p:nvSpPr>
          <p:cNvPr id="36" name="Rectangle 35">
            <a:extLst>
              <a:ext uri="{FF2B5EF4-FFF2-40B4-BE49-F238E27FC236}">
                <a16:creationId xmlns:a16="http://schemas.microsoft.com/office/drawing/2014/main" id="{31FE95B7-7AC5-524B-9E07-5266DC5EE47A}"/>
              </a:ext>
            </a:extLst>
          </p:cNvPr>
          <p:cNvSpPr/>
          <p:nvPr/>
        </p:nvSpPr>
        <p:spPr>
          <a:xfrm>
            <a:off x="4261643" y="1043609"/>
            <a:ext cx="745082" cy="1393843"/>
          </a:xfrm>
          <a:prstGeom prst="rect">
            <a:avLst/>
          </a:prstGeom>
        </p:spPr>
        <p:txBody>
          <a:bodyPr wrap="square">
            <a:spAutoFit/>
          </a:bodyPr>
          <a:lstStyle/>
          <a:p>
            <a:pPr>
              <a:lnSpc>
                <a:spcPct val="130000"/>
              </a:lnSpc>
            </a:pPr>
            <a:r>
              <a:rPr lang="en-US" sz="7200" b="1" dirty="0">
                <a:solidFill>
                  <a:schemeClr val="bg2"/>
                </a:solidFill>
                <a:latin typeface="Cooper Black" panose="0208090404030B020404" pitchFamily="18" charset="77"/>
                <a:ea typeface="Roboto" panose="02000000000000000000" pitchFamily="2" charset="0"/>
              </a:rPr>
              <a:t>“</a:t>
            </a:r>
            <a:endParaRPr lang="en-US" sz="7200" dirty="0">
              <a:solidFill>
                <a:schemeClr val="bg2"/>
              </a:solidFill>
              <a:latin typeface="Cooper Black" panose="0208090404030B020404" pitchFamily="18" charset="77"/>
              <a:ea typeface="Roboto Condensed Light" panose="02000000000000000000" pitchFamily="2" charset="0"/>
            </a:endParaRPr>
          </a:p>
        </p:txBody>
      </p:sp>
      <p:sp>
        <p:nvSpPr>
          <p:cNvPr id="38" name="Rectangle 37">
            <a:extLst>
              <a:ext uri="{FF2B5EF4-FFF2-40B4-BE49-F238E27FC236}">
                <a16:creationId xmlns:a16="http://schemas.microsoft.com/office/drawing/2014/main" id="{82E6216B-390C-BB4E-AB3E-164D5B14C56B}"/>
              </a:ext>
            </a:extLst>
          </p:cNvPr>
          <p:cNvSpPr/>
          <p:nvPr/>
        </p:nvSpPr>
        <p:spPr>
          <a:xfrm>
            <a:off x="8697455" y="1509318"/>
            <a:ext cx="2429027" cy="2310248"/>
          </a:xfrm>
          <a:prstGeom prst="rect">
            <a:avLst/>
          </a:prstGeom>
        </p:spPr>
        <p:txBody>
          <a:bodyPr wrap="square">
            <a:spAutoFit/>
          </a:bodyPr>
          <a:lstStyle/>
          <a:p>
            <a:pPr>
              <a:lnSpc>
                <a:spcPct val="130000"/>
              </a:lnSpc>
            </a:pPr>
            <a:r>
              <a:rPr lang="en-US" sz="1400" dirty="0"/>
              <a:t>“I've known a few people who have </a:t>
            </a:r>
            <a:r>
              <a:rPr lang="en-US" sz="1400" b="1" dirty="0"/>
              <a:t>started using again </a:t>
            </a:r>
            <a:r>
              <a:rPr lang="en-US" sz="1400" dirty="0"/>
              <a:t>that had multiple years of recovery. This has made me </a:t>
            </a:r>
            <a:r>
              <a:rPr lang="en-US" sz="1400" b="1" dirty="0"/>
              <a:t>anxious</a:t>
            </a:r>
            <a:r>
              <a:rPr lang="en-US" sz="1400" dirty="0"/>
              <a:t> about my own recovery even though I haven't been tempted to use or planning to use.”</a:t>
            </a:r>
          </a:p>
        </p:txBody>
      </p:sp>
      <p:sp>
        <p:nvSpPr>
          <p:cNvPr id="39" name="Rectangle 38">
            <a:extLst>
              <a:ext uri="{FF2B5EF4-FFF2-40B4-BE49-F238E27FC236}">
                <a16:creationId xmlns:a16="http://schemas.microsoft.com/office/drawing/2014/main" id="{C9561F72-C505-A64F-874E-98FB1BA74198}"/>
              </a:ext>
            </a:extLst>
          </p:cNvPr>
          <p:cNvSpPr/>
          <p:nvPr/>
        </p:nvSpPr>
        <p:spPr>
          <a:xfrm>
            <a:off x="7952374" y="1032310"/>
            <a:ext cx="745082" cy="1393843"/>
          </a:xfrm>
          <a:prstGeom prst="rect">
            <a:avLst/>
          </a:prstGeom>
        </p:spPr>
        <p:txBody>
          <a:bodyPr wrap="square">
            <a:spAutoFit/>
          </a:bodyPr>
          <a:lstStyle/>
          <a:p>
            <a:pPr>
              <a:lnSpc>
                <a:spcPct val="130000"/>
              </a:lnSpc>
            </a:pPr>
            <a:r>
              <a:rPr lang="en-US" sz="7200" b="1" dirty="0">
                <a:solidFill>
                  <a:schemeClr val="tx2"/>
                </a:solidFill>
                <a:latin typeface="Cooper Black" panose="0208090404030B020404" pitchFamily="18" charset="77"/>
                <a:ea typeface="Roboto" panose="02000000000000000000" pitchFamily="2" charset="0"/>
              </a:rPr>
              <a:t>“</a:t>
            </a:r>
            <a:endParaRPr lang="en-US" sz="7200" dirty="0">
              <a:solidFill>
                <a:schemeClr val="tx2"/>
              </a:solidFill>
              <a:latin typeface="Cooper Black" panose="0208090404030B020404" pitchFamily="18" charset="77"/>
              <a:ea typeface="Roboto Condensed Light" panose="02000000000000000000" pitchFamily="2" charset="0"/>
            </a:endParaRPr>
          </a:p>
        </p:txBody>
      </p:sp>
      <p:sp>
        <p:nvSpPr>
          <p:cNvPr id="40" name="Rectangle 39">
            <a:extLst>
              <a:ext uri="{FF2B5EF4-FFF2-40B4-BE49-F238E27FC236}">
                <a16:creationId xmlns:a16="http://schemas.microsoft.com/office/drawing/2014/main" id="{AFB8B23D-AB1F-8D4A-9894-1E0B8C51EC47}"/>
              </a:ext>
            </a:extLst>
          </p:cNvPr>
          <p:cNvSpPr/>
          <p:nvPr/>
        </p:nvSpPr>
        <p:spPr>
          <a:xfrm>
            <a:off x="1144048" y="4472609"/>
            <a:ext cx="2429027" cy="1470018"/>
          </a:xfrm>
          <a:prstGeom prst="rect">
            <a:avLst/>
          </a:prstGeom>
        </p:spPr>
        <p:txBody>
          <a:bodyPr wrap="square">
            <a:spAutoFit/>
          </a:bodyPr>
          <a:lstStyle/>
          <a:p>
            <a:pPr>
              <a:lnSpc>
                <a:spcPct val="130000"/>
              </a:lnSpc>
            </a:pPr>
            <a:r>
              <a:rPr lang="en-US" sz="1400" dirty="0"/>
              <a:t>“I am in recovery and I lost my daughter in 2017 from an overdose. I feel like my grief was enhanced by this covid19.”</a:t>
            </a:r>
          </a:p>
        </p:txBody>
      </p:sp>
      <p:sp>
        <p:nvSpPr>
          <p:cNvPr id="41" name="Rectangle 40">
            <a:extLst>
              <a:ext uri="{FF2B5EF4-FFF2-40B4-BE49-F238E27FC236}">
                <a16:creationId xmlns:a16="http://schemas.microsoft.com/office/drawing/2014/main" id="{A80BF211-D0F0-E94F-AFC0-B6C2E819119A}"/>
              </a:ext>
            </a:extLst>
          </p:cNvPr>
          <p:cNvSpPr/>
          <p:nvPr/>
        </p:nvSpPr>
        <p:spPr>
          <a:xfrm>
            <a:off x="398967" y="3995601"/>
            <a:ext cx="745082" cy="1393843"/>
          </a:xfrm>
          <a:prstGeom prst="rect">
            <a:avLst/>
          </a:prstGeom>
        </p:spPr>
        <p:txBody>
          <a:bodyPr wrap="square">
            <a:spAutoFit/>
          </a:bodyPr>
          <a:lstStyle/>
          <a:p>
            <a:pPr>
              <a:lnSpc>
                <a:spcPct val="130000"/>
              </a:lnSpc>
            </a:pPr>
            <a:r>
              <a:rPr lang="en-US" sz="7200" b="1" dirty="0">
                <a:solidFill>
                  <a:schemeClr val="bg2"/>
                </a:solidFill>
                <a:latin typeface="Cooper Black" panose="0208090404030B020404" pitchFamily="18" charset="77"/>
                <a:ea typeface="Roboto" panose="02000000000000000000" pitchFamily="2" charset="0"/>
              </a:rPr>
              <a:t>“</a:t>
            </a:r>
            <a:endParaRPr lang="en-US" sz="7200" dirty="0">
              <a:solidFill>
                <a:schemeClr val="bg2"/>
              </a:solidFill>
              <a:latin typeface="Cooper Black" panose="0208090404030B020404" pitchFamily="18" charset="77"/>
              <a:ea typeface="Roboto Condensed Light" panose="02000000000000000000" pitchFamily="2" charset="0"/>
            </a:endParaRPr>
          </a:p>
        </p:txBody>
      </p:sp>
      <p:sp>
        <p:nvSpPr>
          <p:cNvPr id="42" name="Rectangle 41">
            <a:extLst>
              <a:ext uri="{FF2B5EF4-FFF2-40B4-BE49-F238E27FC236}">
                <a16:creationId xmlns:a16="http://schemas.microsoft.com/office/drawing/2014/main" id="{3B3E3120-70AB-FD40-A913-422C80A8959D}"/>
              </a:ext>
            </a:extLst>
          </p:cNvPr>
          <p:cNvSpPr/>
          <p:nvPr/>
        </p:nvSpPr>
        <p:spPr>
          <a:xfrm>
            <a:off x="5006724" y="4472609"/>
            <a:ext cx="2429027" cy="1189941"/>
          </a:xfrm>
          <a:prstGeom prst="rect">
            <a:avLst/>
          </a:prstGeom>
        </p:spPr>
        <p:txBody>
          <a:bodyPr wrap="square">
            <a:spAutoFit/>
          </a:bodyPr>
          <a:lstStyle/>
          <a:p>
            <a:pPr>
              <a:lnSpc>
                <a:spcPct val="130000"/>
              </a:lnSpc>
            </a:pPr>
            <a:r>
              <a:rPr lang="en-US" sz="1400" dirty="0"/>
              <a:t>“My husband (who uses) has not been socially isolating, so I’m worried about us getting sick or getting my family sick.”</a:t>
            </a:r>
          </a:p>
        </p:txBody>
      </p:sp>
      <p:sp>
        <p:nvSpPr>
          <p:cNvPr id="43" name="Rectangle 42">
            <a:extLst>
              <a:ext uri="{FF2B5EF4-FFF2-40B4-BE49-F238E27FC236}">
                <a16:creationId xmlns:a16="http://schemas.microsoft.com/office/drawing/2014/main" id="{311BECDC-9CC3-6749-A4C4-3CBB9B191392}"/>
              </a:ext>
            </a:extLst>
          </p:cNvPr>
          <p:cNvSpPr/>
          <p:nvPr/>
        </p:nvSpPr>
        <p:spPr>
          <a:xfrm>
            <a:off x="4261643" y="3995601"/>
            <a:ext cx="745082" cy="1393843"/>
          </a:xfrm>
          <a:prstGeom prst="rect">
            <a:avLst/>
          </a:prstGeom>
        </p:spPr>
        <p:txBody>
          <a:bodyPr wrap="square">
            <a:spAutoFit/>
          </a:bodyPr>
          <a:lstStyle/>
          <a:p>
            <a:pPr>
              <a:lnSpc>
                <a:spcPct val="130000"/>
              </a:lnSpc>
            </a:pPr>
            <a:r>
              <a:rPr lang="en-US" sz="7200" b="1" dirty="0">
                <a:solidFill>
                  <a:schemeClr val="tx2"/>
                </a:solidFill>
                <a:latin typeface="Cooper Black" panose="0208090404030B020404" pitchFamily="18" charset="77"/>
                <a:ea typeface="Roboto" panose="02000000000000000000" pitchFamily="2" charset="0"/>
              </a:rPr>
              <a:t>“</a:t>
            </a:r>
            <a:endParaRPr lang="en-US" sz="7200" dirty="0">
              <a:solidFill>
                <a:schemeClr val="tx2"/>
              </a:solidFill>
              <a:latin typeface="Cooper Black" panose="0208090404030B020404" pitchFamily="18" charset="77"/>
              <a:ea typeface="Roboto Condensed Light" panose="02000000000000000000" pitchFamily="2" charset="0"/>
            </a:endParaRPr>
          </a:p>
        </p:txBody>
      </p:sp>
      <p:sp>
        <p:nvSpPr>
          <p:cNvPr id="44" name="Rectangle 43">
            <a:extLst>
              <a:ext uri="{FF2B5EF4-FFF2-40B4-BE49-F238E27FC236}">
                <a16:creationId xmlns:a16="http://schemas.microsoft.com/office/drawing/2014/main" id="{6108A512-AB88-F841-9E53-5B8F78CCB68F}"/>
              </a:ext>
            </a:extLst>
          </p:cNvPr>
          <p:cNvSpPr/>
          <p:nvPr/>
        </p:nvSpPr>
        <p:spPr>
          <a:xfrm>
            <a:off x="8697455" y="4513548"/>
            <a:ext cx="2429027" cy="1470018"/>
          </a:xfrm>
          <a:prstGeom prst="rect">
            <a:avLst/>
          </a:prstGeom>
        </p:spPr>
        <p:txBody>
          <a:bodyPr wrap="square">
            <a:spAutoFit/>
          </a:bodyPr>
          <a:lstStyle/>
          <a:p>
            <a:pPr>
              <a:lnSpc>
                <a:spcPct val="130000"/>
              </a:lnSpc>
            </a:pPr>
            <a:r>
              <a:rPr lang="en-US" sz="1400" dirty="0"/>
              <a:t>“I </a:t>
            </a:r>
            <a:r>
              <a:rPr lang="en-US" sz="1400" b="1" dirty="0"/>
              <a:t>worry</a:t>
            </a:r>
            <a:r>
              <a:rPr lang="en-US" sz="1400" dirty="0"/>
              <a:t> all of the time that my daughter may become so isolated she may make decisions </a:t>
            </a:r>
            <a:r>
              <a:rPr lang="en-US" sz="1400" b="1" dirty="0"/>
              <a:t>not beneficial to her recovery.”</a:t>
            </a:r>
          </a:p>
        </p:txBody>
      </p:sp>
      <p:sp>
        <p:nvSpPr>
          <p:cNvPr id="45" name="Rectangle 44">
            <a:extLst>
              <a:ext uri="{FF2B5EF4-FFF2-40B4-BE49-F238E27FC236}">
                <a16:creationId xmlns:a16="http://schemas.microsoft.com/office/drawing/2014/main" id="{AF0C7CB2-38C7-2A42-879F-17E2285E341B}"/>
              </a:ext>
            </a:extLst>
          </p:cNvPr>
          <p:cNvSpPr/>
          <p:nvPr/>
        </p:nvSpPr>
        <p:spPr>
          <a:xfrm>
            <a:off x="7952374" y="4036540"/>
            <a:ext cx="745082" cy="1393843"/>
          </a:xfrm>
          <a:prstGeom prst="rect">
            <a:avLst/>
          </a:prstGeom>
        </p:spPr>
        <p:txBody>
          <a:bodyPr wrap="square">
            <a:spAutoFit/>
          </a:bodyPr>
          <a:lstStyle/>
          <a:p>
            <a:pPr>
              <a:lnSpc>
                <a:spcPct val="130000"/>
              </a:lnSpc>
            </a:pPr>
            <a:r>
              <a:rPr lang="en-US" sz="7200" b="1" dirty="0">
                <a:solidFill>
                  <a:schemeClr val="bg2"/>
                </a:solidFill>
                <a:latin typeface="Cooper Black" panose="0208090404030B020404" pitchFamily="18" charset="77"/>
                <a:ea typeface="Roboto" panose="02000000000000000000" pitchFamily="2" charset="0"/>
              </a:rPr>
              <a:t>“</a:t>
            </a:r>
            <a:endParaRPr lang="en-US" sz="7200" dirty="0">
              <a:solidFill>
                <a:schemeClr val="bg2"/>
              </a:solidFill>
              <a:latin typeface="Cooper Black" panose="0208090404030B020404" pitchFamily="18" charset="77"/>
              <a:ea typeface="Roboto Condensed Light" panose="02000000000000000000" pitchFamily="2" charset="0"/>
            </a:endParaRPr>
          </a:p>
        </p:txBody>
      </p:sp>
      <p:sp>
        <p:nvSpPr>
          <p:cNvPr id="46" name="TextBox 45">
            <a:extLst>
              <a:ext uri="{FF2B5EF4-FFF2-40B4-BE49-F238E27FC236}">
                <a16:creationId xmlns:a16="http://schemas.microsoft.com/office/drawing/2014/main" id="{F754D83C-B356-304E-8FAD-2A8C4AD1070F}"/>
              </a:ext>
            </a:extLst>
          </p:cNvPr>
          <p:cNvSpPr txBox="1"/>
          <p:nvPr/>
        </p:nvSpPr>
        <p:spPr>
          <a:xfrm>
            <a:off x="1143860" y="913848"/>
            <a:ext cx="2697020" cy="461665"/>
          </a:xfrm>
          <a:prstGeom prst="rect">
            <a:avLst/>
          </a:prstGeom>
          <a:noFill/>
        </p:spPr>
        <p:txBody>
          <a:bodyPr wrap="none" rtlCol="0">
            <a:spAutoFit/>
          </a:bodyPr>
          <a:lstStyle/>
          <a:p>
            <a:r>
              <a:rPr lang="en-US" sz="2400" dirty="0"/>
              <a:t>Patient Perspectives</a:t>
            </a:r>
          </a:p>
        </p:txBody>
      </p:sp>
      <p:sp>
        <p:nvSpPr>
          <p:cNvPr id="47" name="TextBox 46">
            <a:extLst>
              <a:ext uri="{FF2B5EF4-FFF2-40B4-BE49-F238E27FC236}">
                <a16:creationId xmlns:a16="http://schemas.microsoft.com/office/drawing/2014/main" id="{9C3E6506-0F6A-3147-ABC7-6483944D4C38}"/>
              </a:ext>
            </a:extLst>
          </p:cNvPr>
          <p:cNvSpPr txBox="1"/>
          <p:nvPr/>
        </p:nvSpPr>
        <p:spPr>
          <a:xfrm>
            <a:off x="1315994" y="466861"/>
            <a:ext cx="694421" cy="261610"/>
          </a:xfrm>
          <a:prstGeom prst="rect">
            <a:avLst/>
          </a:prstGeom>
          <a:solidFill>
            <a:schemeClr val="accent2"/>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Results</a:t>
            </a:r>
          </a:p>
        </p:txBody>
      </p:sp>
    </p:spTree>
    <p:extLst>
      <p:ext uri="{BB962C8B-B14F-4D97-AF65-F5344CB8AC3E}">
        <p14:creationId xmlns:p14="http://schemas.microsoft.com/office/powerpoint/2010/main" val="199922254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56930" y="1094309"/>
            <a:ext cx="2080506" cy="461665"/>
          </a:xfrm>
          <a:prstGeom prst="rect">
            <a:avLst/>
          </a:prstGeom>
          <a:noFill/>
        </p:spPr>
        <p:txBody>
          <a:bodyPr wrap="none" rtlCol="0">
            <a:spAutoFit/>
          </a:bodyPr>
          <a:lstStyle/>
          <a:p>
            <a:r>
              <a:rPr lang="en-US" sz="2400" b="1" dirty="0">
                <a:solidFill>
                  <a:schemeClr val="accent6">
                    <a:lumMod val="50000"/>
                  </a:schemeClr>
                </a:solidFill>
              </a:rPr>
              <a:t>Key Takeaways</a:t>
            </a:r>
            <a:endParaRPr lang="en-US" sz="2400" b="1" dirty="0">
              <a:solidFill>
                <a:schemeClr val="accent6">
                  <a:lumMod val="50000"/>
                </a:schemeClr>
              </a:solidFill>
              <a:ea typeface="Roboto" panose="02000000000000000000" pitchFamily="2" charset="0"/>
            </a:endParaRPr>
          </a:p>
        </p:txBody>
      </p:sp>
      <p:sp>
        <p:nvSpPr>
          <p:cNvPr id="11" name="Footer Placeholder 10"/>
          <p:cNvSpPr>
            <a:spLocks noGrp="1"/>
          </p:cNvSpPr>
          <p:nvPr>
            <p:ph type="ftr" sz="quarter" idx="11"/>
          </p:nvPr>
        </p:nvSpPr>
        <p:spPr>
          <a:xfrm>
            <a:off x="3907464" y="6409143"/>
            <a:ext cx="4114800" cy="365125"/>
          </a:xfrm>
        </p:spPr>
        <p:txBody>
          <a:bodyPr/>
          <a:lstStyle/>
          <a:p>
            <a:r>
              <a:rPr lang="en-US" dirty="0" err="1"/>
              <a:t>addictionpolicy.org</a:t>
            </a:r>
            <a:endParaRPr lang="en-US" dirty="0"/>
          </a:p>
        </p:txBody>
      </p:sp>
      <p:sp>
        <p:nvSpPr>
          <p:cNvPr id="12" name="Slide Number Placeholder 11"/>
          <p:cNvSpPr>
            <a:spLocks noGrp="1"/>
          </p:cNvSpPr>
          <p:nvPr>
            <p:ph type="sldNum" sz="quarter" idx="12"/>
          </p:nvPr>
        </p:nvSpPr>
        <p:spPr>
          <a:xfrm>
            <a:off x="8420100" y="6226581"/>
            <a:ext cx="2743200" cy="365125"/>
          </a:xfrm>
        </p:spPr>
        <p:txBody>
          <a:bodyPr/>
          <a:lstStyle/>
          <a:p>
            <a:fld id="{A2912448-FEEC-49E8-9588-2DF1F90D57C2}" type="slidenum">
              <a:rPr lang="en-US" smtClean="0"/>
              <a:t>9</a:t>
            </a:fld>
            <a:endParaRPr lang="en-US"/>
          </a:p>
        </p:txBody>
      </p:sp>
      <p:sp>
        <p:nvSpPr>
          <p:cNvPr id="28" name="Freeform 88">
            <a:extLst>
              <a:ext uri="{FF2B5EF4-FFF2-40B4-BE49-F238E27FC236}">
                <a16:creationId xmlns:a16="http://schemas.microsoft.com/office/drawing/2014/main" id="{AD1052C4-8030-364F-B92A-86B022FCAC91}"/>
              </a:ext>
            </a:extLst>
          </p:cNvPr>
          <p:cNvSpPr>
            <a:spLocks noEditPoints="1"/>
          </p:cNvSpPr>
          <p:nvPr/>
        </p:nvSpPr>
        <p:spPr bwMode="auto">
          <a:xfrm>
            <a:off x="1524849" y="3678868"/>
            <a:ext cx="224158"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9" name="Rectangle 28">
            <a:extLst>
              <a:ext uri="{FF2B5EF4-FFF2-40B4-BE49-F238E27FC236}">
                <a16:creationId xmlns:a16="http://schemas.microsoft.com/office/drawing/2014/main" id="{BCF0DA78-D94E-B54F-A92A-F406CA7A0F79}"/>
              </a:ext>
            </a:extLst>
          </p:cNvPr>
          <p:cNvSpPr/>
          <p:nvPr/>
        </p:nvSpPr>
        <p:spPr>
          <a:xfrm>
            <a:off x="1890607" y="3618721"/>
            <a:ext cx="3203931" cy="738664"/>
          </a:xfrm>
          <a:prstGeom prst="rect">
            <a:avLst/>
          </a:prstGeom>
        </p:spPr>
        <p:txBody>
          <a:bodyPr wrap="square">
            <a:spAutoFit/>
          </a:bodyPr>
          <a:lstStyle/>
          <a:p>
            <a:pPr lvl="0"/>
            <a:r>
              <a:rPr lang="en-US" sz="1400" dirty="0"/>
              <a:t>3% reported a non-fatal overdose and 1% reported a fatal overdose since the pandemic began. </a:t>
            </a:r>
          </a:p>
        </p:txBody>
      </p:sp>
      <p:sp>
        <p:nvSpPr>
          <p:cNvPr id="30" name="Freeform 88">
            <a:extLst>
              <a:ext uri="{FF2B5EF4-FFF2-40B4-BE49-F238E27FC236}">
                <a16:creationId xmlns:a16="http://schemas.microsoft.com/office/drawing/2014/main" id="{BB19BD27-CA9C-D64B-B03E-9874255BFEB7}"/>
              </a:ext>
            </a:extLst>
          </p:cNvPr>
          <p:cNvSpPr>
            <a:spLocks noEditPoints="1"/>
          </p:cNvSpPr>
          <p:nvPr/>
        </p:nvSpPr>
        <p:spPr bwMode="auto">
          <a:xfrm>
            <a:off x="1524849" y="2420895"/>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1" name="Rectangle 30">
            <a:extLst>
              <a:ext uri="{FF2B5EF4-FFF2-40B4-BE49-F238E27FC236}">
                <a16:creationId xmlns:a16="http://schemas.microsoft.com/office/drawing/2014/main" id="{EFFA8853-C923-D24F-B0C4-AB623CEA353F}"/>
              </a:ext>
            </a:extLst>
          </p:cNvPr>
          <p:cNvSpPr/>
          <p:nvPr/>
        </p:nvSpPr>
        <p:spPr>
          <a:xfrm>
            <a:off x="1890608" y="2273115"/>
            <a:ext cx="3054844" cy="954107"/>
          </a:xfrm>
          <a:prstGeom prst="rect">
            <a:avLst/>
          </a:prstGeom>
        </p:spPr>
        <p:txBody>
          <a:bodyPr wrap="square">
            <a:spAutoFit/>
          </a:bodyPr>
          <a:lstStyle/>
          <a:p>
            <a:pPr lvl="0"/>
            <a:r>
              <a:rPr lang="en-US" sz="1400" dirty="0"/>
              <a:t>One in three respondents (34%) report changes in treatment or recovery support services due to the COVID-19 pandemic.</a:t>
            </a:r>
          </a:p>
        </p:txBody>
      </p:sp>
      <p:pic>
        <p:nvPicPr>
          <p:cNvPr id="32" name="Picture 31" descr="A close up of a logo&#10;&#10;Description automatically generated">
            <a:extLst>
              <a:ext uri="{FF2B5EF4-FFF2-40B4-BE49-F238E27FC236}">
                <a16:creationId xmlns:a16="http://schemas.microsoft.com/office/drawing/2014/main" id="{721061B9-E9BC-9C4F-BC50-E1A2BFBC39F6}"/>
              </a:ext>
            </a:extLst>
          </p:cNvPr>
          <p:cNvPicPr>
            <a:picLocks noChangeAspect="1"/>
          </p:cNvPicPr>
          <p:nvPr/>
        </p:nvPicPr>
        <p:blipFill>
          <a:blip r:embed="rId3"/>
          <a:stretch>
            <a:fillRect/>
          </a:stretch>
        </p:blipFill>
        <p:spPr>
          <a:xfrm>
            <a:off x="8558340" y="5224711"/>
            <a:ext cx="2685345" cy="752515"/>
          </a:xfrm>
          <a:prstGeom prst="rect">
            <a:avLst/>
          </a:prstGeom>
        </p:spPr>
      </p:pic>
      <p:sp>
        <p:nvSpPr>
          <p:cNvPr id="33" name="TextBox 32">
            <a:extLst>
              <a:ext uri="{FF2B5EF4-FFF2-40B4-BE49-F238E27FC236}">
                <a16:creationId xmlns:a16="http://schemas.microsoft.com/office/drawing/2014/main" id="{32B68EDB-7D0E-9F48-B6C7-A481B0794BD4}"/>
              </a:ext>
            </a:extLst>
          </p:cNvPr>
          <p:cNvSpPr txBox="1"/>
          <p:nvPr/>
        </p:nvSpPr>
        <p:spPr>
          <a:xfrm>
            <a:off x="1028700" y="701748"/>
            <a:ext cx="655949" cy="261610"/>
          </a:xfrm>
          <a:prstGeom prst="rect">
            <a:avLst/>
          </a:prstGeom>
          <a:solidFill>
            <a:schemeClr val="accent1"/>
          </a:solidFill>
        </p:spPr>
        <p:txBody>
          <a:bodyPr wrap="none" rtlCol="0">
            <a:spAutoFit/>
          </a:bodyPr>
          <a:lstStyle/>
          <a:p>
            <a:r>
              <a:rPr lang="en-US" sz="1100" b="1" dirty="0">
                <a:solidFill>
                  <a:schemeClr val="bg1"/>
                </a:solidFill>
                <a:latin typeface="Roboto" panose="02000000000000000000" pitchFamily="2" charset="0"/>
                <a:ea typeface="Roboto" panose="02000000000000000000" pitchFamily="2" charset="0"/>
              </a:rPr>
              <a:t>Survey</a:t>
            </a:r>
          </a:p>
        </p:txBody>
      </p:sp>
      <p:sp>
        <p:nvSpPr>
          <p:cNvPr id="34" name="Freeform 88">
            <a:extLst>
              <a:ext uri="{FF2B5EF4-FFF2-40B4-BE49-F238E27FC236}">
                <a16:creationId xmlns:a16="http://schemas.microsoft.com/office/drawing/2014/main" id="{F4069C8F-FEEF-2F46-8F2D-57744911B199}"/>
              </a:ext>
            </a:extLst>
          </p:cNvPr>
          <p:cNvSpPr>
            <a:spLocks noEditPoints="1"/>
          </p:cNvSpPr>
          <p:nvPr/>
        </p:nvSpPr>
        <p:spPr bwMode="auto">
          <a:xfrm>
            <a:off x="6096000" y="3678868"/>
            <a:ext cx="224158"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5" name="Rectangle 34">
            <a:extLst>
              <a:ext uri="{FF2B5EF4-FFF2-40B4-BE49-F238E27FC236}">
                <a16:creationId xmlns:a16="http://schemas.microsoft.com/office/drawing/2014/main" id="{67DD527E-0423-E645-A498-1BC2B3369FA6}"/>
              </a:ext>
            </a:extLst>
          </p:cNvPr>
          <p:cNvSpPr/>
          <p:nvPr/>
        </p:nvSpPr>
        <p:spPr>
          <a:xfrm>
            <a:off x="6461758" y="3618721"/>
            <a:ext cx="3203931" cy="954107"/>
          </a:xfrm>
          <a:prstGeom prst="rect">
            <a:avLst/>
          </a:prstGeom>
        </p:spPr>
        <p:txBody>
          <a:bodyPr wrap="square">
            <a:spAutoFit/>
          </a:bodyPr>
          <a:lstStyle/>
          <a:p>
            <a:pPr lvl="0"/>
            <a:r>
              <a:rPr lang="en-US" sz="1400" dirty="0"/>
              <a:t>48% of patients and families reported fear of becoming infected with COVID-19 as a top concern, followed by spreading the virus (46%) and social isolation (40%).</a:t>
            </a:r>
          </a:p>
        </p:txBody>
      </p:sp>
      <p:sp>
        <p:nvSpPr>
          <p:cNvPr id="36" name="Freeform 88">
            <a:extLst>
              <a:ext uri="{FF2B5EF4-FFF2-40B4-BE49-F238E27FC236}">
                <a16:creationId xmlns:a16="http://schemas.microsoft.com/office/drawing/2014/main" id="{B3178A46-0B19-B84A-A653-25A136D6E742}"/>
              </a:ext>
            </a:extLst>
          </p:cNvPr>
          <p:cNvSpPr>
            <a:spLocks noEditPoints="1"/>
          </p:cNvSpPr>
          <p:nvPr/>
        </p:nvSpPr>
        <p:spPr bwMode="auto">
          <a:xfrm>
            <a:off x="6096000" y="2420895"/>
            <a:ext cx="214397" cy="216632"/>
          </a:xfrm>
          <a:custGeom>
            <a:avLst/>
            <a:gdLst>
              <a:gd name="T0" fmla="*/ 135 w 145"/>
              <a:gd name="T1" fmla="*/ 37 h 146"/>
              <a:gd name="T2" fmla="*/ 145 w 145"/>
              <a:gd name="T3" fmla="*/ 73 h 146"/>
              <a:gd name="T4" fmla="*/ 135 w 145"/>
              <a:gd name="T5" fmla="*/ 109 h 146"/>
              <a:gd name="T6" fmla="*/ 109 w 145"/>
              <a:gd name="T7" fmla="*/ 136 h 146"/>
              <a:gd name="T8" fmla="*/ 72 w 145"/>
              <a:gd name="T9" fmla="*/ 146 h 146"/>
              <a:gd name="T10" fmla="*/ 36 w 145"/>
              <a:gd name="T11" fmla="*/ 136 h 146"/>
              <a:gd name="T12" fmla="*/ 9 w 145"/>
              <a:gd name="T13" fmla="*/ 109 h 146"/>
              <a:gd name="T14" fmla="*/ 0 w 145"/>
              <a:gd name="T15" fmla="*/ 73 h 146"/>
              <a:gd name="T16" fmla="*/ 9 w 145"/>
              <a:gd name="T17" fmla="*/ 37 h 146"/>
              <a:gd name="T18" fmla="*/ 36 w 145"/>
              <a:gd name="T19" fmla="*/ 10 h 146"/>
              <a:gd name="T20" fmla="*/ 72 w 145"/>
              <a:gd name="T21" fmla="*/ 0 h 146"/>
              <a:gd name="T22" fmla="*/ 109 w 145"/>
              <a:gd name="T23" fmla="*/ 10 h 146"/>
              <a:gd name="T24" fmla="*/ 135 w 145"/>
              <a:gd name="T25" fmla="*/ 37 h 146"/>
              <a:gd name="T26" fmla="*/ 121 w 145"/>
              <a:gd name="T27" fmla="*/ 58 h 146"/>
              <a:gd name="T28" fmla="*/ 119 w 145"/>
              <a:gd name="T29" fmla="*/ 53 h 146"/>
              <a:gd name="T30" fmla="*/ 111 w 145"/>
              <a:gd name="T31" fmla="*/ 45 h 146"/>
              <a:gd name="T32" fmla="*/ 107 w 145"/>
              <a:gd name="T33" fmla="*/ 43 h 146"/>
              <a:gd name="T34" fmla="*/ 102 w 145"/>
              <a:gd name="T35" fmla="*/ 45 h 146"/>
              <a:gd name="T36" fmla="*/ 64 w 145"/>
              <a:gd name="T37" fmla="*/ 83 h 146"/>
              <a:gd name="T38" fmla="*/ 42 w 145"/>
              <a:gd name="T39" fmla="*/ 62 h 146"/>
              <a:gd name="T40" fmla="*/ 38 w 145"/>
              <a:gd name="T41" fmla="*/ 60 h 146"/>
              <a:gd name="T42" fmla="*/ 34 w 145"/>
              <a:gd name="T43" fmla="*/ 62 h 146"/>
              <a:gd name="T44" fmla="*/ 25 w 145"/>
              <a:gd name="T45" fmla="*/ 70 h 146"/>
              <a:gd name="T46" fmla="*/ 24 w 145"/>
              <a:gd name="T47" fmla="*/ 75 h 146"/>
              <a:gd name="T48" fmla="*/ 25 w 145"/>
              <a:gd name="T49" fmla="*/ 79 h 146"/>
              <a:gd name="T50" fmla="*/ 59 w 145"/>
              <a:gd name="T51" fmla="*/ 113 h 146"/>
              <a:gd name="T52" fmla="*/ 64 w 145"/>
              <a:gd name="T53" fmla="*/ 115 h 146"/>
              <a:gd name="T54" fmla="*/ 68 w 145"/>
              <a:gd name="T55" fmla="*/ 113 h 146"/>
              <a:gd name="T56" fmla="*/ 119 w 145"/>
              <a:gd name="T57" fmla="*/ 62 h 146"/>
              <a:gd name="T58" fmla="*/ 121 w 145"/>
              <a:gd name="T59"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46">
                <a:moveTo>
                  <a:pt x="135" y="37"/>
                </a:moveTo>
                <a:cubicBezTo>
                  <a:pt x="142" y="48"/>
                  <a:pt x="145" y="60"/>
                  <a:pt x="145" y="73"/>
                </a:cubicBezTo>
                <a:cubicBezTo>
                  <a:pt x="145" y="86"/>
                  <a:pt x="142" y="98"/>
                  <a:pt x="135" y="109"/>
                </a:cubicBezTo>
                <a:cubicBezTo>
                  <a:pt x="129" y="121"/>
                  <a:pt x="120" y="129"/>
                  <a:pt x="109" y="136"/>
                </a:cubicBezTo>
                <a:cubicBezTo>
                  <a:pt x="98" y="142"/>
                  <a:pt x="85" y="146"/>
                  <a:pt x="72" y="146"/>
                </a:cubicBezTo>
                <a:cubicBezTo>
                  <a:pt x="59" y="146"/>
                  <a:pt x="47" y="142"/>
                  <a:pt x="36" y="136"/>
                </a:cubicBezTo>
                <a:cubicBezTo>
                  <a:pt x="25" y="129"/>
                  <a:pt x="16" y="121"/>
                  <a:pt x="9" y="109"/>
                </a:cubicBezTo>
                <a:cubicBezTo>
                  <a:pt x="3" y="98"/>
                  <a:pt x="0" y="86"/>
                  <a:pt x="0" y="73"/>
                </a:cubicBezTo>
                <a:cubicBezTo>
                  <a:pt x="0" y="60"/>
                  <a:pt x="3" y="48"/>
                  <a:pt x="9" y="37"/>
                </a:cubicBezTo>
                <a:cubicBezTo>
                  <a:pt x="16" y="25"/>
                  <a:pt x="25" y="17"/>
                  <a:pt x="36" y="10"/>
                </a:cubicBezTo>
                <a:cubicBezTo>
                  <a:pt x="47" y="4"/>
                  <a:pt x="59" y="0"/>
                  <a:pt x="72" y="0"/>
                </a:cubicBezTo>
                <a:cubicBezTo>
                  <a:pt x="85" y="0"/>
                  <a:pt x="98" y="4"/>
                  <a:pt x="109" y="10"/>
                </a:cubicBezTo>
                <a:cubicBezTo>
                  <a:pt x="120" y="17"/>
                  <a:pt x="129" y="25"/>
                  <a:pt x="135" y="37"/>
                </a:cubicBezTo>
                <a:close/>
                <a:moveTo>
                  <a:pt x="121" y="58"/>
                </a:moveTo>
                <a:cubicBezTo>
                  <a:pt x="121" y="56"/>
                  <a:pt x="121" y="54"/>
                  <a:pt x="119" y="53"/>
                </a:cubicBezTo>
                <a:cubicBezTo>
                  <a:pt x="111" y="45"/>
                  <a:pt x="111" y="45"/>
                  <a:pt x="111" y="45"/>
                </a:cubicBezTo>
                <a:cubicBezTo>
                  <a:pt x="110" y="44"/>
                  <a:pt x="108" y="43"/>
                  <a:pt x="107" y="43"/>
                </a:cubicBezTo>
                <a:cubicBezTo>
                  <a:pt x="105" y="43"/>
                  <a:pt x="103" y="44"/>
                  <a:pt x="102" y="45"/>
                </a:cubicBezTo>
                <a:cubicBezTo>
                  <a:pt x="64" y="83"/>
                  <a:pt x="64" y="83"/>
                  <a:pt x="64" y="83"/>
                </a:cubicBezTo>
                <a:cubicBezTo>
                  <a:pt x="42" y="62"/>
                  <a:pt x="42" y="62"/>
                  <a:pt x="42" y="62"/>
                </a:cubicBezTo>
                <a:cubicBezTo>
                  <a:pt x="41" y="61"/>
                  <a:pt x="40" y="60"/>
                  <a:pt x="38" y="60"/>
                </a:cubicBezTo>
                <a:cubicBezTo>
                  <a:pt x="36" y="60"/>
                  <a:pt x="35" y="61"/>
                  <a:pt x="34" y="62"/>
                </a:cubicBezTo>
                <a:cubicBezTo>
                  <a:pt x="25" y="70"/>
                  <a:pt x="25" y="70"/>
                  <a:pt x="25" y="70"/>
                </a:cubicBezTo>
                <a:cubicBezTo>
                  <a:pt x="24" y="72"/>
                  <a:pt x="24" y="73"/>
                  <a:pt x="24" y="75"/>
                </a:cubicBezTo>
                <a:cubicBezTo>
                  <a:pt x="24" y="76"/>
                  <a:pt x="24" y="78"/>
                  <a:pt x="25" y="79"/>
                </a:cubicBezTo>
                <a:cubicBezTo>
                  <a:pt x="59" y="113"/>
                  <a:pt x="59" y="113"/>
                  <a:pt x="59" y="113"/>
                </a:cubicBezTo>
                <a:cubicBezTo>
                  <a:pt x="61" y="114"/>
                  <a:pt x="62" y="115"/>
                  <a:pt x="64" y="115"/>
                </a:cubicBezTo>
                <a:cubicBezTo>
                  <a:pt x="65" y="115"/>
                  <a:pt x="67" y="114"/>
                  <a:pt x="68" y="113"/>
                </a:cubicBezTo>
                <a:cubicBezTo>
                  <a:pt x="119" y="62"/>
                  <a:pt x="119" y="62"/>
                  <a:pt x="119" y="62"/>
                </a:cubicBezTo>
                <a:cubicBezTo>
                  <a:pt x="121" y="61"/>
                  <a:pt x="121" y="59"/>
                  <a:pt x="121" y="5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37" name="Rectangle 36">
            <a:extLst>
              <a:ext uri="{FF2B5EF4-FFF2-40B4-BE49-F238E27FC236}">
                <a16:creationId xmlns:a16="http://schemas.microsoft.com/office/drawing/2014/main" id="{019ABAFB-9D58-3149-BB51-AA8D0E41CF78}"/>
              </a:ext>
            </a:extLst>
          </p:cNvPr>
          <p:cNvSpPr/>
          <p:nvPr/>
        </p:nvSpPr>
        <p:spPr>
          <a:xfrm>
            <a:off x="6461759" y="2273115"/>
            <a:ext cx="3054844" cy="1169551"/>
          </a:xfrm>
          <a:prstGeom prst="rect">
            <a:avLst/>
          </a:prstGeom>
        </p:spPr>
        <p:txBody>
          <a:bodyPr wrap="square">
            <a:spAutoFit/>
          </a:bodyPr>
          <a:lstStyle/>
          <a:p>
            <a:pPr lvl="0"/>
            <a:r>
              <a:rPr lang="en-US" sz="1400" dirty="0"/>
              <a:t>87% of those who report access disruptions also report emotional changes since the pandemic began, compared to 72% of those who do not report access disruptions.</a:t>
            </a:r>
          </a:p>
        </p:txBody>
      </p:sp>
    </p:spTree>
    <p:extLst>
      <p:ext uri="{BB962C8B-B14F-4D97-AF65-F5344CB8AC3E}">
        <p14:creationId xmlns:p14="http://schemas.microsoft.com/office/powerpoint/2010/main" val="165031199"/>
      </p:ext>
    </p:extLst>
  </p:cSld>
  <p:clrMapOvr>
    <a:masterClrMapping/>
  </p:clrMapOvr>
  <p:transition spd="slow">
    <p:cover/>
  </p:transition>
</p:sld>
</file>

<file path=ppt/theme/theme1.xml><?xml version="1.0" encoding="utf-8"?>
<a:theme xmlns:a="http://schemas.openxmlformats.org/drawingml/2006/main" name="Office Theme">
  <a:themeElements>
    <a:clrScheme name="Canopy3">
      <a:dk1>
        <a:srgbClr val="000000"/>
      </a:dk1>
      <a:lt1>
        <a:srgbClr val="FFFFFF"/>
      </a:lt1>
      <a:dk2>
        <a:srgbClr val="373545"/>
      </a:dk2>
      <a:lt2>
        <a:srgbClr val="DCD8DC"/>
      </a:lt2>
      <a:accent1>
        <a:srgbClr val="E9BD00"/>
      </a:accent1>
      <a:accent2>
        <a:srgbClr val="1F2336"/>
      </a:accent2>
      <a:accent3>
        <a:srgbClr val="5D739A"/>
      </a:accent3>
      <a:accent4>
        <a:srgbClr val="6997AF"/>
      </a:accent4>
      <a:accent5>
        <a:srgbClr val="84ACB6"/>
      </a:accent5>
      <a:accent6>
        <a:srgbClr val="6F8183"/>
      </a:accent6>
      <a:hlink>
        <a:srgbClr val="0B3475"/>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14366</TotalTime>
  <Words>1051</Words>
  <Application>Microsoft Office PowerPoint</Application>
  <PresentationFormat>Widescreen</PresentationFormat>
  <Paragraphs>157</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Cooper Black</vt:lpstr>
      <vt:lpstr>Roboto</vt:lpstr>
      <vt:lpstr>Roboto Condensed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Hulsey</dc:creator>
  <cp:lastModifiedBy>Glynn Penelope</cp:lastModifiedBy>
  <cp:revision>43</cp:revision>
  <dcterms:created xsi:type="dcterms:W3CDTF">2020-05-12T17:43:35Z</dcterms:created>
  <dcterms:modified xsi:type="dcterms:W3CDTF">2020-11-06T14:56:35Z</dcterms:modified>
</cp:coreProperties>
</file>