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1" r:id="rId1"/>
  </p:sldMasterIdLst>
  <p:sldIdLst>
    <p:sldId id="256" r:id="rId2"/>
    <p:sldId id="261" r:id="rId3"/>
    <p:sldId id="262" r:id="rId4"/>
    <p:sldId id="263" r:id="rId5"/>
    <p:sldId id="264" r:id="rId6"/>
    <p:sldId id="260" r:id="rId7"/>
    <p:sldId id="259" r:id="rId8"/>
    <p:sldId id="258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71"/>
  </p:normalViewPr>
  <p:slideViewPr>
    <p:cSldViewPr snapToGrid="0" snapToObjects="1">
      <p:cViewPr varScale="1">
        <p:scale>
          <a:sx n="92" d="100"/>
          <a:sy n="92" d="100"/>
        </p:scale>
        <p:origin x="86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0D0C038-7EB5-164B-AC84-BEF029AB06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16F7FB7-F182-BF45-97EB-8BAA43A3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2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9827"/>
            <a:ext cx="9144000" cy="1976585"/>
          </a:xfrm>
        </p:spPr>
        <p:txBody>
          <a:bodyPr>
            <a:normAutofit/>
          </a:bodyPr>
          <a:lstStyle/>
          <a:p>
            <a:r>
              <a:rPr lang="en-US" dirty="0" smtClean="0"/>
              <a:t>SDOH</a:t>
            </a:r>
            <a:r>
              <a:rPr lang="en-US" dirty="0"/>
              <a:t> </a:t>
            </a:r>
            <a:r>
              <a:rPr lang="en-US" dirty="0" smtClean="0"/>
              <a:t>in Primary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85373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Holly J. Oh, MD</a:t>
            </a:r>
          </a:p>
          <a:p>
            <a:r>
              <a:rPr lang="en-US" dirty="0" smtClean="0"/>
              <a:t>Chief Medical Officer</a:t>
            </a:r>
          </a:p>
          <a:p>
            <a:r>
              <a:rPr lang="en-US" dirty="0" smtClean="0"/>
              <a:t>The Dimock Center</a:t>
            </a:r>
          </a:p>
          <a:p>
            <a:r>
              <a:rPr lang="en-US" dirty="0" smtClean="0"/>
              <a:t>October 16,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0" y="4470096"/>
            <a:ext cx="1759560" cy="17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40" y="5098440"/>
            <a:ext cx="1759560" cy="1759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0595" y="3212757"/>
            <a:ext cx="4512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 Patient Story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04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Dimock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447" y="2194560"/>
            <a:ext cx="9937791" cy="4314912"/>
          </a:xfrm>
        </p:spPr>
        <p:txBody>
          <a:bodyPr>
            <a:noAutofit/>
          </a:bodyPr>
          <a:lstStyle/>
          <a:p>
            <a:r>
              <a:rPr lang="en-US" sz="2400" dirty="0" smtClean="0"/>
              <a:t>Federally Qualified Health Center, single site campus in an urban setting in Boston, serving 19,000 patients a year</a:t>
            </a:r>
          </a:p>
          <a:p>
            <a:r>
              <a:rPr lang="en-US" sz="2400" dirty="0" smtClean="0"/>
              <a:t>Health Services—primary care and integrated BH, women’s health, eye, dental, pharmacy, PT, team based care  </a:t>
            </a:r>
          </a:p>
          <a:p>
            <a:r>
              <a:rPr lang="en-US" sz="2400" dirty="0" smtClean="0"/>
              <a:t>Behavioral Health/Addictions—detox, recovery homes, homes for patients with developmental disabilities</a:t>
            </a:r>
          </a:p>
          <a:p>
            <a:r>
              <a:rPr lang="en-US" sz="2400" dirty="0" smtClean="0"/>
              <a:t>Early Childhood Education—Early Intervention, Early Head Start, Head Start</a:t>
            </a:r>
          </a:p>
          <a:p>
            <a:r>
              <a:rPr lang="en-US" sz="2400" dirty="0" smtClean="0"/>
              <a:t>Medicaid about 70%, Uninsured 10%, the balance Medicare and Commercial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43" y="5245629"/>
            <a:ext cx="1576648" cy="15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Dimock’s SDOH resourcing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790" y="2561920"/>
            <a:ext cx="10311934" cy="34163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Resource specialists/CHWs embedded within departments</a:t>
            </a:r>
          </a:p>
          <a:p>
            <a:r>
              <a:rPr lang="en-US" sz="2800" dirty="0" smtClean="0"/>
              <a:t>Patients can be connected through screening in primary care, or patients can request to meet directly with RSs (especially if they have used the service before)</a:t>
            </a:r>
          </a:p>
          <a:p>
            <a:r>
              <a:rPr lang="en-US" sz="2800" dirty="0" smtClean="0"/>
              <a:t>Resource Specialists are supported by software</a:t>
            </a:r>
          </a:p>
          <a:p>
            <a:r>
              <a:rPr lang="en-US" sz="2800" dirty="0" smtClean="0"/>
              <a:t>They are responsible for connecting patients to resources to serve the identified needs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765" y="5098440"/>
            <a:ext cx="1759560" cy="17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our resource specialists?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8" y="2294313"/>
            <a:ext cx="9609513" cy="3725487"/>
          </a:xfrm>
        </p:spPr>
        <p:txBody>
          <a:bodyPr>
            <a:noAutofit/>
          </a:bodyPr>
          <a:lstStyle/>
          <a:p>
            <a:r>
              <a:rPr lang="en-US" sz="2400" dirty="0" smtClean="0"/>
              <a:t>Embedded within Adult Medicine, Pediatrics, </a:t>
            </a:r>
            <a:r>
              <a:rPr lang="en-US" sz="2400" dirty="0" err="1" smtClean="0"/>
              <a:t>Ob-GYN</a:t>
            </a:r>
            <a:r>
              <a:rPr lang="en-US" sz="2400" dirty="0" smtClean="0"/>
              <a:t>, and complex care management</a:t>
            </a:r>
          </a:p>
          <a:p>
            <a:r>
              <a:rPr lang="en-US" sz="2400" dirty="0" smtClean="0"/>
              <a:t>High school grads, Associate’s degree, Bachelor’s degree</a:t>
            </a:r>
          </a:p>
          <a:p>
            <a:r>
              <a:rPr lang="en-US" sz="2400" dirty="0" smtClean="0"/>
              <a:t>Ideally, linguistic/cultural capabilities</a:t>
            </a:r>
          </a:p>
          <a:p>
            <a:r>
              <a:rPr lang="en-US" sz="2400" dirty="0" smtClean="0"/>
              <a:t>Good communication and customer service skills; organization and follow through; teamwork; computer skills</a:t>
            </a:r>
          </a:p>
          <a:p>
            <a:r>
              <a:rPr lang="en-US" sz="2400" dirty="0" smtClean="0"/>
              <a:t>One model-</a:t>
            </a:r>
            <a:r>
              <a:rPr lang="mr-IN" sz="2400" dirty="0" smtClean="0"/>
              <a:t>–</a:t>
            </a:r>
            <a:r>
              <a:rPr lang="en-US" sz="2400" dirty="0" smtClean="0"/>
              <a:t>hired by Dimock; another model—one Dimock employee coordinates volunteers from area colleges</a:t>
            </a:r>
          </a:p>
          <a:p>
            <a:r>
              <a:rPr lang="en-US" sz="2400" dirty="0" smtClean="0"/>
              <a:t>NOT social workers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901" y="5098440"/>
            <a:ext cx="1759560" cy="17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work flow?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81" y="2273643"/>
            <a:ext cx="11232292" cy="374615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500" dirty="0" smtClean="0"/>
              <a:t>Need identified (universal screening, patient identified, staff identified)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500" dirty="0" smtClean="0"/>
              <a:t>Staff hands off patient to resource specialist (RS) in person, or virtually through EHR referral, or patient self-refers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500" dirty="0" smtClean="0"/>
              <a:t>RS meets with patient, reviews need, details and specifics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500" dirty="0" smtClean="0"/>
              <a:t>Uses software to help search for resources, as well as to log in the interaction for tracking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500" dirty="0" smtClean="0"/>
              <a:t>The ‘connection’ can be a Rapid Resource Referral (provide info) or full connection to resources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500" dirty="0" smtClean="0"/>
              <a:t>Follow-up with patient—did they go?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258" y="5098440"/>
            <a:ext cx="1759560" cy="17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to support SDOH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11" y="1899165"/>
            <a:ext cx="10198845" cy="3416300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Find SDOH resources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2800" dirty="0" smtClean="0"/>
              <a:t>Crowdsourcing ‘Yelp’ type search capabilities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2800" dirty="0" smtClean="0"/>
              <a:t>Provide connection information from software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Tracking connections through to completion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2800" dirty="0" smtClean="0"/>
              <a:t>A reminder—did that patient get connected?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2800" dirty="0" smtClean="0"/>
              <a:t>Capability to text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Reporting capability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Ideally, integrated to EHR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40" y="5098440"/>
            <a:ext cx="1759560" cy="17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35223"/>
          </a:xfrm>
        </p:spPr>
      </p:pic>
    </p:spTree>
    <p:extLst>
      <p:ext uri="{BB962C8B-B14F-4D97-AF65-F5344CB8AC3E}">
        <p14:creationId xmlns:p14="http://schemas.microsoft.com/office/powerpoint/2010/main" val="12269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80"/>
            <a:ext cx="12765280" cy="6974379"/>
          </a:xfrm>
        </p:spPr>
      </p:pic>
    </p:spTree>
    <p:extLst>
      <p:ext uri="{BB962C8B-B14F-4D97-AF65-F5344CB8AC3E}">
        <p14:creationId xmlns:p14="http://schemas.microsoft.com/office/powerpoint/2010/main" val="21036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 in primary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9" y="2241377"/>
            <a:ext cx="11350083" cy="3416300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ocial resource needs are a significant driver in  health and wellness</a:t>
            </a:r>
          </a:p>
          <a:p>
            <a:r>
              <a:rPr lang="en-US" sz="2800" dirty="0" smtClean="0"/>
              <a:t>If social resource needs are ignored, they can be a barrier to achieving health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esource specialist is a key part of the medical home TEAM</a:t>
            </a:r>
          </a:p>
          <a:p>
            <a:r>
              <a:rPr lang="en-US" sz="2800" dirty="0" smtClean="0"/>
              <a:t>Notice it is NOT a social worker—we staff with high school grads, associate’s or bachelor’s level folks, supported by software.  This frees up our Master’s level social workers to provide behavioral health therapy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3349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10618</TotalTime>
  <Words>446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Courier New</vt:lpstr>
      <vt:lpstr>Mangal</vt:lpstr>
      <vt:lpstr>Wingdings 3</vt:lpstr>
      <vt:lpstr>Ion Boardroom</vt:lpstr>
      <vt:lpstr>SDOH in Primary Care</vt:lpstr>
      <vt:lpstr>The Dimock Center</vt:lpstr>
      <vt:lpstr>What is Dimock’s SDOH resourcing model?</vt:lpstr>
      <vt:lpstr>Who are our resource specialists?</vt:lpstr>
      <vt:lpstr>How does the work flow?</vt:lpstr>
      <vt:lpstr>Software to support SDOH connection</vt:lpstr>
      <vt:lpstr>PowerPoint Presentation</vt:lpstr>
      <vt:lpstr>PowerPoint Presentation</vt:lpstr>
      <vt:lpstr>Why is this important in primary care?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SDOH: Beyond the Screening</dc:title>
  <dc:creator>B P</dc:creator>
  <cp:lastModifiedBy>Glynn Penelope</cp:lastModifiedBy>
  <cp:revision>16</cp:revision>
  <dcterms:created xsi:type="dcterms:W3CDTF">2019-06-24T03:24:42Z</dcterms:created>
  <dcterms:modified xsi:type="dcterms:W3CDTF">2019-10-13T21:51:07Z</dcterms:modified>
</cp:coreProperties>
</file>