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409" r:id="rId3"/>
    <p:sldId id="557" r:id="rId4"/>
    <p:sldId id="545" r:id="rId5"/>
    <p:sldId id="575" r:id="rId6"/>
    <p:sldId id="585" r:id="rId7"/>
    <p:sldId id="498" r:id="rId8"/>
    <p:sldId id="529" r:id="rId9"/>
    <p:sldId id="584" r:id="rId10"/>
    <p:sldId id="402" r:id="rId11"/>
    <p:sldId id="576" r:id="rId12"/>
    <p:sldId id="534" r:id="rId13"/>
    <p:sldId id="267" r:id="rId14"/>
    <p:sldId id="266" r:id="rId15"/>
    <p:sldId id="566" r:id="rId16"/>
    <p:sldId id="580" r:id="rId17"/>
    <p:sldId id="579" r:id="rId18"/>
    <p:sldId id="581" r:id="rId19"/>
    <p:sldId id="413" r:id="rId20"/>
    <p:sldId id="530" r:id="rId21"/>
    <p:sldId id="574" r:id="rId22"/>
    <p:sldId id="556" r:id="rId23"/>
    <p:sldId id="414" r:id="rId24"/>
    <p:sldId id="582" r:id="rId25"/>
    <p:sldId id="501" r:id="rId26"/>
    <p:sldId id="364" r:id="rId27"/>
    <p:sldId id="577" r:id="rId28"/>
    <p:sldId id="583" r:id="rId29"/>
    <p:sldId id="561" r:id="rId30"/>
    <p:sldId id="586" r:id="rId31"/>
    <p:sldId id="562" r:id="rId32"/>
    <p:sldId id="563" r:id="rId33"/>
    <p:sldId id="368" r:id="rId3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 Patti Henley" initials="PP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A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77280" autoAdjust="0"/>
  </p:normalViewPr>
  <p:slideViewPr>
    <p:cSldViewPr snapToGrid="0" snapToObjects="1">
      <p:cViewPr varScale="1">
        <p:scale>
          <a:sx n="87" d="100"/>
          <a:sy n="87" d="100"/>
        </p:scale>
        <p:origin x="1373"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www.textingmypancreas.com/2011/04/power-of-encouragement.html" TargetMode="External"/><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jpeg"/><Relationship Id="rId12" Type="http://schemas.openxmlformats.org/officeDocument/2006/relationships/image" Target="../media/image22.svg"/><Relationship Id="rId2" Type="http://schemas.openxmlformats.org/officeDocument/2006/relationships/hyperlink" Target="http://www.the84.org/" TargetMode="External"/><Relationship Id="rId1" Type="http://schemas.openxmlformats.org/officeDocument/2006/relationships/hyperlink" Target="http://www.getoutraged.org/" TargetMode="Externa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5.svg"/><Relationship Id="rId9" Type="http://schemas.openxmlformats.org/officeDocument/2006/relationships/image" Target="../media/image17.png"/><Relationship Id="rId14" Type="http://schemas.openxmlformats.org/officeDocument/2006/relationships/image" Target="../media/image24.svg"/></Relationships>
</file>

<file path=ppt/diagrams/_rels/data3.xml.rels><?xml version="1.0" encoding="UTF-8" standalone="yes"?>
<Relationships xmlns="http://schemas.openxmlformats.org/package/2006/relationships"><Relationship Id="rId2" Type="http://schemas.openxmlformats.org/officeDocument/2006/relationships/hyperlink" Target="http://www.mylifemyquit.com/" TargetMode="External"/><Relationship Id="rId1" Type="http://schemas.openxmlformats.org/officeDocument/2006/relationships/hyperlink" Target="http://www.thisisquitting.com/"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www.getoutraged.org/"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www.textingmypancreas.com/2011/04/power-of-encouragement.html" TargetMode="External"/><Relationship Id="rId13" Type="http://schemas.openxmlformats.org/officeDocument/2006/relationships/image" Target="../media/image22.svg"/><Relationship Id="rId7" Type="http://schemas.openxmlformats.org/officeDocument/2006/relationships/image" Target="../media/image16.jpeg"/><Relationship Id="rId12" Type="http://schemas.openxmlformats.org/officeDocument/2006/relationships/image" Target="../media/image18.png"/><Relationship Id="rId16" Type="http://schemas.openxmlformats.org/officeDocument/2006/relationships/image" Target="../media/image24.svg"/><Relationship Id="rId1" Type="http://schemas.openxmlformats.org/officeDocument/2006/relationships/image" Target="../media/image14.png"/><Relationship Id="rId6" Type="http://schemas.openxmlformats.org/officeDocument/2006/relationships/image" Target="../media/image17.svg"/><Relationship Id="rId11" Type="http://schemas.openxmlformats.org/officeDocument/2006/relationships/hyperlink" Target="http://www.getoutraged.org/" TargetMode="External"/><Relationship Id="rId5" Type="http://schemas.openxmlformats.org/officeDocument/2006/relationships/image" Target="../media/image15.png"/><Relationship Id="rId15" Type="http://schemas.openxmlformats.org/officeDocument/2006/relationships/image" Target="../media/image19.png"/><Relationship Id="rId10" Type="http://schemas.openxmlformats.org/officeDocument/2006/relationships/image" Target="../media/image20.svg"/><Relationship Id="rId4" Type="http://schemas.openxmlformats.org/officeDocument/2006/relationships/image" Target="../media/image15.svg"/><Relationship Id="rId9" Type="http://schemas.openxmlformats.org/officeDocument/2006/relationships/image" Target="../media/image17.png"/><Relationship Id="rId14" Type="http://schemas.openxmlformats.org/officeDocument/2006/relationships/hyperlink" Target="http://www.the84.org/"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www.thisisquitting.com/" TargetMode="External"/><Relationship Id="rId1" Type="http://schemas.openxmlformats.org/officeDocument/2006/relationships/hyperlink" Target="http://www.mylifemyquit.com/"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getoutraged.or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5F575-FD30-422D-BAA5-E3A2703A705B}"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53348C60-6BD8-4638-9CEF-AB93B6F6C1B5}">
      <dgm:prSet/>
      <dgm:spPr/>
      <dgm:t>
        <a:bodyPr/>
        <a:lstStyle/>
        <a:p>
          <a:pPr>
            <a:lnSpc>
              <a:spcPct val="100000"/>
            </a:lnSpc>
          </a:pPr>
          <a:r>
            <a:rPr lang="en-US" dirty="0"/>
            <a:t>Comprehensive town/city tobacco regulations – educate legislators</a:t>
          </a:r>
        </a:p>
      </dgm:t>
    </dgm:pt>
    <dgm:pt modelId="{53553F99-95DB-4D70-AE7E-A6D7217830A7}" type="parTrans" cxnId="{FED6ACE5-0577-4831-AE3F-1B0C7D100AE4}">
      <dgm:prSet/>
      <dgm:spPr/>
      <dgm:t>
        <a:bodyPr/>
        <a:lstStyle/>
        <a:p>
          <a:endParaRPr lang="en-US"/>
        </a:p>
      </dgm:t>
    </dgm:pt>
    <dgm:pt modelId="{9CACB2B1-36F9-480F-8F40-BBA3779C86E5}" type="sibTrans" cxnId="{FED6ACE5-0577-4831-AE3F-1B0C7D100AE4}">
      <dgm:prSet/>
      <dgm:spPr/>
      <dgm:t>
        <a:bodyPr/>
        <a:lstStyle/>
        <a:p>
          <a:endParaRPr lang="en-US"/>
        </a:p>
      </dgm:t>
    </dgm:pt>
    <dgm:pt modelId="{EE81CB76-DB97-4305-A4C1-CF9A0F9E6F30}">
      <dgm:prSet custT="1"/>
      <dgm:spPr/>
      <dgm:t>
        <a:bodyPr/>
        <a:lstStyle/>
        <a:p>
          <a:pPr>
            <a:lnSpc>
              <a:spcPct val="100000"/>
            </a:lnSpc>
          </a:pPr>
          <a:r>
            <a:rPr lang="en-US" sz="1600" dirty="0"/>
            <a:t>Flavored tobacco restriction &amp; retail tobacco permit capping</a:t>
          </a:r>
        </a:p>
      </dgm:t>
    </dgm:pt>
    <dgm:pt modelId="{C9938FD3-F567-442A-814B-84D663547FBC}" type="parTrans" cxnId="{DAE98639-1E14-4D90-AC15-6C27C1DCC944}">
      <dgm:prSet/>
      <dgm:spPr/>
      <dgm:t>
        <a:bodyPr/>
        <a:lstStyle/>
        <a:p>
          <a:endParaRPr lang="en-US"/>
        </a:p>
      </dgm:t>
    </dgm:pt>
    <dgm:pt modelId="{D123F34B-134C-46B3-8EE0-0FC1138B119D}" type="sibTrans" cxnId="{DAE98639-1E14-4D90-AC15-6C27C1DCC944}">
      <dgm:prSet/>
      <dgm:spPr/>
      <dgm:t>
        <a:bodyPr/>
        <a:lstStyle/>
        <a:p>
          <a:endParaRPr lang="en-US"/>
        </a:p>
      </dgm:t>
    </dgm:pt>
    <dgm:pt modelId="{48708425-AB6D-4795-89E4-A8AB34F15252}">
      <dgm:prSet/>
      <dgm:spPr/>
      <dgm:t>
        <a:bodyPr/>
        <a:lstStyle/>
        <a:p>
          <a:pPr>
            <a:lnSpc>
              <a:spcPct val="100000"/>
            </a:lnSpc>
          </a:pPr>
          <a:r>
            <a:rPr lang="en-US" dirty="0"/>
            <a:t>Schools adopt best practice e-cigarette curriculum</a:t>
          </a:r>
        </a:p>
      </dgm:t>
    </dgm:pt>
    <dgm:pt modelId="{D16B55B4-BD8A-4054-BC7D-D658F25294C1}" type="parTrans" cxnId="{D0554866-7657-4E4C-8F0F-47CAF9F71486}">
      <dgm:prSet/>
      <dgm:spPr/>
      <dgm:t>
        <a:bodyPr/>
        <a:lstStyle/>
        <a:p>
          <a:endParaRPr lang="en-US"/>
        </a:p>
      </dgm:t>
    </dgm:pt>
    <dgm:pt modelId="{90D78626-3385-413E-B0D0-A5C85BF29158}" type="sibTrans" cxnId="{D0554866-7657-4E4C-8F0F-47CAF9F71486}">
      <dgm:prSet/>
      <dgm:spPr/>
      <dgm:t>
        <a:bodyPr/>
        <a:lstStyle/>
        <a:p>
          <a:endParaRPr lang="en-US"/>
        </a:p>
      </dgm:t>
    </dgm:pt>
    <dgm:pt modelId="{B0A2D39B-0BF1-4071-8645-246C3683C114}">
      <dgm:prSet custT="1"/>
      <dgm:spPr/>
      <dgm:t>
        <a:bodyPr/>
        <a:lstStyle/>
        <a:p>
          <a:pPr>
            <a:lnSpc>
              <a:spcPct val="100000"/>
            </a:lnSpc>
          </a:pPr>
          <a:r>
            <a:rPr lang="en-US" sz="1600" dirty="0"/>
            <a:t>Recommendations at </a:t>
          </a:r>
          <a:r>
            <a:rPr lang="en-US" sz="1600" dirty="0">
              <a:hlinkClick xmlns:r="http://schemas.openxmlformats.org/officeDocument/2006/relationships" r:id="rId1"/>
            </a:rPr>
            <a:t>www.GetOutraged.org</a:t>
          </a:r>
          <a:r>
            <a:rPr lang="en-US" sz="1600" dirty="0"/>
            <a:t> under schools</a:t>
          </a:r>
        </a:p>
      </dgm:t>
    </dgm:pt>
    <dgm:pt modelId="{FB106272-F435-4992-A598-9600C994DB70}" type="parTrans" cxnId="{E519ED71-E7A3-4EDE-A316-F482488332DD}">
      <dgm:prSet/>
      <dgm:spPr/>
      <dgm:t>
        <a:bodyPr/>
        <a:lstStyle/>
        <a:p>
          <a:endParaRPr lang="en-US"/>
        </a:p>
      </dgm:t>
    </dgm:pt>
    <dgm:pt modelId="{89C20A1D-D5DE-491A-B701-0201B92CA07E}" type="sibTrans" cxnId="{E519ED71-E7A3-4EDE-A316-F482488332DD}">
      <dgm:prSet/>
      <dgm:spPr/>
      <dgm:t>
        <a:bodyPr/>
        <a:lstStyle/>
        <a:p>
          <a:endParaRPr lang="en-US"/>
        </a:p>
      </dgm:t>
    </dgm:pt>
    <dgm:pt modelId="{563669FD-1265-4392-ACF4-2E799E4A1F92}">
      <dgm:prSet/>
      <dgm:spPr/>
      <dgm:t>
        <a:bodyPr/>
        <a:lstStyle/>
        <a:p>
          <a:pPr>
            <a:lnSpc>
              <a:spcPct val="100000"/>
            </a:lnSpc>
          </a:pPr>
          <a:r>
            <a:rPr lang="en-US" dirty="0"/>
            <a:t>Parents/Caregivers talk to kids early and often.</a:t>
          </a:r>
        </a:p>
      </dgm:t>
    </dgm:pt>
    <dgm:pt modelId="{2C26845F-BE4E-445D-BA69-E2D56B678BED}" type="parTrans" cxnId="{F2D1F3A8-029F-4438-A8CC-5C0C5B7AA1E6}">
      <dgm:prSet/>
      <dgm:spPr/>
      <dgm:t>
        <a:bodyPr/>
        <a:lstStyle/>
        <a:p>
          <a:endParaRPr lang="en-US"/>
        </a:p>
      </dgm:t>
    </dgm:pt>
    <dgm:pt modelId="{DE256CA2-0570-442B-9589-D0C32AC0EC8D}" type="sibTrans" cxnId="{F2D1F3A8-029F-4438-A8CC-5C0C5B7AA1E6}">
      <dgm:prSet/>
      <dgm:spPr/>
      <dgm:t>
        <a:bodyPr/>
        <a:lstStyle/>
        <a:p>
          <a:endParaRPr lang="en-US"/>
        </a:p>
      </dgm:t>
    </dgm:pt>
    <dgm:pt modelId="{CDFAC376-D137-49AF-A7BA-6C95E53CCD84}">
      <dgm:prSet custT="1"/>
      <dgm:spPr/>
      <dgm:t>
        <a:bodyPr/>
        <a:lstStyle/>
        <a:p>
          <a:pPr>
            <a:lnSpc>
              <a:spcPct val="100000"/>
            </a:lnSpc>
          </a:pPr>
          <a:r>
            <a:rPr lang="en-US" sz="1600" dirty="0"/>
            <a:t>Correct misperceptions and provide reputable facts</a:t>
          </a:r>
        </a:p>
      </dgm:t>
    </dgm:pt>
    <dgm:pt modelId="{A784A44E-AA79-4855-834F-34AE4991AD8F}" type="parTrans" cxnId="{D6BDEA94-1FEB-42B3-9008-C84C314E30C6}">
      <dgm:prSet/>
      <dgm:spPr/>
      <dgm:t>
        <a:bodyPr/>
        <a:lstStyle/>
        <a:p>
          <a:endParaRPr lang="en-US"/>
        </a:p>
      </dgm:t>
    </dgm:pt>
    <dgm:pt modelId="{472604F0-234B-4FF2-A2F6-28484ED0981D}" type="sibTrans" cxnId="{D6BDEA94-1FEB-42B3-9008-C84C314E30C6}">
      <dgm:prSet/>
      <dgm:spPr/>
      <dgm:t>
        <a:bodyPr/>
        <a:lstStyle/>
        <a:p>
          <a:endParaRPr lang="en-US"/>
        </a:p>
      </dgm:t>
    </dgm:pt>
    <dgm:pt modelId="{86849B9A-0F2B-4793-95EC-56E20CA84C45}">
      <dgm:prSet/>
      <dgm:spPr/>
      <dgm:t>
        <a:bodyPr/>
        <a:lstStyle/>
        <a:p>
          <a:pPr>
            <a:lnSpc>
              <a:spcPct val="100000"/>
            </a:lnSpc>
          </a:pPr>
          <a:r>
            <a:rPr lang="en-US" dirty="0"/>
            <a:t>Peer to peer education</a:t>
          </a:r>
        </a:p>
      </dgm:t>
    </dgm:pt>
    <dgm:pt modelId="{DDB6C1E5-4921-4FF1-9A0D-E3D34500395C}" type="parTrans" cxnId="{2B9A4A74-9E93-42DA-89ED-39B11E6481B7}">
      <dgm:prSet/>
      <dgm:spPr/>
      <dgm:t>
        <a:bodyPr/>
        <a:lstStyle/>
        <a:p>
          <a:endParaRPr lang="en-US"/>
        </a:p>
      </dgm:t>
    </dgm:pt>
    <dgm:pt modelId="{F6F0B570-1BD3-427F-BCC0-0AE7532AA1FB}" type="sibTrans" cxnId="{2B9A4A74-9E93-42DA-89ED-39B11E6481B7}">
      <dgm:prSet/>
      <dgm:spPr/>
      <dgm:t>
        <a:bodyPr/>
        <a:lstStyle/>
        <a:p>
          <a:endParaRPr lang="en-US"/>
        </a:p>
      </dgm:t>
    </dgm:pt>
    <dgm:pt modelId="{92B55D05-2FD3-43A9-B738-258DB7000C41}">
      <dgm:prSet custT="1"/>
      <dgm:spPr/>
      <dgm:t>
        <a:bodyPr/>
        <a:lstStyle/>
        <a:p>
          <a:pPr>
            <a:lnSpc>
              <a:spcPct val="100000"/>
            </a:lnSpc>
          </a:pPr>
          <a:r>
            <a:rPr lang="en-US" sz="1600" dirty="0"/>
            <a:t>The 84 Movement: </a:t>
          </a:r>
          <a:r>
            <a:rPr lang="en-US" sz="1600" dirty="0">
              <a:hlinkClick xmlns:r="http://schemas.openxmlformats.org/officeDocument/2006/relationships" r:id="rId2"/>
            </a:rPr>
            <a:t>www.the84.org</a:t>
          </a:r>
          <a:r>
            <a:rPr lang="en-US" sz="1600" dirty="0"/>
            <a:t> </a:t>
          </a:r>
        </a:p>
      </dgm:t>
    </dgm:pt>
    <dgm:pt modelId="{3DDB6756-97E3-4B65-BE68-BD03260D3B8E}" type="parTrans" cxnId="{635278C4-51B9-4212-B9BE-A1F95C3BC497}">
      <dgm:prSet/>
      <dgm:spPr/>
      <dgm:t>
        <a:bodyPr/>
        <a:lstStyle/>
        <a:p>
          <a:endParaRPr lang="en-US"/>
        </a:p>
      </dgm:t>
    </dgm:pt>
    <dgm:pt modelId="{4429B534-28D3-428E-9EA3-5FA0CDCFB4D7}" type="sibTrans" cxnId="{635278C4-51B9-4212-B9BE-A1F95C3BC497}">
      <dgm:prSet/>
      <dgm:spPr/>
      <dgm:t>
        <a:bodyPr/>
        <a:lstStyle/>
        <a:p>
          <a:endParaRPr lang="en-US"/>
        </a:p>
      </dgm:t>
    </dgm:pt>
    <dgm:pt modelId="{9F8F9283-D32C-4F61-9461-A834C44E0742}">
      <dgm:prSet/>
      <dgm:spPr/>
      <dgm:t>
        <a:bodyPr/>
        <a:lstStyle/>
        <a:p>
          <a:pPr>
            <a:lnSpc>
              <a:spcPct val="100000"/>
            </a:lnSpc>
          </a:pPr>
          <a:r>
            <a:rPr lang="en-US" dirty="0"/>
            <a:t>Local media to educate community</a:t>
          </a:r>
        </a:p>
      </dgm:t>
    </dgm:pt>
    <dgm:pt modelId="{F554F074-19C8-43F8-9878-E9C9001A09E6}" type="parTrans" cxnId="{F23BD121-EAE9-4D41-85DA-784274DFC054}">
      <dgm:prSet/>
      <dgm:spPr/>
      <dgm:t>
        <a:bodyPr/>
        <a:lstStyle/>
        <a:p>
          <a:endParaRPr lang="en-US"/>
        </a:p>
      </dgm:t>
    </dgm:pt>
    <dgm:pt modelId="{F23CDF73-6E10-45CD-ADA5-DC794E294A6F}" type="sibTrans" cxnId="{F23BD121-EAE9-4D41-85DA-784274DFC054}">
      <dgm:prSet/>
      <dgm:spPr/>
      <dgm:t>
        <a:bodyPr/>
        <a:lstStyle/>
        <a:p>
          <a:endParaRPr lang="en-US"/>
        </a:p>
      </dgm:t>
    </dgm:pt>
    <dgm:pt modelId="{695AF0B4-E77B-48D8-8CD9-3444EDC38C2B}">
      <dgm:prSet custT="1"/>
      <dgm:spPr/>
      <dgm:t>
        <a:bodyPr/>
        <a:lstStyle/>
        <a:p>
          <a:pPr>
            <a:lnSpc>
              <a:spcPct val="100000"/>
            </a:lnSpc>
          </a:pPr>
          <a:r>
            <a:rPr lang="en-US" sz="1600" dirty="0"/>
            <a:t>Newspaper, social media, blogs, TV, newsletters, radio etc.</a:t>
          </a:r>
        </a:p>
      </dgm:t>
    </dgm:pt>
    <dgm:pt modelId="{96612064-0005-41F4-A9D7-35DC5323DE6A}" type="parTrans" cxnId="{65DB347C-C4B6-4AB1-B3F3-70334620A1B9}">
      <dgm:prSet/>
      <dgm:spPr/>
      <dgm:t>
        <a:bodyPr/>
        <a:lstStyle/>
        <a:p>
          <a:endParaRPr lang="en-US"/>
        </a:p>
      </dgm:t>
    </dgm:pt>
    <dgm:pt modelId="{25D3AACF-ADFE-4A05-9F1B-84D2906BF9D0}" type="sibTrans" cxnId="{65DB347C-C4B6-4AB1-B3F3-70334620A1B9}">
      <dgm:prSet/>
      <dgm:spPr/>
      <dgm:t>
        <a:bodyPr/>
        <a:lstStyle/>
        <a:p>
          <a:endParaRPr lang="en-US"/>
        </a:p>
      </dgm:t>
    </dgm:pt>
    <dgm:pt modelId="{3AD1C5B1-7904-4C86-B9EE-03E96B1835F6}">
      <dgm:prSet phldrT="[Text]" custT="1"/>
      <dgm:spPr/>
      <dgm:t>
        <a:bodyPr/>
        <a:lstStyle/>
        <a:p>
          <a:pPr>
            <a:lnSpc>
              <a:spcPct val="100000"/>
            </a:lnSpc>
          </a:pPr>
          <a:r>
            <a:rPr lang="en-US" sz="1600" dirty="0"/>
            <a:t>Health systems include e-cigarettes</a:t>
          </a:r>
        </a:p>
      </dgm:t>
    </dgm:pt>
    <dgm:pt modelId="{A0E956D2-FC90-406A-B28A-30604756C192}" type="parTrans" cxnId="{5A6B5AC1-D451-4B94-88A1-33A6FF966665}">
      <dgm:prSet/>
      <dgm:spPr/>
      <dgm:t>
        <a:bodyPr/>
        <a:lstStyle/>
        <a:p>
          <a:endParaRPr lang="en-US"/>
        </a:p>
      </dgm:t>
    </dgm:pt>
    <dgm:pt modelId="{A8677654-3522-4B95-8E56-F3EC900B8EBE}" type="sibTrans" cxnId="{5A6B5AC1-D451-4B94-88A1-33A6FF966665}">
      <dgm:prSet/>
      <dgm:spPr/>
      <dgm:t>
        <a:bodyPr/>
        <a:lstStyle/>
        <a:p>
          <a:endParaRPr lang="en-US"/>
        </a:p>
      </dgm:t>
    </dgm:pt>
    <dgm:pt modelId="{F5880E8A-D597-4029-B3CD-08BF59F14505}">
      <dgm:prSet phldrT="[Text]" custT="1"/>
      <dgm:spPr/>
      <dgm:t>
        <a:bodyPr/>
        <a:lstStyle/>
        <a:p>
          <a:pPr>
            <a:lnSpc>
              <a:spcPct val="100000"/>
            </a:lnSpc>
          </a:pPr>
          <a:r>
            <a:rPr lang="en-US" sz="1600" dirty="0"/>
            <a:t>Pediatricians and doctors screen for e-cigarettes use and promote cessation</a:t>
          </a:r>
        </a:p>
      </dgm:t>
    </dgm:pt>
    <dgm:pt modelId="{82D82D67-5A31-4515-96C9-F871BED90F55}" type="parTrans" cxnId="{0EC18263-6D75-405E-9D4B-27CCF86461A1}">
      <dgm:prSet/>
      <dgm:spPr/>
      <dgm:t>
        <a:bodyPr/>
        <a:lstStyle/>
        <a:p>
          <a:endParaRPr lang="en-US"/>
        </a:p>
      </dgm:t>
    </dgm:pt>
    <dgm:pt modelId="{5276A29A-BA98-4A7E-941A-37080F16D44A}" type="sibTrans" cxnId="{0EC18263-6D75-405E-9D4B-27CCF86461A1}">
      <dgm:prSet/>
      <dgm:spPr/>
      <dgm:t>
        <a:bodyPr/>
        <a:lstStyle/>
        <a:p>
          <a:endParaRPr lang="en-US"/>
        </a:p>
      </dgm:t>
    </dgm:pt>
    <dgm:pt modelId="{7F7C100A-09EA-445C-82BC-F090A400F787}" type="pres">
      <dgm:prSet presAssocID="{EE05F575-FD30-422D-BAA5-E3A2703A705B}" presName="root" presStyleCnt="0">
        <dgm:presLayoutVars>
          <dgm:dir/>
          <dgm:resizeHandles val="exact"/>
        </dgm:presLayoutVars>
      </dgm:prSet>
      <dgm:spPr/>
      <dgm:t>
        <a:bodyPr/>
        <a:lstStyle/>
        <a:p>
          <a:endParaRPr lang="en-US"/>
        </a:p>
      </dgm:t>
    </dgm:pt>
    <dgm:pt modelId="{BB9FEC87-673C-49E7-B922-CF6202FBC193}" type="pres">
      <dgm:prSet presAssocID="{53348C60-6BD8-4638-9CEF-AB93B6F6C1B5}" presName="compNode" presStyleCnt="0"/>
      <dgm:spPr/>
    </dgm:pt>
    <dgm:pt modelId="{6B58CF30-6FBB-40C7-8D59-2DFBE6C51A8C}" type="pres">
      <dgm:prSet presAssocID="{53348C60-6BD8-4638-9CEF-AB93B6F6C1B5}" presName="bgRect" presStyleLbl="bgShp" presStyleIdx="0" presStyleCnt="6"/>
      <dgm:spPr/>
    </dgm:pt>
    <dgm:pt modelId="{D7346FE4-3E74-47BA-A254-2DB5254B6591}" type="pres">
      <dgm:prSet presAssocID="{53348C60-6BD8-4638-9CEF-AB93B6F6C1B5}" presName="iconRect" presStyleLbl="node1" presStyleIdx="0"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moking"/>
        </a:ext>
      </dgm:extLst>
    </dgm:pt>
    <dgm:pt modelId="{678E8CE7-7A46-49DF-80A3-7E16EF91E310}" type="pres">
      <dgm:prSet presAssocID="{53348C60-6BD8-4638-9CEF-AB93B6F6C1B5}" presName="spaceRect" presStyleCnt="0"/>
      <dgm:spPr/>
    </dgm:pt>
    <dgm:pt modelId="{633DB5F9-171A-42F1-B75D-D3C4E48A7078}" type="pres">
      <dgm:prSet presAssocID="{53348C60-6BD8-4638-9CEF-AB93B6F6C1B5}" presName="parTx" presStyleLbl="revTx" presStyleIdx="0" presStyleCnt="12">
        <dgm:presLayoutVars>
          <dgm:chMax val="0"/>
          <dgm:chPref val="0"/>
        </dgm:presLayoutVars>
      </dgm:prSet>
      <dgm:spPr/>
      <dgm:t>
        <a:bodyPr/>
        <a:lstStyle/>
        <a:p>
          <a:endParaRPr lang="en-US"/>
        </a:p>
      </dgm:t>
    </dgm:pt>
    <dgm:pt modelId="{E4D9515A-741B-43E3-8559-6B4363B49C5A}" type="pres">
      <dgm:prSet presAssocID="{53348C60-6BD8-4638-9CEF-AB93B6F6C1B5}" presName="desTx" presStyleLbl="revTx" presStyleIdx="1" presStyleCnt="12">
        <dgm:presLayoutVars/>
      </dgm:prSet>
      <dgm:spPr/>
      <dgm:t>
        <a:bodyPr/>
        <a:lstStyle/>
        <a:p>
          <a:endParaRPr lang="en-US"/>
        </a:p>
      </dgm:t>
    </dgm:pt>
    <dgm:pt modelId="{0EE8FD76-90F6-4C4F-9A77-B978DAEDD6EE}" type="pres">
      <dgm:prSet presAssocID="{9CACB2B1-36F9-480F-8F40-BBA3779C86E5}" presName="sibTrans" presStyleCnt="0"/>
      <dgm:spPr/>
    </dgm:pt>
    <dgm:pt modelId="{43BA869D-C4B9-425C-91B9-5086D35B48AC}" type="pres">
      <dgm:prSet presAssocID="{9F8F9283-D32C-4F61-9461-A834C44E0742}" presName="compNode" presStyleCnt="0"/>
      <dgm:spPr/>
    </dgm:pt>
    <dgm:pt modelId="{B19BE794-EF39-4EB1-A1FB-0AF724F36659}" type="pres">
      <dgm:prSet presAssocID="{9F8F9283-D32C-4F61-9461-A834C44E0742}" presName="bgRect" presStyleLbl="bgShp" presStyleIdx="1" presStyleCnt="6"/>
      <dgm:spPr/>
    </dgm:pt>
    <dgm:pt modelId="{1AA5283A-0941-4BC7-BC92-FDE507C621AA}" type="pres">
      <dgm:prSet presAssocID="{9F8F9283-D32C-4F61-9461-A834C44E0742}"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rketing"/>
        </a:ext>
      </dgm:extLst>
    </dgm:pt>
    <dgm:pt modelId="{A8E7F5EA-FFE7-4F96-BEDC-62361048058C}" type="pres">
      <dgm:prSet presAssocID="{9F8F9283-D32C-4F61-9461-A834C44E0742}" presName="spaceRect" presStyleCnt="0"/>
      <dgm:spPr/>
    </dgm:pt>
    <dgm:pt modelId="{CA4298B7-1D10-4F4E-ABEC-948DA34D732B}" type="pres">
      <dgm:prSet presAssocID="{9F8F9283-D32C-4F61-9461-A834C44E0742}" presName="parTx" presStyleLbl="revTx" presStyleIdx="2" presStyleCnt="12">
        <dgm:presLayoutVars>
          <dgm:chMax val="0"/>
          <dgm:chPref val="0"/>
        </dgm:presLayoutVars>
      </dgm:prSet>
      <dgm:spPr/>
      <dgm:t>
        <a:bodyPr/>
        <a:lstStyle/>
        <a:p>
          <a:endParaRPr lang="en-US"/>
        </a:p>
      </dgm:t>
    </dgm:pt>
    <dgm:pt modelId="{015DA6CD-D8C3-4F37-9086-6A2703054E1F}" type="pres">
      <dgm:prSet presAssocID="{9F8F9283-D32C-4F61-9461-A834C44E0742}" presName="desTx" presStyleLbl="revTx" presStyleIdx="3" presStyleCnt="12">
        <dgm:presLayoutVars/>
      </dgm:prSet>
      <dgm:spPr/>
      <dgm:t>
        <a:bodyPr/>
        <a:lstStyle/>
        <a:p>
          <a:endParaRPr lang="en-US"/>
        </a:p>
      </dgm:t>
    </dgm:pt>
    <dgm:pt modelId="{B66CF58C-A58E-401B-A859-C9C496E5345A}" type="pres">
      <dgm:prSet presAssocID="{F23CDF73-6E10-45CD-ADA5-DC794E294A6F}" presName="sibTrans" presStyleCnt="0"/>
      <dgm:spPr/>
    </dgm:pt>
    <dgm:pt modelId="{28EEB319-6F9D-478B-82DF-3D8F91257319}" type="pres">
      <dgm:prSet presAssocID="{3AD1C5B1-7904-4C86-B9EE-03E96B1835F6}" presName="compNode" presStyleCnt="0"/>
      <dgm:spPr/>
    </dgm:pt>
    <dgm:pt modelId="{2728C1FC-0767-49D5-B0F3-5EB172C9CEDC}" type="pres">
      <dgm:prSet presAssocID="{3AD1C5B1-7904-4C86-B9EE-03E96B1835F6}" presName="bgRect" presStyleLbl="bgShp" presStyleIdx="2" presStyleCnt="6"/>
      <dgm:spPr/>
    </dgm:pt>
    <dgm:pt modelId="{D4381E96-80A2-47F3-A4A7-765396688970}" type="pres">
      <dgm:prSet presAssocID="{3AD1C5B1-7904-4C86-B9EE-03E96B1835F6}" presName="iconRect" presStyleLbl="node1" presStyleIdx="2" presStyleCnt="6"/>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a:stretch>
        </a:blipFill>
      </dgm:spPr>
    </dgm:pt>
    <dgm:pt modelId="{01244EEF-2067-4A01-A84D-0C9B29E47F62}" type="pres">
      <dgm:prSet presAssocID="{3AD1C5B1-7904-4C86-B9EE-03E96B1835F6}" presName="spaceRect" presStyleCnt="0"/>
      <dgm:spPr/>
    </dgm:pt>
    <dgm:pt modelId="{0EE8788C-4BCB-482A-A5E7-97362309F347}" type="pres">
      <dgm:prSet presAssocID="{3AD1C5B1-7904-4C86-B9EE-03E96B1835F6}" presName="parTx" presStyleLbl="revTx" presStyleIdx="4" presStyleCnt="12">
        <dgm:presLayoutVars>
          <dgm:chMax val="0"/>
          <dgm:chPref val="0"/>
        </dgm:presLayoutVars>
      </dgm:prSet>
      <dgm:spPr/>
      <dgm:t>
        <a:bodyPr/>
        <a:lstStyle/>
        <a:p>
          <a:endParaRPr lang="en-US"/>
        </a:p>
      </dgm:t>
    </dgm:pt>
    <dgm:pt modelId="{5F34B8B0-82CA-48D0-99FE-2B523817A77A}" type="pres">
      <dgm:prSet presAssocID="{3AD1C5B1-7904-4C86-B9EE-03E96B1835F6}" presName="desTx" presStyleLbl="revTx" presStyleIdx="5" presStyleCnt="12">
        <dgm:presLayoutVars/>
      </dgm:prSet>
      <dgm:spPr/>
      <dgm:t>
        <a:bodyPr/>
        <a:lstStyle/>
        <a:p>
          <a:endParaRPr lang="en-US"/>
        </a:p>
      </dgm:t>
    </dgm:pt>
    <dgm:pt modelId="{38EAC247-6624-45F5-8A2E-88E4872811EA}" type="pres">
      <dgm:prSet presAssocID="{A8677654-3522-4B95-8E56-F3EC900B8EBE}" presName="sibTrans" presStyleCnt="0"/>
      <dgm:spPr/>
    </dgm:pt>
    <dgm:pt modelId="{19B328AC-D044-4B7C-982A-1103F0DC5961}" type="pres">
      <dgm:prSet presAssocID="{48708425-AB6D-4795-89E4-A8AB34F15252}" presName="compNode" presStyleCnt="0"/>
      <dgm:spPr/>
    </dgm:pt>
    <dgm:pt modelId="{A919C741-E6C5-4E57-8544-7F5423EE29E7}" type="pres">
      <dgm:prSet presAssocID="{48708425-AB6D-4795-89E4-A8AB34F15252}" presName="bgRect" presStyleLbl="bgShp" presStyleIdx="3" presStyleCnt="6"/>
      <dgm:spPr/>
    </dgm:pt>
    <dgm:pt modelId="{73872E20-23A5-46FA-9913-D4F4EE91A9D0}" type="pres">
      <dgm:prSet presAssocID="{48708425-AB6D-4795-89E4-A8AB34F15252}" presName="iconRect" presStyleLbl="node1" presStyleIdx="3"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Schoolhouse"/>
        </a:ext>
      </dgm:extLst>
    </dgm:pt>
    <dgm:pt modelId="{1EBF99A7-ABEF-4849-8B2D-78144F40F0C7}" type="pres">
      <dgm:prSet presAssocID="{48708425-AB6D-4795-89E4-A8AB34F15252}" presName="spaceRect" presStyleCnt="0"/>
      <dgm:spPr/>
    </dgm:pt>
    <dgm:pt modelId="{CC58BE9F-968B-4E6C-8432-42B853C00697}" type="pres">
      <dgm:prSet presAssocID="{48708425-AB6D-4795-89E4-A8AB34F15252}" presName="parTx" presStyleLbl="revTx" presStyleIdx="6" presStyleCnt="12">
        <dgm:presLayoutVars>
          <dgm:chMax val="0"/>
          <dgm:chPref val="0"/>
        </dgm:presLayoutVars>
      </dgm:prSet>
      <dgm:spPr/>
      <dgm:t>
        <a:bodyPr/>
        <a:lstStyle/>
        <a:p>
          <a:endParaRPr lang="en-US"/>
        </a:p>
      </dgm:t>
    </dgm:pt>
    <dgm:pt modelId="{BFD4E0CF-276D-422F-BD7A-19032D95F183}" type="pres">
      <dgm:prSet presAssocID="{48708425-AB6D-4795-89E4-A8AB34F15252}" presName="desTx" presStyleLbl="revTx" presStyleIdx="7" presStyleCnt="12">
        <dgm:presLayoutVars/>
      </dgm:prSet>
      <dgm:spPr/>
      <dgm:t>
        <a:bodyPr/>
        <a:lstStyle/>
        <a:p>
          <a:endParaRPr lang="en-US"/>
        </a:p>
      </dgm:t>
    </dgm:pt>
    <dgm:pt modelId="{E6590365-A443-40A0-BC1A-818769F6CAA5}" type="pres">
      <dgm:prSet presAssocID="{90D78626-3385-413E-B0D0-A5C85BF29158}" presName="sibTrans" presStyleCnt="0"/>
      <dgm:spPr/>
    </dgm:pt>
    <dgm:pt modelId="{DE33AF99-94B3-467A-AF86-A33EDB95E537}" type="pres">
      <dgm:prSet presAssocID="{86849B9A-0F2B-4793-95EC-56E20CA84C45}" presName="compNode" presStyleCnt="0"/>
      <dgm:spPr/>
    </dgm:pt>
    <dgm:pt modelId="{352870D8-2598-4DA3-AC6A-D5A0E40B3D0F}" type="pres">
      <dgm:prSet presAssocID="{86849B9A-0F2B-4793-95EC-56E20CA84C45}" presName="bgRect" presStyleLbl="bgShp" presStyleIdx="4" presStyleCnt="6"/>
      <dgm:spPr/>
    </dgm:pt>
    <dgm:pt modelId="{751F6481-91FE-4942-BFB2-80E61C23C45B}" type="pres">
      <dgm:prSet presAssocID="{86849B9A-0F2B-4793-95EC-56E20CA84C45}" presName="iconRect" presStyleLbl="node1" presStyleIdx="4"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dgm:spPr>
      <dgm:extLst>
        <a:ext uri="{E40237B7-FDA0-4F09-8148-C483321AD2D9}">
          <dgm14:cNvPr xmlns:dgm14="http://schemas.microsoft.com/office/drawing/2010/diagram" id="0" name="" descr="Group success"/>
        </a:ext>
      </dgm:extLst>
    </dgm:pt>
    <dgm:pt modelId="{10A2B5C2-A594-4010-A132-EF3C4F1535B5}" type="pres">
      <dgm:prSet presAssocID="{86849B9A-0F2B-4793-95EC-56E20CA84C45}" presName="spaceRect" presStyleCnt="0"/>
      <dgm:spPr/>
    </dgm:pt>
    <dgm:pt modelId="{15F59657-D34D-4292-8A07-DF206301A25E}" type="pres">
      <dgm:prSet presAssocID="{86849B9A-0F2B-4793-95EC-56E20CA84C45}" presName="parTx" presStyleLbl="revTx" presStyleIdx="8" presStyleCnt="12">
        <dgm:presLayoutVars>
          <dgm:chMax val="0"/>
          <dgm:chPref val="0"/>
        </dgm:presLayoutVars>
      </dgm:prSet>
      <dgm:spPr/>
      <dgm:t>
        <a:bodyPr/>
        <a:lstStyle/>
        <a:p>
          <a:endParaRPr lang="en-US"/>
        </a:p>
      </dgm:t>
    </dgm:pt>
    <dgm:pt modelId="{FA0328CB-DB3A-49C1-85DC-6384B954662B}" type="pres">
      <dgm:prSet presAssocID="{86849B9A-0F2B-4793-95EC-56E20CA84C45}" presName="desTx" presStyleLbl="revTx" presStyleIdx="9" presStyleCnt="12">
        <dgm:presLayoutVars/>
      </dgm:prSet>
      <dgm:spPr/>
      <dgm:t>
        <a:bodyPr/>
        <a:lstStyle/>
        <a:p>
          <a:endParaRPr lang="en-US"/>
        </a:p>
      </dgm:t>
    </dgm:pt>
    <dgm:pt modelId="{658A87D5-7958-4A0B-A5F5-73A1A0A85287}" type="pres">
      <dgm:prSet presAssocID="{F6F0B570-1BD3-427F-BCC0-0AE7532AA1FB}" presName="sibTrans" presStyleCnt="0"/>
      <dgm:spPr/>
    </dgm:pt>
    <dgm:pt modelId="{0BD38D94-A734-494E-ACF3-6DE3836A0391}" type="pres">
      <dgm:prSet presAssocID="{563669FD-1265-4392-ACF4-2E799E4A1F92}" presName="compNode" presStyleCnt="0"/>
      <dgm:spPr/>
    </dgm:pt>
    <dgm:pt modelId="{23D024C4-0528-4F76-A80B-D750625007BE}" type="pres">
      <dgm:prSet presAssocID="{563669FD-1265-4392-ACF4-2E799E4A1F92}" presName="bgRect" presStyleLbl="bgShp" presStyleIdx="5" presStyleCnt="6"/>
      <dgm:spPr/>
    </dgm:pt>
    <dgm:pt modelId="{D32278AB-1E17-489A-81BC-F91626511FDE}" type="pres">
      <dgm:prSet presAssocID="{563669FD-1265-4392-ACF4-2E799E4A1F92}" presName="iconRect" presStyleLbl="node1" presStyleIdx="5"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Parent and Child"/>
        </a:ext>
      </dgm:extLst>
    </dgm:pt>
    <dgm:pt modelId="{9FADF8D0-843A-4B0A-B201-D755B2CDC596}" type="pres">
      <dgm:prSet presAssocID="{563669FD-1265-4392-ACF4-2E799E4A1F92}" presName="spaceRect" presStyleCnt="0"/>
      <dgm:spPr/>
    </dgm:pt>
    <dgm:pt modelId="{A7523D0C-B0FA-4351-AF5B-7B5CF32EF731}" type="pres">
      <dgm:prSet presAssocID="{563669FD-1265-4392-ACF4-2E799E4A1F92}" presName="parTx" presStyleLbl="revTx" presStyleIdx="10" presStyleCnt="12">
        <dgm:presLayoutVars>
          <dgm:chMax val="0"/>
          <dgm:chPref val="0"/>
        </dgm:presLayoutVars>
      </dgm:prSet>
      <dgm:spPr/>
      <dgm:t>
        <a:bodyPr/>
        <a:lstStyle/>
        <a:p>
          <a:endParaRPr lang="en-US"/>
        </a:p>
      </dgm:t>
    </dgm:pt>
    <dgm:pt modelId="{FFBCC6AF-5E72-4500-AA6A-1FEE7B9707F5}" type="pres">
      <dgm:prSet presAssocID="{563669FD-1265-4392-ACF4-2E799E4A1F92}" presName="desTx" presStyleLbl="revTx" presStyleIdx="11" presStyleCnt="12">
        <dgm:presLayoutVars/>
      </dgm:prSet>
      <dgm:spPr/>
      <dgm:t>
        <a:bodyPr/>
        <a:lstStyle/>
        <a:p>
          <a:endParaRPr lang="en-US"/>
        </a:p>
      </dgm:t>
    </dgm:pt>
  </dgm:ptLst>
  <dgm:cxnLst>
    <dgm:cxn modelId="{65DB347C-C4B6-4AB1-B3F3-70334620A1B9}" srcId="{9F8F9283-D32C-4F61-9461-A834C44E0742}" destId="{695AF0B4-E77B-48D8-8CD9-3444EDC38C2B}" srcOrd="0" destOrd="0" parTransId="{96612064-0005-41F4-A9D7-35DC5323DE6A}" sibTransId="{25D3AACF-ADFE-4A05-9F1B-84D2906BF9D0}"/>
    <dgm:cxn modelId="{F2D1F3A8-029F-4438-A8CC-5C0C5B7AA1E6}" srcId="{EE05F575-FD30-422D-BAA5-E3A2703A705B}" destId="{563669FD-1265-4392-ACF4-2E799E4A1F92}" srcOrd="5" destOrd="0" parTransId="{2C26845F-BE4E-445D-BA69-E2D56B678BED}" sibTransId="{DE256CA2-0570-442B-9589-D0C32AC0EC8D}"/>
    <dgm:cxn modelId="{2B9A4A74-9E93-42DA-89ED-39B11E6481B7}" srcId="{EE05F575-FD30-422D-BAA5-E3A2703A705B}" destId="{86849B9A-0F2B-4793-95EC-56E20CA84C45}" srcOrd="4" destOrd="0" parTransId="{DDB6C1E5-4921-4FF1-9A0D-E3D34500395C}" sibTransId="{F6F0B570-1BD3-427F-BCC0-0AE7532AA1FB}"/>
    <dgm:cxn modelId="{DF2F84D6-F07B-4D06-8FED-5F67EF2F1E52}" type="presOf" srcId="{53348C60-6BD8-4638-9CEF-AB93B6F6C1B5}" destId="{633DB5F9-171A-42F1-B75D-D3C4E48A7078}" srcOrd="0" destOrd="0" presId="urn:microsoft.com/office/officeart/2018/2/layout/IconVerticalSolidList"/>
    <dgm:cxn modelId="{6F8F78C6-BB7D-4778-8C28-2C366D2FFDC8}" type="presOf" srcId="{9F8F9283-D32C-4F61-9461-A834C44E0742}" destId="{CA4298B7-1D10-4F4E-ABEC-948DA34D732B}" srcOrd="0" destOrd="0" presId="urn:microsoft.com/office/officeart/2018/2/layout/IconVerticalSolidList"/>
    <dgm:cxn modelId="{F23BD121-EAE9-4D41-85DA-784274DFC054}" srcId="{EE05F575-FD30-422D-BAA5-E3A2703A705B}" destId="{9F8F9283-D32C-4F61-9461-A834C44E0742}" srcOrd="1" destOrd="0" parTransId="{F554F074-19C8-43F8-9878-E9C9001A09E6}" sibTransId="{F23CDF73-6E10-45CD-ADA5-DC794E294A6F}"/>
    <dgm:cxn modelId="{84D536C0-212E-4D19-8529-A03AB0B1FD0D}" type="presOf" srcId="{92B55D05-2FD3-43A9-B738-258DB7000C41}" destId="{FA0328CB-DB3A-49C1-85DC-6384B954662B}" srcOrd="0" destOrd="0" presId="urn:microsoft.com/office/officeart/2018/2/layout/IconVerticalSolidList"/>
    <dgm:cxn modelId="{E519ED71-E7A3-4EDE-A316-F482488332DD}" srcId="{48708425-AB6D-4795-89E4-A8AB34F15252}" destId="{B0A2D39B-0BF1-4071-8645-246C3683C114}" srcOrd="0" destOrd="0" parTransId="{FB106272-F435-4992-A598-9600C994DB70}" sibTransId="{89C20A1D-D5DE-491A-B701-0201B92CA07E}"/>
    <dgm:cxn modelId="{5A6B5AC1-D451-4B94-88A1-33A6FF966665}" srcId="{EE05F575-FD30-422D-BAA5-E3A2703A705B}" destId="{3AD1C5B1-7904-4C86-B9EE-03E96B1835F6}" srcOrd="2" destOrd="0" parTransId="{A0E956D2-FC90-406A-B28A-30604756C192}" sibTransId="{A8677654-3522-4B95-8E56-F3EC900B8EBE}"/>
    <dgm:cxn modelId="{77152B0A-D6A1-4B4B-9006-30E800DD610D}" type="presOf" srcId="{695AF0B4-E77B-48D8-8CD9-3444EDC38C2B}" destId="{015DA6CD-D8C3-4F37-9086-6A2703054E1F}" srcOrd="0" destOrd="0" presId="urn:microsoft.com/office/officeart/2018/2/layout/IconVerticalSolidList"/>
    <dgm:cxn modelId="{FC3D6768-85A7-4182-8D4E-01D3F5E6642F}" type="presOf" srcId="{3AD1C5B1-7904-4C86-B9EE-03E96B1835F6}" destId="{0EE8788C-4BCB-482A-A5E7-97362309F347}" srcOrd="0" destOrd="0" presId="urn:microsoft.com/office/officeart/2018/2/layout/IconVerticalSolidList"/>
    <dgm:cxn modelId="{CB957FE7-DB94-4270-BD91-8C81B3A6F0F5}" type="presOf" srcId="{86849B9A-0F2B-4793-95EC-56E20CA84C45}" destId="{15F59657-D34D-4292-8A07-DF206301A25E}" srcOrd="0" destOrd="0" presId="urn:microsoft.com/office/officeart/2018/2/layout/IconVerticalSolidList"/>
    <dgm:cxn modelId="{DB2F9F09-96E5-4493-A878-832E0706D535}" type="presOf" srcId="{48708425-AB6D-4795-89E4-A8AB34F15252}" destId="{CC58BE9F-968B-4E6C-8432-42B853C00697}" srcOrd="0" destOrd="0" presId="urn:microsoft.com/office/officeart/2018/2/layout/IconVerticalSolidList"/>
    <dgm:cxn modelId="{1F786D90-7659-4450-AC0C-620D5C4AF70E}" type="presOf" srcId="{F5880E8A-D597-4029-B3CD-08BF59F14505}" destId="{5F34B8B0-82CA-48D0-99FE-2B523817A77A}" srcOrd="0" destOrd="0" presId="urn:microsoft.com/office/officeart/2018/2/layout/IconVerticalSolidList"/>
    <dgm:cxn modelId="{43D7A7FD-DCAC-4611-9D1B-E536974D7319}" type="presOf" srcId="{CDFAC376-D137-49AF-A7BA-6C95E53CCD84}" destId="{FFBCC6AF-5E72-4500-AA6A-1FEE7B9707F5}" srcOrd="0" destOrd="0" presId="urn:microsoft.com/office/officeart/2018/2/layout/IconVerticalSolidList"/>
    <dgm:cxn modelId="{D0554866-7657-4E4C-8F0F-47CAF9F71486}" srcId="{EE05F575-FD30-422D-BAA5-E3A2703A705B}" destId="{48708425-AB6D-4795-89E4-A8AB34F15252}" srcOrd="3" destOrd="0" parTransId="{D16B55B4-BD8A-4054-BC7D-D658F25294C1}" sibTransId="{90D78626-3385-413E-B0D0-A5C85BF29158}"/>
    <dgm:cxn modelId="{D4214A53-072B-4770-8B47-C80C3848759D}" type="presOf" srcId="{EE81CB76-DB97-4305-A4C1-CF9A0F9E6F30}" destId="{E4D9515A-741B-43E3-8559-6B4363B49C5A}" srcOrd="0" destOrd="0" presId="urn:microsoft.com/office/officeart/2018/2/layout/IconVerticalSolidList"/>
    <dgm:cxn modelId="{D6BDEA94-1FEB-42B3-9008-C84C314E30C6}" srcId="{563669FD-1265-4392-ACF4-2E799E4A1F92}" destId="{CDFAC376-D137-49AF-A7BA-6C95E53CCD84}" srcOrd="0" destOrd="0" parTransId="{A784A44E-AA79-4855-834F-34AE4991AD8F}" sibTransId="{472604F0-234B-4FF2-A2F6-28484ED0981D}"/>
    <dgm:cxn modelId="{4CD3FFE4-FC41-410E-A417-4A7A9BFA82FE}" type="presOf" srcId="{563669FD-1265-4392-ACF4-2E799E4A1F92}" destId="{A7523D0C-B0FA-4351-AF5B-7B5CF32EF731}" srcOrd="0" destOrd="0" presId="urn:microsoft.com/office/officeart/2018/2/layout/IconVerticalSolidList"/>
    <dgm:cxn modelId="{5CF7C10F-ED11-449C-910D-618384013F82}" type="presOf" srcId="{EE05F575-FD30-422D-BAA5-E3A2703A705B}" destId="{7F7C100A-09EA-445C-82BC-F090A400F787}" srcOrd="0" destOrd="0" presId="urn:microsoft.com/office/officeart/2018/2/layout/IconVerticalSolidList"/>
    <dgm:cxn modelId="{0EC18263-6D75-405E-9D4B-27CCF86461A1}" srcId="{3AD1C5B1-7904-4C86-B9EE-03E96B1835F6}" destId="{F5880E8A-D597-4029-B3CD-08BF59F14505}" srcOrd="0" destOrd="0" parTransId="{82D82D67-5A31-4515-96C9-F871BED90F55}" sibTransId="{5276A29A-BA98-4A7E-941A-37080F16D44A}"/>
    <dgm:cxn modelId="{635278C4-51B9-4212-B9BE-A1F95C3BC497}" srcId="{86849B9A-0F2B-4793-95EC-56E20CA84C45}" destId="{92B55D05-2FD3-43A9-B738-258DB7000C41}" srcOrd="0" destOrd="0" parTransId="{3DDB6756-97E3-4B65-BE68-BD03260D3B8E}" sibTransId="{4429B534-28D3-428E-9EA3-5FA0CDCFB4D7}"/>
    <dgm:cxn modelId="{A06693C2-1883-4343-AFF8-3CFD1C8E4C45}" type="presOf" srcId="{B0A2D39B-0BF1-4071-8645-246C3683C114}" destId="{BFD4E0CF-276D-422F-BD7A-19032D95F183}" srcOrd="0" destOrd="0" presId="urn:microsoft.com/office/officeart/2018/2/layout/IconVerticalSolidList"/>
    <dgm:cxn modelId="{DAE98639-1E14-4D90-AC15-6C27C1DCC944}" srcId="{53348C60-6BD8-4638-9CEF-AB93B6F6C1B5}" destId="{EE81CB76-DB97-4305-A4C1-CF9A0F9E6F30}" srcOrd="0" destOrd="0" parTransId="{C9938FD3-F567-442A-814B-84D663547FBC}" sibTransId="{D123F34B-134C-46B3-8EE0-0FC1138B119D}"/>
    <dgm:cxn modelId="{FED6ACE5-0577-4831-AE3F-1B0C7D100AE4}" srcId="{EE05F575-FD30-422D-BAA5-E3A2703A705B}" destId="{53348C60-6BD8-4638-9CEF-AB93B6F6C1B5}" srcOrd="0" destOrd="0" parTransId="{53553F99-95DB-4D70-AE7E-A6D7217830A7}" sibTransId="{9CACB2B1-36F9-480F-8F40-BBA3779C86E5}"/>
    <dgm:cxn modelId="{CA188EF4-C8AC-4E39-B32B-EF5DCF2AF3D3}" type="presParOf" srcId="{7F7C100A-09EA-445C-82BC-F090A400F787}" destId="{BB9FEC87-673C-49E7-B922-CF6202FBC193}" srcOrd="0" destOrd="0" presId="urn:microsoft.com/office/officeart/2018/2/layout/IconVerticalSolidList"/>
    <dgm:cxn modelId="{FF2B5C18-4377-417D-8758-629BB11BF601}" type="presParOf" srcId="{BB9FEC87-673C-49E7-B922-CF6202FBC193}" destId="{6B58CF30-6FBB-40C7-8D59-2DFBE6C51A8C}" srcOrd="0" destOrd="0" presId="urn:microsoft.com/office/officeart/2018/2/layout/IconVerticalSolidList"/>
    <dgm:cxn modelId="{4370DCB6-EB5A-4E61-AE49-E3016EE26FB8}" type="presParOf" srcId="{BB9FEC87-673C-49E7-B922-CF6202FBC193}" destId="{D7346FE4-3E74-47BA-A254-2DB5254B6591}" srcOrd="1" destOrd="0" presId="urn:microsoft.com/office/officeart/2018/2/layout/IconVerticalSolidList"/>
    <dgm:cxn modelId="{BC9A607B-D4D4-48FB-9C04-64F6AA817A51}" type="presParOf" srcId="{BB9FEC87-673C-49E7-B922-CF6202FBC193}" destId="{678E8CE7-7A46-49DF-80A3-7E16EF91E310}" srcOrd="2" destOrd="0" presId="urn:microsoft.com/office/officeart/2018/2/layout/IconVerticalSolidList"/>
    <dgm:cxn modelId="{A0C462E7-D26A-4E70-B745-E2E837290046}" type="presParOf" srcId="{BB9FEC87-673C-49E7-B922-CF6202FBC193}" destId="{633DB5F9-171A-42F1-B75D-D3C4E48A7078}" srcOrd="3" destOrd="0" presId="urn:microsoft.com/office/officeart/2018/2/layout/IconVerticalSolidList"/>
    <dgm:cxn modelId="{42DEDD6F-A59F-42E3-AB5F-FE0ED1555D7D}" type="presParOf" srcId="{BB9FEC87-673C-49E7-B922-CF6202FBC193}" destId="{E4D9515A-741B-43E3-8559-6B4363B49C5A}" srcOrd="4" destOrd="0" presId="urn:microsoft.com/office/officeart/2018/2/layout/IconVerticalSolidList"/>
    <dgm:cxn modelId="{58887353-C32B-4722-ADE7-1A586927BD33}" type="presParOf" srcId="{7F7C100A-09EA-445C-82BC-F090A400F787}" destId="{0EE8FD76-90F6-4C4F-9A77-B978DAEDD6EE}" srcOrd="1" destOrd="0" presId="urn:microsoft.com/office/officeart/2018/2/layout/IconVerticalSolidList"/>
    <dgm:cxn modelId="{EFC43DE6-B4C0-46FD-9A69-FC89E84A5F2A}" type="presParOf" srcId="{7F7C100A-09EA-445C-82BC-F090A400F787}" destId="{43BA869D-C4B9-425C-91B9-5086D35B48AC}" srcOrd="2" destOrd="0" presId="urn:microsoft.com/office/officeart/2018/2/layout/IconVerticalSolidList"/>
    <dgm:cxn modelId="{620538AE-2FAD-4688-926B-0243CE24FDDB}" type="presParOf" srcId="{43BA869D-C4B9-425C-91B9-5086D35B48AC}" destId="{B19BE794-EF39-4EB1-A1FB-0AF724F36659}" srcOrd="0" destOrd="0" presId="urn:microsoft.com/office/officeart/2018/2/layout/IconVerticalSolidList"/>
    <dgm:cxn modelId="{38F632F8-D556-4B10-BE66-AA7DD76DF86B}" type="presParOf" srcId="{43BA869D-C4B9-425C-91B9-5086D35B48AC}" destId="{1AA5283A-0941-4BC7-BC92-FDE507C621AA}" srcOrd="1" destOrd="0" presId="urn:microsoft.com/office/officeart/2018/2/layout/IconVerticalSolidList"/>
    <dgm:cxn modelId="{803A56AA-B94B-4302-A71E-94180EE6FAB9}" type="presParOf" srcId="{43BA869D-C4B9-425C-91B9-5086D35B48AC}" destId="{A8E7F5EA-FFE7-4F96-BEDC-62361048058C}" srcOrd="2" destOrd="0" presId="urn:microsoft.com/office/officeart/2018/2/layout/IconVerticalSolidList"/>
    <dgm:cxn modelId="{5998F451-D0A9-450D-82EA-5671B1D4C835}" type="presParOf" srcId="{43BA869D-C4B9-425C-91B9-5086D35B48AC}" destId="{CA4298B7-1D10-4F4E-ABEC-948DA34D732B}" srcOrd="3" destOrd="0" presId="urn:microsoft.com/office/officeart/2018/2/layout/IconVerticalSolidList"/>
    <dgm:cxn modelId="{C836558D-4E06-41A0-A8A3-F16EAB5B5069}" type="presParOf" srcId="{43BA869D-C4B9-425C-91B9-5086D35B48AC}" destId="{015DA6CD-D8C3-4F37-9086-6A2703054E1F}" srcOrd="4" destOrd="0" presId="urn:microsoft.com/office/officeart/2018/2/layout/IconVerticalSolidList"/>
    <dgm:cxn modelId="{75189359-73C4-4370-91D7-B5E92EB5554A}" type="presParOf" srcId="{7F7C100A-09EA-445C-82BC-F090A400F787}" destId="{B66CF58C-A58E-401B-A859-C9C496E5345A}" srcOrd="3" destOrd="0" presId="urn:microsoft.com/office/officeart/2018/2/layout/IconVerticalSolidList"/>
    <dgm:cxn modelId="{CC9C776E-0431-4CB3-9499-0629D51D16B3}" type="presParOf" srcId="{7F7C100A-09EA-445C-82BC-F090A400F787}" destId="{28EEB319-6F9D-478B-82DF-3D8F91257319}" srcOrd="4" destOrd="0" presId="urn:microsoft.com/office/officeart/2018/2/layout/IconVerticalSolidList"/>
    <dgm:cxn modelId="{E9700CB9-507A-4344-83DE-0E0876F22AAA}" type="presParOf" srcId="{28EEB319-6F9D-478B-82DF-3D8F91257319}" destId="{2728C1FC-0767-49D5-B0F3-5EB172C9CEDC}" srcOrd="0" destOrd="0" presId="urn:microsoft.com/office/officeart/2018/2/layout/IconVerticalSolidList"/>
    <dgm:cxn modelId="{99881A88-36F3-4ABA-89E3-E99AF144B120}" type="presParOf" srcId="{28EEB319-6F9D-478B-82DF-3D8F91257319}" destId="{D4381E96-80A2-47F3-A4A7-765396688970}" srcOrd="1" destOrd="0" presId="urn:microsoft.com/office/officeart/2018/2/layout/IconVerticalSolidList"/>
    <dgm:cxn modelId="{94AB9D35-A7EC-40A8-A51E-0114965C4E23}" type="presParOf" srcId="{28EEB319-6F9D-478B-82DF-3D8F91257319}" destId="{01244EEF-2067-4A01-A84D-0C9B29E47F62}" srcOrd="2" destOrd="0" presId="urn:microsoft.com/office/officeart/2018/2/layout/IconVerticalSolidList"/>
    <dgm:cxn modelId="{A2917F34-039A-477A-B8F8-71E792D3963E}" type="presParOf" srcId="{28EEB319-6F9D-478B-82DF-3D8F91257319}" destId="{0EE8788C-4BCB-482A-A5E7-97362309F347}" srcOrd="3" destOrd="0" presId="urn:microsoft.com/office/officeart/2018/2/layout/IconVerticalSolidList"/>
    <dgm:cxn modelId="{77A91BC9-10F0-4C77-9702-A21F3DE102FA}" type="presParOf" srcId="{28EEB319-6F9D-478B-82DF-3D8F91257319}" destId="{5F34B8B0-82CA-48D0-99FE-2B523817A77A}" srcOrd="4" destOrd="0" presId="urn:microsoft.com/office/officeart/2018/2/layout/IconVerticalSolidList"/>
    <dgm:cxn modelId="{2CDC23BB-6ED5-4E81-9588-DEB07A3D561B}" type="presParOf" srcId="{7F7C100A-09EA-445C-82BC-F090A400F787}" destId="{38EAC247-6624-45F5-8A2E-88E4872811EA}" srcOrd="5" destOrd="0" presId="urn:microsoft.com/office/officeart/2018/2/layout/IconVerticalSolidList"/>
    <dgm:cxn modelId="{636B6989-1FF3-44C8-B4EE-F56A3C7A94EA}" type="presParOf" srcId="{7F7C100A-09EA-445C-82BC-F090A400F787}" destId="{19B328AC-D044-4B7C-982A-1103F0DC5961}" srcOrd="6" destOrd="0" presId="urn:microsoft.com/office/officeart/2018/2/layout/IconVerticalSolidList"/>
    <dgm:cxn modelId="{A929140A-6591-42D9-9FBE-CB45389C6BB5}" type="presParOf" srcId="{19B328AC-D044-4B7C-982A-1103F0DC5961}" destId="{A919C741-E6C5-4E57-8544-7F5423EE29E7}" srcOrd="0" destOrd="0" presId="urn:microsoft.com/office/officeart/2018/2/layout/IconVerticalSolidList"/>
    <dgm:cxn modelId="{19ABAAB6-F4FC-4B65-B9CA-84BBE3DAC1F7}" type="presParOf" srcId="{19B328AC-D044-4B7C-982A-1103F0DC5961}" destId="{73872E20-23A5-46FA-9913-D4F4EE91A9D0}" srcOrd="1" destOrd="0" presId="urn:microsoft.com/office/officeart/2018/2/layout/IconVerticalSolidList"/>
    <dgm:cxn modelId="{8ADAC69D-6C5C-41C5-B556-456E1F83F6B0}" type="presParOf" srcId="{19B328AC-D044-4B7C-982A-1103F0DC5961}" destId="{1EBF99A7-ABEF-4849-8B2D-78144F40F0C7}" srcOrd="2" destOrd="0" presId="urn:microsoft.com/office/officeart/2018/2/layout/IconVerticalSolidList"/>
    <dgm:cxn modelId="{B56ACD8A-0CFA-4A1A-8D41-05E97988BA92}" type="presParOf" srcId="{19B328AC-D044-4B7C-982A-1103F0DC5961}" destId="{CC58BE9F-968B-4E6C-8432-42B853C00697}" srcOrd="3" destOrd="0" presId="urn:microsoft.com/office/officeart/2018/2/layout/IconVerticalSolidList"/>
    <dgm:cxn modelId="{5F51C358-F18C-4A93-B515-497E6EBC9D05}" type="presParOf" srcId="{19B328AC-D044-4B7C-982A-1103F0DC5961}" destId="{BFD4E0CF-276D-422F-BD7A-19032D95F183}" srcOrd="4" destOrd="0" presId="urn:microsoft.com/office/officeart/2018/2/layout/IconVerticalSolidList"/>
    <dgm:cxn modelId="{C430C8FE-55C9-4432-9D73-3BE412E99200}" type="presParOf" srcId="{7F7C100A-09EA-445C-82BC-F090A400F787}" destId="{E6590365-A443-40A0-BC1A-818769F6CAA5}" srcOrd="7" destOrd="0" presId="urn:microsoft.com/office/officeart/2018/2/layout/IconVerticalSolidList"/>
    <dgm:cxn modelId="{FC93DC35-FB28-4E84-8406-F7B813117266}" type="presParOf" srcId="{7F7C100A-09EA-445C-82BC-F090A400F787}" destId="{DE33AF99-94B3-467A-AF86-A33EDB95E537}" srcOrd="8" destOrd="0" presId="urn:microsoft.com/office/officeart/2018/2/layout/IconVerticalSolidList"/>
    <dgm:cxn modelId="{7D90CC90-050C-4740-880B-36A8C214F216}" type="presParOf" srcId="{DE33AF99-94B3-467A-AF86-A33EDB95E537}" destId="{352870D8-2598-4DA3-AC6A-D5A0E40B3D0F}" srcOrd="0" destOrd="0" presId="urn:microsoft.com/office/officeart/2018/2/layout/IconVerticalSolidList"/>
    <dgm:cxn modelId="{7433B720-5BD5-46C2-AD88-9E9D54F2363E}" type="presParOf" srcId="{DE33AF99-94B3-467A-AF86-A33EDB95E537}" destId="{751F6481-91FE-4942-BFB2-80E61C23C45B}" srcOrd="1" destOrd="0" presId="urn:microsoft.com/office/officeart/2018/2/layout/IconVerticalSolidList"/>
    <dgm:cxn modelId="{DBFA515F-DA56-4236-85D1-D2F6773DEA83}" type="presParOf" srcId="{DE33AF99-94B3-467A-AF86-A33EDB95E537}" destId="{10A2B5C2-A594-4010-A132-EF3C4F1535B5}" srcOrd="2" destOrd="0" presId="urn:microsoft.com/office/officeart/2018/2/layout/IconVerticalSolidList"/>
    <dgm:cxn modelId="{FE2C6A3F-26FE-486E-868B-3AEF73FEBF29}" type="presParOf" srcId="{DE33AF99-94B3-467A-AF86-A33EDB95E537}" destId="{15F59657-D34D-4292-8A07-DF206301A25E}" srcOrd="3" destOrd="0" presId="urn:microsoft.com/office/officeart/2018/2/layout/IconVerticalSolidList"/>
    <dgm:cxn modelId="{B56744A0-4BA4-4AAF-971C-762820082DC4}" type="presParOf" srcId="{DE33AF99-94B3-467A-AF86-A33EDB95E537}" destId="{FA0328CB-DB3A-49C1-85DC-6384B954662B}" srcOrd="4" destOrd="0" presId="urn:microsoft.com/office/officeart/2018/2/layout/IconVerticalSolidList"/>
    <dgm:cxn modelId="{A8C6E5B1-55D7-4367-A907-151DDAB12267}" type="presParOf" srcId="{7F7C100A-09EA-445C-82BC-F090A400F787}" destId="{658A87D5-7958-4A0B-A5F5-73A1A0A85287}" srcOrd="9" destOrd="0" presId="urn:microsoft.com/office/officeart/2018/2/layout/IconVerticalSolidList"/>
    <dgm:cxn modelId="{44F7865D-9C38-4FF0-B7E7-2782D310B96C}" type="presParOf" srcId="{7F7C100A-09EA-445C-82BC-F090A400F787}" destId="{0BD38D94-A734-494E-ACF3-6DE3836A0391}" srcOrd="10" destOrd="0" presId="urn:microsoft.com/office/officeart/2018/2/layout/IconVerticalSolidList"/>
    <dgm:cxn modelId="{1A7510C5-9B7F-4CA7-8640-CFD8D2032CF9}" type="presParOf" srcId="{0BD38D94-A734-494E-ACF3-6DE3836A0391}" destId="{23D024C4-0528-4F76-A80B-D750625007BE}" srcOrd="0" destOrd="0" presId="urn:microsoft.com/office/officeart/2018/2/layout/IconVerticalSolidList"/>
    <dgm:cxn modelId="{8B0F1269-8B25-4289-B48A-233579E7995C}" type="presParOf" srcId="{0BD38D94-A734-494E-ACF3-6DE3836A0391}" destId="{D32278AB-1E17-489A-81BC-F91626511FDE}" srcOrd="1" destOrd="0" presId="urn:microsoft.com/office/officeart/2018/2/layout/IconVerticalSolidList"/>
    <dgm:cxn modelId="{CD1BA20A-73A3-4CDE-9A59-52DDA8373662}" type="presParOf" srcId="{0BD38D94-A734-494E-ACF3-6DE3836A0391}" destId="{9FADF8D0-843A-4B0A-B201-D755B2CDC596}" srcOrd="2" destOrd="0" presId="urn:microsoft.com/office/officeart/2018/2/layout/IconVerticalSolidList"/>
    <dgm:cxn modelId="{EBCDFAA9-B175-49EE-97FD-581B91A85535}" type="presParOf" srcId="{0BD38D94-A734-494E-ACF3-6DE3836A0391}" destId="{A7523D0C-B0FA-4351-AF5B-7B5CF32EF731}" srcOrd="3" destOrd="0" presId="urn:microsoft.com/office/officeart/2018/2/layout/IconVerticalSolidList"/>
    <dgm:cxn modelId="{A67AA9C2-1FE9-4C25-92AC-20272D9223C0}" type="presParOf" srcId="{0BD38D94-A734-494E-ACF3-6DE3836A0391}" destId="{FFBCC6AF-5E72-4500-AA6A-1FEE7B9707F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AC74F-5757-4FA9-A2F4-56FE962AA409}"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BBAF4FC0-CB87-4CB6-815F-5E7E8D789939}">
      <dgm:prSet phldrT="[Text]"/>
      <dgm:spPr/>
      <dgm:t>
        <a:bodyPr/>
        <a:lstStyle/>
        <a:p>
          <a:r>
            <a:rPr lang="en-US" dirty="0"/>
            <a:t>The 84 Movement</a:t>
          </a:r>
        </a:p>
      </dgm:t>
    </dgm:pt>
    <dgm:pt modelId="{C1CA8EDB-DE57-47EB-8D73-9A1460A5C03F}" type="parTrans" cxnId="{3426035D-EA96-4F6A-9621-7756B81B8FA2}">
      <dgm:prSet/>
      <dgm:spPr/>
      <dgm:t>
        <a:bodyPr/>
        <a:lstStyle/>
        <a:p>
          <a:endParaRPr lang="en-US"/>
        </a:p>
      </dgm:t>
    </dgm:pt>
    <dgm:pt modelId="{83D8A7B1-9978-4418-BD40-3624C6B305E4}" type="sibTrans" cxnId="{3426035D-EA96-4F6A-9621-7756B81B8FA2}">
      <dgm:prSet/>
      <dgm:spPr/>
      <dgm:t>
        <a:bodyPr/>
        <a:lstStyle/>
        <a:p>
          <a:endParaRPr lang="en-US"/>
        </a:p>
      </dgm:t>
    </dgm:pt>
    <dgm:pt modelId="{8B798F98-63B4-4E04-92A9-F4B9091A8E83}">
      <dgm:prSet phldrT="[Text]"/>
      <dgm:spPr/>
      <dgm:t>
        <a:bodyPr/>
        <a:lstStyle/>
        <a:p>
          <a:r>
            <a:rPr lang="en-US" dirty="0"/>
            <a:t>Mini-grants</a:t>
          </a:r>
        </a:p>
      </dgm:t>
    </dgm:pt>
    <dgm:pt modelId="{39AA8C68-0831-420D-90CA-7DD713757218}" type="parTrans" cxnId="{E3616434-22D9-4C93-9B74-570B24450685}">
      <dgm:prSet/>
      <dgm:spPr/>
      <dgm:t>
        <a:bodyPr/>
        <a:lstStyle/>
        <a:p>
          <a:endParaRPr lang="en-US"/>
        </a:p>
      </dgm:t>
    </dgm:pt>
    <dgm:pt modelId="{055391FD-460F-4AF5-84B7-15DB6F7F3AD8}" type="sibTrans" cxnId="{E3616434-22D9-4C93-9B74-570B24450685}">
      <dgm:prSet/>
      <dgm:spPr/>
      <dgm:t>
        <a:bodyPr/>
        <a:lstStyle/>
        <a:p>
          <a:endParaRPr lang="en-US"/>
        </a:p>
      </dgm:t>
    </dgm:pt>
    <dgm:pt modelId="{360532C3-6486-45EF-9F9E-A784D9B72605}">
      <dgm:prSet phldrT="[Text]"/>
      <dgm:spPr/>
      <dgm:t>
        <a:bodyPr/>
        <a:lstStyle/>
        <a:p>
          <a:r>
            <a:rPr lang="en-US" dirty="0"/>
            <a:t>Statewide Events</a:t>
          </a:r>
        </a:p>
      </dgm:t>
    </dgm:pt>
    <dgm:pt modelId="{226779A3-203A-49B8-9639-C254C030F791}" type="parTrans" cxnId="{FB3B1850-056E-4B22-8016-4DD3C7B6BCF9}">
      <dgm:prSet/>
      <dgm:spPr/>
      <dgm:t>
        <a:bodyPr/>
        <a:lstStyle/>
        <a:p>
          <a:endParaRPr lang="en-US"/>
        </a:p>
      </dgm:t>
    </dgm:pt>
    <dgm:pt modelId="{F3E9D77C-79B0-40C8-A8AF-783F9121D1F0}" type="sibTrans" cxnId="{FB3B1850-056E-4B22-8016-4DD3C7B6BCF9}">
      <dgm:prSet/>
      <dgm:spPr/>
      <dgm:t>
        <a:bodyPr/>
        <a:lstStyle/>
        <a:p>
          <a:endParaRPr lang="en-US"/>
        </a:p>
      </dgm:t>
    </dgm:pt>
    <dgm:pt modelId="{B3BF17BF-89A2-48B1-A018-FE60F2BFBA7C}">
      <dgm:prSet/>
      <dgm:spPr/>
      <dgm:t>
        <a:bodyPr/>
        <a:lstStyle/>
        <a:p>
          <a:r>
            <a:rPr lang="en-US" dirty="0"/>
            <a:t>Statewide Leadership Team</a:t>
          </a:r>
        </a:p>
      </dgm:t>
    </dgm:pt>
    <dgm:pt modelId="{B222CE20-EBD8-4E24-A8F6-9C4AF30D55A9}" type="parTrans" cxnId="{0084E343-5B19-4F8E-82F1-01EED3DAF800}">
      <dgm:prSet/>
      <dgm:spPr/>
      <dgm:t>
        <a:bodyPr/>
        <a:lstStyle/>
        <a:p>
          <a:endParaRPr lang="en-US"/>
        </a:p>
      </dgm:t>
    </dgm:pt>
    <dgm:pt modelId="{571CCC3A-ED1C-4BF9-BAD9-F8BB1187659A}" type="sibTrans" cxnId="{0084E343-5B19-4F8E-82F1-01EED3DAF800}">
      <dgm:prSet/>
      <dgm:spPr/>
      <dgm:t>
        <a:bodyPr/>
        <a:lstStyle/>
        <a:p>
          <a:endParaRPr lang="en-US"/>
        </a:p>
      </dgm:t>
    </dgm:pt>
    <dgm:pt modelId="{B1CCC18D-5AC5-4C64-BD49-F5725EA43B4A}">
      <dgm:prSet/>
      <dgm:spPr/>
      <dgm:t>
        <a:bodyPr/>
        <a:lstStyle/>
        <a:p>
          <a:r>
            <a:rPr lang="en-US" dirty="0"/>
            <a:t>Trainings</a:t>
          </a:r>
        </a:p>
      </dgm:t>
    </dgm:pt>
    <dgm:pt modelId="{B2A96F28-E902-4B42-A4A5-881185590BA6}" type="parTrans" cxnId="{8678C4D0-9B61-4F11-8CB8-C83B338CF8A2}">
      <dgm:prSet/>
      <dgm:spPr/>
      <dgm:t>
        <a:bodyPr/>
        <a:lstStyle/>
        <a:p>
          <a:endParaRPr lang="en-US"/>
        </a:p>
      </dgm:t>
    </dgm:pt>
    <dgm:pt modelId="{3AD79759-9166-4E19-B21F-2BC6D805F8B1}" type="sibTrans" cxnId="{8678C4D0-9B61-4F11-8CB8-C83B338CF8A2}">
      <dgm:prSet/>
      <dgm:spPr/>
      <dgm:t>
        <a:bodyPr/>
        <a:lstStyle/>
        <a:p>
          <a:endParaRPr lang="en-US"/>
        </a:p>
      </dgm:t>
    </dgm:pt>
    <dgm:pt modelId="{955EC470-AD43-49DD-B4E5-17156E17A564}">
      <dgm:prSet/>
      <dgm:spPr/>
      <dgm:t>
        <a:bodyPr/>
        <a:lstStyle/>
        <a:p>
          <a:r>
            <a:rPr lang="en-US" dirty="0"/>
            <a:t>Activities &amp; Local Policy</a:t>
          </a:r>
        </a:p>
      </dgm:t>
    </dgm:pt>
    <dgm:pt modelId="{651924F3-F087-4326-AA6E-E659C4FD4D3C}" type="parTrans" cxnId="{A8B12904-3DBD-44B1-9F80-37273641DDA6}">
      <dgm:prSet/>
      <dgm:spPr/>
      <dgm:t>
        <a:bodyPr/>
        <a:lstStyle/>
        <a:p>
          <a:endParaRPr lang="en-US"/>
        </a:p>
      </dgm:t>
    </dgm:pt>
    <dgm:pt modelId="{816AC1A8-F755-454F-B479-2F4F97882203}" type="sibTrans" cxnId="{A8B12904-3DBD-44B1-9F80-37273641DDA6}">
      <dgm:prSet/>
      <dgm:spPr/>
      <dgm:t>
        <a:bodyPr/>
        <a:lstStyle/>
        <a:p>
          <a:endParaRPr lang="en-US"/>
        </a:p>
      </dgm:t>
    </dgm:pt>
    <dgm:pt modelId="{C85AB2E5-BDBA-464F-AD78-5F68B6A2621D}" type="pres">
      <dgm:prSet presAssocID="{63EAC74F-5757-4FA9-A2F4-56FE962AA409}" presName="Name0" presStyleCnt="0">
        <dgm:presLayoutVars>
          <dgm:chMax val="1"/>
          <dgm:dir/>
          <dgm:animLvl val="ctr"/>
          <dgm:resizeHandles val="exact"/>
        </dgm:presLayoutVars>
      </dgm:prSet>
      <dgm:spPr/>
      <dgm:t>
        <a:bodyPr/>
        <a:lstStyle/>
        <a:p>
          <a:endParaRPr lang="en-US"/>
        </a:p>
      </dgm:t>
    </dgm:pt>
    <dgm:pt modelId="{E6CE3FA8-86EB-4B0D-8EF1-9D908D429456}" type="pres">
      <dgm:prSet presAssocID="{BBAF4FC0-CB87-4CB6-815F-5E7E8D789939}" presName="centerShape" presStyleLbl="node0" presStyleIdx="0" presStyleCnt="1"/>
      <dgm:spPr/>
      <dgm:t>
        <a:bodyPr/>
        <a:lstStyle/>
        <a:p>
          <a:endParaRPr lang="en-US"/>
        </a:p>
      </dgm:t>
    </dgm:pt>
    <dgm:pt modelId="{0D9A5976-2B19-45F8-AB2E-0A62F708A3FF}" type="pres">
      <dgm:prSet presAssocID="{8B798F98-63B4-4E04-92A9-F4B9091A8E83}" presName="node" presStyleLbl="node1" presStyleIdx="0" presStyleCnt="5">
        <dgm:presLayoutVars>
          <dgm:bulletEnabled val="1"/>
        </dgm:presLayoutVars>
      </dgm:prSet>
      <dgm:spPr/>
      <dgm:t>
        <a:bodyPr/>
        <a:lstStyle/>
        <a:p>
          <a:endParaRPr lang="en-US"/>
        </a:p>
      </dgm:t>
    </dgm:pt>
    <dgm:pt modelId="{D983058D-2387-4E05-AFF8-44558BB70463}" type="pres">
      <dgm:prSet presAssocID="{8B798F98-63B4-4E04-92A9-F4B9091A8E83}" presName="dummy" presStyleCnt="0"/>
      <dgm:spPr/>
    </dgm:pt>
    <dgm:pt modelId="{4222D5DE-3C97-4602-9BB1-A2239BF597CB}" type="pres">
      <dgm:prSet presAssocID="{055391FD-460F-4AF5-84B7-15DB6F7F3AD8}" presName="sibTrans" presStyleLbl="sibTrans2D1" presStyleIdx="0" presStyleCnt="5"/>
      <dgm:spPr/>
      <dgm:t>
        <a:bodyPr/>
        <a:lstStyle/>
        <a:p>
          <a:endParaRPr lang="en-US"/>
        </a:p>
      </dgm:t>
    </dgm:pt>
    <dgm:pt modelId="{AA23FBBA-9110-48CA-A349-794DB3B8BD65}" type="pres">
      <dgm:prSet presAssocID="{360532C3-6486-45EF-9F9E-A784D9B72605}" presName="node" presStyleLbl="node1" presStyleIdx="1" presStyleCnt="5">
        <dgm:presLayoutVars>
          <dgm:bulletEnabled val="1"/>
        </dgm:presLayoutVars>
      </dgm:prSet>
      <dgm:spPr/>
      <dgm:t>
        <a:bodyPr/>
        <a:lstStyle/>
        <a:p>
          <a:endParaRPr lang="en-US"/>
        </a:p>
      </dgm:t>
    </dgm:pt>
    <dgm:pt modelId="{2779B93B-5939-4A3D-8C52-C618E225B8A8}" type="pres">
      <dgm:prSet presAssocID="{360532C3-6486-45EF-9F9E-A784D9B72605}" presName="dummy" presStyleCnt="0"/>
      <dgm:spPr/>
    </dgm:pt>
    <dgm:pt modelId="{95963322-2D11-45CE-973E-E4DCAC40B707}" type="pres">
      <dgm:prSet presAssocID="{F3E9D77C-79B0-40C8-A8AF-783F9121D1F0}" presName="sibTrans" presStyleLbl="sibTrans2D1" presStyleIdx="1" presStyleCnt="5"/>
      <dgm:spPr/>
      <dgm:t>
        <a:bodyPr/>
        <a:lstStyle/>
        <a:p>
          <a:endParaRPr lang="en-US"/>
        </a:p>
      </dgm:t>
    </dgm:pt>
    <dgm:pt modelId="{094C7616-E406-46C9-A6DE-8EA484526669}" type="pres">
      <dgm:prSet presAssocID="{B3BF17BF-89A2-48B1-A018-FE60F2BFBA7C}" presName="node" presStyleLbl="node1" presStyleIdx="2" presStyleCnt="5">
        <dgm:presLayoutVars>
          <dgm:bulletEnabled val="1"/>
        </dgm:presLayoutVars>
      </dgm:prSet>
      <dgm:spPr/>
      <dgm:t>
        <a:bodyPr/>
        <a:lstStyle/>
        <a:p>
          <a:endParaRPr lang="en-US"/>
        </a:p>
      </dgm:t>
    </dgm:pt>
    <dgm:pt modelId="{F134A883-985B-4F49-9F04-AA83D112BBC7}" type="pres">
      <dgm:prSet presAssocID="{B3BF17BF-89A2-48B1-A018-FE60F2BFBA7C}" presName="dummy" presStyleCnt="0"/>
      <dgm:spPr/>
    </dgm:pt>
    <dgm:pt modelId="{A1A3A038-202B-41EB-8069-172A4F7B950C}" type="pres">
      <dgm:prSet presAssocID="{571CCC3A-ED1C-4BF9-BAD9-F8BB1187659A}" presName="sibTrans" presStyleLbl="sibTrans2D1" presStyleIdx="2" presStyleCnt="5"/>
      <dgm:spPr/>
      <dgm:t>
        <a:bodyPr/>
        <a:lstStyle/>
        <a:p>
          <a:endParaRPr lang="en-US"/>
        </a:p>
      </dgm:t>
    </dgm:pt>
    <dgm:pt modelId="{EBC6605A-3095-49BD-A82C-253330309388}" type="pres">
      <dgm:prSet presAssocID="{B1CCC18D-5AC5-4C64-BD49-F5725EA43B4A}" presName="node" presStyleLbl="node1" presStyleIdx="3" presStyleCnt="5">
        <dgm:presLayoutVars>
          <dgm:bulletEnabled val="1"/>
        </dgm:presLayoutVars>
      </dgm:prSet>
      <dgm:spPr/>
      <dgm:t>
        <a:bodyPr/>
        <a:lstStyle/>
        <a:p>
          <a:endParaRPr lang="en-US"/>
        </a:p>
      </dgm:t>
    </dgm:pt>
    <dgm:pt modelId="{3A973E8D-498F-42E8-9306-D86ABBBD28F2}" type="pres">
      <dgm:prSet presAssocID="{B1CCC18D-5AC5-4C64-BD49-F5725EA43B4A}" presName="dummy" presStyleCnt="0"/>
      <dgm:spPr/>
    </dgm:pt>
    <dgm:pt modelId="{0B42334D-50F0-4C00-A163-D20E50B43E7C}" type="pres">
      <dgm:prSet presAssocID="{3AD79759-9166-4E19-B21F-2BC6D805F8B1}" presName="sibTrans" presStyleLbl="sibTrans2D1" presStyleIdx="3" presStyleCnt="5"/>
      <dgm:spPr/>
      <dgm:t>
        <a:bodyPr/>
        <a:lstStyle/>
        <a:p>
          <a:endParaRPr lang="en-US"/>
        </a:p>
      </dgm:t>
    </dgm:pt>
    <dgm:pt modelId="{FF68D318-54ED-429A-BE64-D622A471D9D1}" type="pres">
      <dgm:prSet presAssocID="{955EC470-AD43-49DD-B4E5-17156E17A564}" presName="node" presStyleLbl="node1" presStyleIdx="4" presStyleCnt="5">
        <dgm:presLayoutVars>
          <dgm:bulletEnabled val="1"/>
        </dgm:presLayoutVars>
      </dgm:prSet>
      <dgm:spPr/>
      <dgm:t>
        <a:bodyPr/>
        <a:lstStyle/>
        <a:p>
          <a:endParaRPr lang="en-US"/>
        </a:p>
      </dgm:t>
    </dgm:pt>
    <dgm:pt modelId="{20428C00-F137-4384-9607-4A9204A4366E}" type="pres">
      <dgm:prSet presAssocID="{955EC470-AD43-49DD-B4E5-17156E17A564}" presName="dummy" presStyleCnt="0"/>
      <dgm:spPr/>
    </dgm:pt>
    <dgm:pt modelId="{9C3766DE-6AA9-4CE9-8AC6-C490B1399E39}" type="pres">
      <dgm:prSet presAssocID="{816AC1A8-F755-454F-B479-2F4F97882203}" presName="sibTrans" presStyleLbl="sibTrans2D1" presStyleIdx="4" presStyleCnt="5"/>
      <dgm:spPr/>
      <dgm:t>
        <a:bodyPr/>
        <a:lstStyle/>
        <a:p>
          <a:endParaRPr lang="en-US"/>
        </a:p>
      </dgm:t>
    </dgm:pt>
  </dgm:ptLst>
  <dgm:cxnLst>
    <dgm:cxn modelId="{3426035D-EA96-4F6A-9621-7756B81B8FA2}" srcId="{63EAC74F-5757-4FA9-A2F4-56FE962AA409}" destId="{BBAF4FC0-CB87-4CB6-815F-5E7E8D789939}" srcOrd="0" destOrd="0" parTransId="{C1CA8EDB-DE57-47EB-8D73-9A1460A5C03F}" sibTransId="{83D8A7B1-9978-4418-BD40-3624C6B305E4}"/>
    <dgm:cxn modelId="{F9DE7BBF-FB3C-4E1B-943D-4823DCCE1522}" type="presOf" srcId="{8B798F98-63B4-4E04-92A9-F4B9091A8E83}" destId="{0D9A5976-2B19-45F8-AB2E-0A62F708A3FF}" srcOrd="0" destOrd="0" presId="urn:microsoft.com/office/officeart/2005/8/layout/radial6"/>
    <dgm:cxn modelId="{64EE4A4A-B7BC-482A-87EF-E12B7BB0903D}" type="presOf" srcId="{955EC470-AD43-49DD-B4E5-17156E17A564}" destId="{FF68D318-54ED-429A-BE64-D622A471D9D1}" srcOrd="0" destOrd="0" presId="urn:microsoft.com/office/officeart/2005/8/layout/radial6"/>
    <dgm:cxn modelId="{216F605A-EC68-431B-BFEB-9C849582CCBB}" type="presOf" srcId="{B3BF17BF-89A2-48B1-A018-FE60F2BFBA7C}" destId="{094C7616-E406-46C9-A6DE-8EA484526669}" srcOrd="0" destOrd="0" presId="urn:microsoft.com/office/officeart/2005/8/layout/radial6"/>
    <dgm:cxn modelId="{FB3B1850-056E-4B22-8016-4DD3C7B6BCF9}" srcId="{BBAF4FC0-CB87-4CB6-815F-5E7E8D789939}" destId="{360532C3-6486-45EF-9F9E-A784D9B72605}" srcOrd="1" destOrd="0" parTransId="{226779A3-203A-49B8-9639-C254C030F791}" sibTransId="{F3E9D77C-79B0-40C8-A8AF-783F9121D1F0}"/>
    <dgm:cxn modelId="{D59188F9-4635-4196-AF78-FFA41F794902}" type="presOf" srcId="{F3E9D77C-79B0-40C8-A8AF-783F9121D1F0}" destId="{95963322-2D11-45CE-973E-E4DCAC40B707}" srcOrd="0" destOrd="0" presId="urn:microsoft.com/office/officeart/2005/8/layout/radial6"/>
    <dgm:cxn modelId="{0084E343-5B19-4F8E-82F1-01EED3DAF800}" srcId="{BBAF4FC0-CB87-4CB6-815F-5E7E8D789939}" destId="{B3BF17BF-89A2-48B1-A018-FE60F2BFBA7C}" srcOrd="2" destOrd="0" parTransId="{B222CE20-EBD8-4E24-A8F6-9C4AF30D55A9}" sibTransId="{571CCC3A-ED1C-4BF9-BAD9-F8BB1187659A}"/>
    <dgm:cxn modelId="{37A00D8E-2D27-4E15-970E-F3F38C7CE21B}" type="presOf" srcId="{816AC1A8-F755-454F-B479-2F4F97882203}" destId="{9C3766DE-6AA9-4CE9-8AC6-C490B1399E39}" srcOrd="0" destOrd="0" presId="urn:microsoft.com/office/officeart/2005/8/layout/radial6"/>
    <dgm:cxn modelId="{7DFAE101-B8E8-4E07-AECA-95D873F62D36}" type="presOf" srcId="{BBAF4FC0-CB87-4CB6-815F-5E7E8D789939}" destId="{E6CE3FA8-86EB-4B0D-8EF1-9D908D429456}" srcOrd="0" destOrd="0" presId="urn:microsoft.com/office/officeart/2005/8/layout/radial6"/>
    <dgm:cxn modelId="{3BB95384-50B5-4ED6-BB90-3572C3D2D36F}" type="presOf" srcId="{571CCC3A-ED1C-4BF9-BAD9-F8BB1187659A}" destId="{A1A3A038-202B-41EB-8069-172A4F7B950C}" srcOrd="0" destOrd="0" presId="urn:microsoft.com/office/officeart/2005/8/layout/radial6"/>
    <dgm:cxn modelId="{32DDE797-50CB-4B68-B2D4-0B35D74D7F88}" type="presOf" srcId="{63EAC74F-5757-4FA9-A2F4-56FE962AA409}" destId="{C85AB2E5-BDBA-464F-AD78-5F68B6A2621D}" srcOrd="0" destOrd="0" presId="urn:microsoft.com/office/officeart/2005/8/layout/radial6"/>
    <dgm:cxn modelId="{B0E35E86-8B15-4FEE-ACCA-BCBAFA5079EA}" type="presOf" srcId="{3AD79759-9166-4E19-B21F-2BC6D805F8B1}" destId="{0B42334D-50F0-4C00-A163-D20E50B43E7C}" srcOrd="0" destOrd="0" presId="urn:microsoft.com/office/officeart/2005/8/layout/radial6"/>
    <dgm:cxn modelId="{C42A7F6E-E77B-4EB9-9EAC-1ED6D18D6E7B}" type="presOf" srcId="{B1CCC18D-5AC5-4C64-BD49-F5725EA43B4A}" destId="{EBC6605A-3095-49BD-A82C-253330309388}" srcOrd="0" destOrd="0" presId="urn:microsoft.com/office/officeart/2005/8/layout/radial6"/>
    <dgm:cxn modelId="{A8B12904-3DBD-44B1-9F80-37273641DDA6}" srcId="{BBAF4FC0-CB87-4CB6-815F-5E7E8D789939}" destId="{955EC470-AD43-49DD-B4E5-17156E17A564}" srcOrd="4" destOrd="0" parTransId="{651924F3-F087-4326-AA6E-E659C4FD4D3C}" sibTransId="{816AC1A8-F755-454F-B479-2F4F97882203}"/>
    <dgm:cxn modelId="{8678C4D0-9B61-4F11-8CB8-C83B338CF8A2}" srcId="{BBAF4FC0-CB87-4CB6-815F-5E7E8D789939}" destId="{B1CCC18D-5AC5-4C64-BD49-F5725EA43B4A}" srcOrd="3" destOrd="0" parTransId="{B2A96F28-E902-4B42-A4A5-881185590BA6}" sibTransId="{3AD79759-9166-4E19-B21F-2BC6D805F8B1}"/>
    <dgm:cxn modelId="{B0370551-CF0B-40AA-9F59-B597B1079900}" type="presOf" srcId="{360532C3-6486-45EF-9F9E-A784D9B72605}" destId="{AA23FBBA-9110-48CA-A349-794DB3B8BD65}" srcOrd="0" destOrd="0" presId="urn:microsoft.com/office/officeart/2005/8/layout/radial6"/>
    <dgm:cxn modelId="{421FB35D-D8E6-4CDB-819B-2430FD5D3171}" type="presOf" srcId="{055391FD-460F-4AF5-84B7-15DB6F7F3AD8}" destId="{4222D5DE-3C97-4602-9BB1-A2239BF597CB}" srcOrd="0" destOrd="0" presId="urn:microsoft.com/office/officeart/2005/8/layout/radial6"/>
    <dgm:cxn modelId="{E3616434-22D9-4C93-9B74-570B24450685}" srcId="{BBAF4FC0-CB87-4CB6-815F-5E7E8D789939}" destId="{8B798F98-63B4-4E04-92A9-F4B9091A8E83}" srcOrd="0" destOrd="0" parTransId="{39AA8C68-0831-420D-90CA-7DD713757218}" sibTransId="{055391FD-460F-4AF5-84B7-15DB6F7F3AD8}"/>
    <dgm:cxn modelId="{FF361B4E-CDAD-420C-A9CA-D5B5C550C97D}" type="presParOf" srcId="{C85AB2E5-BDBA-464F-AD78-5F68B6A2621D}" destId="{E6CE3FA8-86EB-4B0D-8EF1-9D908D429456}" srcOrd="0" destOrd="0" presId="urn:microsoft.com/office/officeart/2005/8/layout/radial6"/>
    <dgm:cxn modelId="{EB9E4284-5293-4072-ACE4-B596BB0DFFBD}" type="presParOf" srcId="{C85AB2E5-BDBA-464F-AD78-5F68B6A2621D}" destId="{0D9A5976-2B19-45F8-AB2E-0A62F708A3FF}" srcOrd="1" destOrd="0" presId="urn:microsoft.com/office/officeart/2005/8/layout/radial6"/>
    <dgm:cxn modelId="{E8293EC8-3445-4DA8-8A3C-391945EFED71}" type="presParOf" srcId="{C85AB2E5-BDBA-464F-AD78-5F68B6A2621D}" destId="{D983058D-2387-4E05-AFF8-44558BB70463}" srcOrd="2" destOrd="0" presId="urn:microsoft.com/office/officeart/2005/8/layout/radial6"/>
    <dgm:cxn modelId="{C5BF8328-5D5C-4546-9819-1BEC75444CB6}" type="presParOf" srcId="{C85AB2E5-BDBA-464F-AD78-5F68B6A2621D}" destId="{4222D5DE-3C97-4602-9BB1-A2239BF597CB}" srcOrd="3" destOrd="0" presId="urn:microsoft.com/office/officeart/2005/8/layout/radial6"/>
    <dgm:cxn modelId="{33333D00-5E71-4B94-BE76-F4819560578A}" type="presParOf" srcId="{C85AB2E5-BDBA-464F-AD78-5F68B6A2621D}" destId="{AA23FBBA-9110-48CA-A349-794DB3B8BD65}" srcOrd="4" destOrd="0" presId="urn:microsoft.com/office/officeart/2005/8/layout/radial6"/>
    <dgm:cxn modelId="{22B05FEC-2F05-42AC-A387-613B6E4DFF55}" type="presParOf" srcId="{C85AB2E5-BDBA-464F-AD78-5F68B6A2621D}" destId="{2779B93B-5939-4A3D-8C52-C618E225B8A8}" srcOrd="5" destOrd="0" presId="urn:microsoft.com/office/officeart/2005/8/layout/radial6"/>
    <dgm:cxn modelId="{62516C31-21A9-49F8-B2DC-5D39B1E2DAF9}" type="presParOf" srcId="{C85AB2E5-BDBA-464F-AD78-5F68B6A2621D}" destId="{95963322-2D11-45CE-973E-E4DCAC40B707}" srcOrd="6" destOrd="0" presId="urn:microsoft.com/office/officeart/2005/8/layout/radial6"/>
    <dgm:cxn modelId="{76C85CE9-D59B-4E0B-9596-EFCAFB058BFB}" type="presParOf" srcId="{C85AB2E5-BDBA-464F-AD78-5F68B6A2621D}" destId="{094C7616-E406-46C9-A6DE-8EA484526669}" srcOrd="7" destOrd="0" presId="urn:microsoft.com/office/officeart/2005/8/layout/radial6"/>
    <dgm:cxn modelId="{3F3B312D-408D-4D54-B1C0-536EF5929BA0}" type="presParOf" srcId="{C85AB2E5-BDBA-464F-AD78-5F68B6A2621D}" destId="{F134A883-985B-4F49-9F04-AA83D112BBC7}" srcOrd="8" destOrd="0" presId="urn:microsoft.com/office/officeart/2005/8/layout/radial6"/>
    <dgm:cxn modelId="{519E6673-06C7-49FF-8EF3-9EA6FDABDF52}" type="presParOf" srcId="{C85AB2E5-BDBA-464F-AD78-5F68B6A2621D}" destId="{A1A3A038-202B-41EB-8069-172A4F7B950C}" srcOrd="9" destOrd="0" presId="urn:microsoft.com/office/officeart/2005/8/layout/radial6"/>
    <dgm:cxn modelId="{BEC53FB0-5855-4620-905F-F5CE8BD12C5A}" type="presParOf" srcId="{C85AB2E5-BDBA-464F-AD78-5F68B6A2621D}" destId="{EBC6605A-3095-49BD-A82C-253330309388}" srcOrd="10" destOrd="0" presId="urn:microsoft.com/office/officeart/2005/8/layout/radial6"/>
    <dgm:cxn modelId="{235FA680-4A16-45EE-B97B-45683A2E980B}" type="presParOf" srcId="{C85AB2E5-BDBA-464F-AD78-5F68B6A2621D}" destId="{3A973E8D-498F-42E8-9306-D86ABBBD28F2}" srcOrd="11" destOrd="0" presId="urn:microsoft.com/office/officeart/2005/8/layout/radial6"/>
    <dgm:cxn modelId="{A163FA82-F082-403D-A442-05580C384BE0}" type="presParOf" srcId="{C85AB2E5-BDBA-464F-AD78-5F68B6A2621D}" destId="{0B42334D-50F0-4C00-A163-D20E50B43E7C}" srcOrd="12" destOrd="0" presId="urn:microsoft.com/office/officeart/2005/8/layout/radial6"/>
    <dgm:cxn modelId="{76AE0F11-5BB7-4BAD-8C29-AB4DDBDCCBEE}" type="presParOf" srcId="{C85AB2E5-BDBA-464F-AD78-5F68B6A2621D}" destId="{FF68D318-54ED-429A-BE64-D622A471D9D1}" srcOrd="13" destOrd="0" presId="urn:microsoft.com/office/officeart/2005/8/layout/radial6"/>
    <dgm:cxn modelId="{30D69B13-64BB-491F-A7CE-95131748FDEC}" type="presParOf" srcId="{C85AB2E5-BDBA-464F-AD78-5F68B6A2621D}" destId="{20428C00-F137-4384-9607-4A9204A4366E}" srcOrd="14" destOrd="0" presId="urn:microsoft.com/office/officeart/2005/8/layout/radial6"/>
    <dgm:cxn modelId="{BB9FE646-9DAA-4745-A137-84A0A8FDABE9}" type="presParOf" srcId="{C85AB2E5-BDBA-464F-AD78-5F68B6A2621D}" destId="{9C3766DE-6AA9-4CE9-8AC6-C490B1399E3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27EA82-33DE-41DD-A186-7B54A9C961F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267D1ED6-7B76-43BF-A540-C0BC5D1F277A}">
      <dgm:prSet/>
      <dgm:spPr/>
      <dgm:t>
        <a:bodyPr spcFirstLastPara="0" vert="horz" wrap="square" lIns="146120" tIns="0" rIns="146120" bIns="0" numCol="1" spcCol="1270" anchor="ctr" anchorCtr="0"/>
        <a:lstStyle/>
        <a:p>
          <a:pPr marL="0" lvl="0" indent="0" defTabSz="711200">
            <a:spcBef>
              <a:spcPct val="0"/>
            </a:spcBef>
            <a:spcAft>
              <a:spcPct val="35000"/>
            </a:spcAft>
            <a:buNone/>
          </a:pPr>
          <a:r>
            <a:rPr lang="en-US" b="0" kern="1200">
              <a:latin typeface="+mn-lt"/>
            </a:rPr>
            <a:t>This is Quitting by truth</a:t>
          </a:r>
          <a:r>
            <a:rPr lang="en-US" b="0" kern="1200">
              <a:latin typeface="+mn-lt"/>
              <a:ea typeface="+mn-ea"/>
              <a:cs typeface="+mn-cs"/>
            </a:rPr>
            <a:t>: Text </a:t>
          </a:r>
          <a:r>
            <a:rPr lang="en-US" kern="1200">
              <a:latin typeface="+mn-lt"/>
            </a:rPr>
            <a:t>“</a:t>
          </a:r>
          <a:r>
            <a:rPr lang="en-US" b="1" kern="1200">
              <a:latin typeface="+mn-lt"/>
            </a:rPr>
            <a:t>VapeFreeMass</a:t>
          </a:r>
          <a:r>
            <a:rPr lang="en-US" kern="1200">
              <a:latin typeface="+mn-lt"/>
            </a:rPr>
            <a:t>” to </a:t>
          </a:r>
          <a:r>
            <a:rPr lang="en-US" b="1" kern="1200">
              <a:latin typeface="+mn-lt"/>
            </a:rPr>
            <a:t>88709</a:t>
          </a:r>
          <a:endParaRPr lang="en-US" b="1" kern="1200">
            <a:latin typeface="+mn-lt"/>
            <a:ea typeface="+mn-ea"/>
            <a:cs typeface="+mn-cs"/>
          </a:endParaRPr>
        </a:p>
      </dgm:t>
    </dgm:pt>
    <dgm:pt modelId="{AA536261-3FBF-41EF-B228-9E33A9C8A8BC}" type="parTrans" cxnId="{7921D89D-4E1B-43D7-93EC-45ED744B1759}">
      <dgm:prSet/>
      <dgm:spPr/>
      <dgm:t>
        <a:bodyPr/>
        <a:lstStyle/>
        <a:p>
          <a:endParaRPr lang="en-US"/>
        </a:p>
      </dgm:t>
    </dgm:pt>
    <dgm:pt modelId="{9F7E8867-FFEC-4EB3-8760-6115EAB760C4}" type="sibTrans" cxnId="{7921D89D-4E1B-43D7-93EC-45ED744B1759}">
      <dgm:prSet/>
      <dgm:spPr/>
      <dgm:t>
        <a:bodyPr/>
        <a:lstStyle/>
        <a:p>
          <a:endParaRPr lang="en-US"/>
        </a:p>
      </dgm:t>
    </dgm:pt>
    <dgm:pt modelId="{206FD83E-0779-494B-A869-A7EE1E93A500}">
      <dgm:prSet/>
      <dgm:spPr/>
      <dgm:t>
        <a:bodyPr/>
        <a:lstStyle/>
        <a:p>
          <a:r>
            <a:rPr lang="en-US" dirty="0"/>
            <a:t>Free and confidential automated texting program for young people who vape. In partnership with MA DPH</a:t>
          </a:r>
        </a:p>
      </dgm:t>
    </dgm:pt>
    <dgm:pt modelId="{524324F9-EAE3-4F9B-8FC1-6222E3E3CD0A}" type="parTrans" cxnId="{7B761EDF-1664-4E3E-AB6D-80DE696743F3}">
      <dgm:prSet/>
      <dgm:spPr/>
      <dgm:t>
        <a:bodyPr/>
        <a:lstStyle/>
        <a:p>
          <a:endParaRPr lang="en-US"/>
        </a:p>
      </dgm:t>
    </dgm:pt>
    <dgm:pt modelId="{608D9A37-CBC6-437B-B1AC-B3C8F84EF444}" type="sibTrans" cxnId="{7B761EDF-1664-4E3E-AB6D-80DE696743F3}">
      <dgm:prSet/>
      <dgm:spPr/>
      <dgm:t>
        <a:bodyPr/>
        <a:lstStyle/>
        <a:p>
          <a:endParaRPr lang="en-US"/>
        </a:p>
      </dgm:t>
    </dgm:pt>
    <dgm:pt modelId="{D64059E1-589D-4B26-B137-1FE9822D37CC}">
      <dgm:prSet/>
      <dgm:spPr/>
      <dgm:t>
        <a:bodyPr/>
        <a:lstStyle/>
        <a:p>
          <a:r>
            <a:rPr lang="en-US" b="0" dirty="0">
              <a:hlinkClick xmlns:r="http://schemas.openxmlformats.org/officeDocument/2006/relationships" r:id="rId1"/>
            </a:rPr>
            <a:t>www.ThisIsQuitting.com</a:t>
          </a:r>
          <a:r>
            <a:rPr lang="en-US" b="0" dirty="0"/>
            <a:t> is a free digital </a:t>
          </a:r>
          <a:r>
            <a:rPr lang="en-US" dirty="0"/>
            <a:t>quit program that integrates the text program</a:t>
          </a:r>
        </a:p>
      </dgm:t>
    </dgm:pt>
    <dgm:pt modelId="{0DF753E8-6CB0-4CFA-9350-90FBBCD4EE6B}" type="parTrans" cxnId="{7E885C1C-0A11-4878-9C86-BA4486E5C472}">
      <dgm:prSet/>
      <dgm:spPr/>
      <dgm:t>
        <a:bodyPr/>
        <a:lstStyle/>
        <a:p>
          <a:endParaRPr lang="en-US"/>
        </a:p>
      </dgm:t>
    </dgm:pt>
    <dgm:pt modelId="{E0C39DB3-6DF2-4DC6-9A57-40E4EE66E6BD}" type="sibTrans" cxnId="{7E885C1C-0A11-4878-9C86-BA4486E5C472}">
      <dgm:prSet/>
      <dgm:spPr/>
      <dgm:t>
        <a:bodyPr/>
        <a:lstStyle/>
        <a:p>
          <a:endParaRPr lang="en-US"/>
        </a:p>
      </dgm:t>
    </dgm:pt>
    <dgm:pt modelId="{C36F6785-6BE2-44F5-B879-2C12A13C9710}">
      <dgm:prSet phldrT="[Text]"/>
      <dgm:spPr/>
      <dgm:t>
        <a:bodyPr spcFirstLastPara="0" vert="horz" wrap="square" lIns="146120" tIns="0" rIns="146120" bIns="0" numCol="1" spcCol="1270" anchor="ctr" anchorCtr="0"/>
        <a:lstStyle/>
        <a:p>
          <a:pPr marL="0" lvl="0" indent="0" defTabSz="711200">
            <a:spcBef>
              <a:spcPct val="0"/>
            </a:spcBef>
            <a:spcAft>
              <a:spcPct val="35000"/>
            </a:spcAft>
            <a:buNone/>
          </a:pPr>
          <a:r>
            <a:rPr lang="en-US" b="0" kern="1200" dirty="0">
              <a:latin typeface="+mn-lt"/>
              <a:ea typeface="+mn-ea"/>
              <a:cs typeface="+mn-cs"/>
            </a:rPr>
            <a:t>Talk to pediatrician</a:t>
          </a:r>
        </a:p>
      </dgm:t>
    </dgm:pt>
    <dgm:pt modelId="{D2A99691-B421-4B65-8AD1-E11DAACE7692}" type="parTrans" cxnId="{23921796-8766-4E25-8D0B-FC7F226791ED}">
      <dgm:prSet/>
      <dgm:spPr/>
      <dgm:t>
        <a:bodyPr/>
        <a:lstStyle/>
        <a:p>
          <a:endParaRPr lang="en-US"/>
        </a:p>
      </dgm:t>
    </dgm:pt>
    <dgm:pt modelId="{133487C1-F341-4E55-ABF1-B24053D3D924}" type="sibTrans" cxnId="{23921796-8766-4E25-8D0B-FC7F226791ED}">
      <dgm:prSet/>
      <dgm:spPr/>
      <dgm:t>
        <a:bodyPr/>
        <a:lstStyle/>
        <a:p>
          <a:endParaRPr lang="en-US"/>
        </a:p>
      </dgm:t>
    </dgm:pt>
    <dgm:pt modelId="{5A215AFD-4C53-4150-8D67-818C1D85A16D}">
      <dgm:prSet/>
      <dgm:spPr/>
      <dgm:t>
        <a:bodyPr/>
        <a:lstStyle/>
        <a:p>
          <a:r>
            <a:rPr lang="en-US">
              <a:latin typeface="+mn-lt"/>
            </a:rPr>
            <a:t>Visit teen.smokefree.gov for tools and tips</a:t>
          </a:r>
        </a:p>
      </dgm:t>
    </dgm:pt>
    <dgm:pt modelId="{4A680A50-8709-4493-B8E4-ECCFC3D44C58}" type="parTrans" cxnId="{0C0813F5-BB07-432F-92B0-B65309C7CAB5}">
      <dgm:prSet/>
      <dgm:spPr/>
      <dgm:t>
        <a:bodyPr/>
        <a:lstStyle/>
        <a:p>
          <a:endParaRPr lang="en-US"/>
        </a:p>
      </dgm:t>
    </dgm:pt>
    <dgm:pt modelId="{BBC6DA74-EB8C-40DC-8B11-77A7493358A4}" type="sibTrans" cxnId="{0C0813F5-BB07-432F-92B0-B65309C7CAB5}">
      <dgm:prSet/>
      <dgm:spPr/>
      <dgm:t>
        <a:bodyPr/>
        <a:lstStyle/>
        <a:p>
          <a:endParaRPr lang="en-US"/>
        </a:p>
      </dgm:t>
    </dgm:pt>
    <dgm:pt modelId="{E1D64EBB-15C0-40A7-A554-986F6A3AD1AA}">
      <dgm:prSet/>
      <dgm:spPr/>
      <dgm:t>
        <a:bodyPr/>
        <a:lstStyle/>
        <a:p>
          <a:endParaRPr lang="en-US" b="1" dirty="0"/>
        </a:p>
      </dgm:t>
    </dgm:pt>
    <dgm:pt modelId="{52FEDA22-E3D5-438E-A0C4-FE165290E194}" type="parTrans" cxnId="{4723CB3B-1F8A-4150-96D0-41217767B761}">
      <dgm:prSet/>
      <dgm:spPr/>
      <dgm:t>
        <a:bodyPr/>
        <a:lstStyle/>
        <a:p>
          <a:endParaRPr lang="en-US"/>
        </a:p>
      </dgm:t>
    </dgm:pt>
    <dgm:pt modelId="{FE8A29A3-8F38-4E2E-AF9F-E168910F15BC}" type="sibTrans" cxnId="{4723CB3B-1F8A-4150-96D0-41217767B761}">
      <dgm:prSet/>
      <dgm:spPr/>
      <dgm:t>
        <a:bodyPr/>
        <a:lstStyle/>
        <a:p>
          <a:endParaRPr lang="en-US"/>
        </a:p>
      </dgm:t>
    </dgm:pt>
    <dgm:pt modelId="{2EE76836-3314-43CA-ABA4-B6570B5FA5B8}">
      <dgm:prSet/>
      <dgm:spPr/>
      <dgm:t>
        <a:bodyPr spcFirstLastPara="0" vert="horz" wrap="square" lIns="146120" tIns="0" rIns="146120" bIns="0" numCol="1" spcCol="1270" anchor="ctr" anchorCtr="0"/>
        <a:lstStyle/>
        <a:p>
          <a:pPr marL="0" lvl="0" indent="0" defTabSz="711200">
            <a:spcBef>
              <a:spcPct val="0"/>
            </a:spcBef>
            <a:spcAft>
              <a:spcPct val="35000"/>
            </a:spcAft>
            <a:buNone/>
          </a:pPr>
          <a:r>
            <a:rPr lang="en-US" b="0" kern="1200">
              <a:latin typeface="+mn-lt"/>
              <a:ea typeface="+mn-ea"/>
              <a:cs typeface="+mn-cs"/>
            </a:rPr>
            <a:t>My Life My Quit: Text "</a:t>
          </a:r>
          <a:r>
            <a:rPr lang="en-US" b="1" kern="1200">
              <a:latin typeface="+mn-lt"/>
              <a:ea typeface="+mn-ea"/>
              <a:cs typeface="+mn-cs"/>
            </a:rPr>
            <a:t>Start My Quit</a:t>
          </a:r>
          <a:r>
            <a:rPr lang="en-US" b="0" kern="1200">
              <a:latin typeface="+mn-lt"/>
              <a:ea typeface="+mn-ea"/>
              <a:cs typeface="+mn-cs"/>
            </a:rPr>
            <a:t>" or Call </a:t>
          </a:r>
          <a:r>
            <a:rPr lang="en-US" b="1" kern="1200">
              <a:latin typeface="+mn-lt"/>
              <a:ea typeface="+mn-ea"/>
              <a:cs typeface="+mn-cs"/>
            </a:rPr>
            <a:t>855.891.9989 </a:t>
          </a:r>
        </a:p>
      </dgm:t>
    </dgm:pt>
    <dgm:pt modelId="{6A69E4F8-6B0C-43D7-AA12-56AD384F53F2}" type="parTrans" cxnId="{65F4B96B-C25D-4C46-BE40-1ED7D7BE954A}">
      <dgm:prSet/>
      <dgm:spPr/>
      <dgm:t>
        <a:bodyPr/>
        <a:lstStyle/>
        <a:p>
          <a:endParaRPr lang="en-US"/>
        </a:p>
      </dgm:t>
    </dgm:pt>
    <dgm:pt modelId="{0DFA867B-8ECE-4281-91BE-FB941F85E50C}" type="sibTrans" cxnId="{65F4B96B-C25D-4C46-BE40-1ED7D7BE954A}">
      <dgm:prSet/>
      <dgm:spPr/>
      <dgm:t>
        <a:bodyPr/>
        <a:lstStyle/>
        <a:p>
          <a:endParaRPr lang="en-US"/>
        </a:p>
      </dgm:t>
    </dgm:pt>
    <dgm:pt modelId="{226D47F1-15CE-44C5-BD5D-E4D724195D76}">
      <dgm:prSet/>
      <dgm:spPr/>
      <dgm:t>
        <a:bodyPr/>
        <a:lstStyle/>
        <a:p>
          <a:r>
            <a:rPr lang="en-US" dirty="0"/>
            <a:t>Youth coaching specialists provide free and confidential text and call support for MA youth age 12 to 17 </a:t>
          </a:r>
        </a:p>
      </dgm:t>
    </dgm:pt>
    <dgm:pt modelId="{B3ADDCFB-F14D-44DE-A985-63ED78D78D93}" type="parTrans" cxnId="{EE3639FF-8A80-4512-9057-04CEBE84B1F9}">
      <dgm:prSet/>
      <dgm:spPr/>
      <dgm:t>
        <a:bodyPr/>
        <a:lstStyle/>
        <a:p>
          <a:endParaRPr lang="en-US"/>
        </a:p>
      </dgm:t>
    </dgm:pt>
    <dgm:pt modelId="{0D5F3370-0B1E-41BE-A136-7F71EE7F1ED8}" type="sibTrans" cxnId="{EE3639FF-8A80-4512-9057-04CEBE84B1F9}">
      <dgm:prSet/>
      <dgm:spPr/>
      <dgm:t>
        <a:bodyPr/>
        <a:lstStyle/>
        <a:p>
          <a:endParaRPr lang="en-US"/>
        </a:p>
      </dgm:t>
    </dgm:pt>
    <dgm:pt modelId="{F23ABE6D-4320-483D-87C8-543750F6E720}">
      <dgm:prSet/>
      <dgm:spPr/>
      <dgm:t>
        <a:bodyPr/>
        <a:lstStyle/>
        <a:p>
          <a:r>
            <a:rPr lang="en-US" dirty="0">
              <a:hlinkClick xmlns:r="http://schemas.openxmlformats.org/officeDocument/2006/relationships" r:id="rId2"/>
            </a:rPr>
            <a:t>www.MyLifeMyQuit.com</a:t>
          </a:r>
          <a:r>
            <a:rPr lang="en-US" dirty="0"/>
            <a:t> has additional resources and provides online real-time coaching</a:t>
          </a:r>
        </a:p>
      </dgm:t>
    </dgm:pt>
    <dgm:pt modelId="{BA49879D-7673-4532-85E6-8CEEBCC42408}" type="parTrans" cxnId="{51413470-E261-4DE3-9FA7-9D2E112F7574}">
      <dgm:prSet/>
      <dgm:spPr/>
      <dgm:t>
        <a:bodyPr/>
        <a:lstStyle/>
        <a:p>
          <a:endParaRPr lang="en-US"/>
        </a:p>
      </dgm:t>
    </dgm:pt>
    <dgm:pt modelId="{9BFCCBB2-5DF4-4A13-BBAF-642EAB55D29A}" type="sibTrans" cxnId="{51413470-E261-4DE3-9FA7-9D2E112F7574}">
      <dgm:prSet/>
      <dgm:spPr/>
      <dgm:t>
        <a:bodyPr/>
        <a:lstStyle/>
        <a:p>
          <a:endParaRPr lang="en-US"/>
        </a:p>
      </dgm:t>
    </dgm:pt>
    <dgm:pt modelId="{E03BFCE3-8ECC-4D81-8F15-9D970088066F}">
      <dgm:prSet phldrT="[Text]"/>
      <dgm:spPr/>
      <dgm:t>
        <a:bodyPr/>
        <a:lstStyle/>
        <a:p>
          <a:r>
            <a:rPr lang="en-US" b="1"/>
            <a:t>More information at mass.gov/vaping</a:t>
          </a:r>
        </a:p>
      </dgm:t>
    </dgm:pt>
    <dgm:pt modelId="{37C80AB0-EAD4-40B8-A02C-AAA809D54FC8}" type="parTrans" cxnId="{3014EA56-6BC0-47D4-BC63-DFC9D1E093AD}">
      <dgm:prSet/>
      <dgm:spPr/>
      <dgm:t>
        <a:bodyPr/>
        <a:lstStyle/>
        <a:p>
          <a:endParaRPr lang="en-US"/>
        </a:p>
      </dgm:t>
    </dgm:pt>
    <dgm:pt modelId="{4DAA12D5-F065-48EC-94E7-E328DDDBD8BD}" type="sibTrans" cxnId="{3014EA56-6BC0-47D4-BC63-DFC9D1E093AD}">
      <dgm:prSet/>
      <dgm:spPr/>
      <dgm:t>
        <a:bodyPr/>
        <a:lstStyle/>
        <a:p>
          <a:endParaRPr lang="en-US"/>
        </a:p>
      </dgm:t>
    </dgm:pt>
    <dgm:pt modelId="{51265FE0-3913-46B0-819E-1A192C411320}" type="pres">
      <dgm:prSet presAssocID="{A627EA82-33DE-41DD-A186-7B54A9C961F0}" presName="linear" presStyleCnt="0">
        <dgm:presLayoutVars>
          <dgm:dir/>
          <dgm:animLvl val="lvl"/>
          <dgm:resizeHandles val="exact"/>
        </dgm:presLayoutVars>
      </dgm:prSet>
      <dgm:spPr/>
      <dgm:t>
        <a:bodyPr/>
        <a:lstStyle/>
        <a:p>
          <a:endParaRPr lang="en-US"/>
        </a:p>
      </dgm:t>
    </dgm:pt>
    <dgm:pt modelId="{031CB36E-7DE8-496E-AA6E-EDEAD493EF57}" type="pres">
      <dgm:prSet presAssocID="{C36F6785-6BE2-44F5-B879-2C12A13C9710}" presName="parentLin" presStyleCnt="0"/>
      <dgm:spPr/>
    </dgm:pt>
    <dgm:pt modelId="{8A8DDC9B-39DD-4065-9286-026AB85040C4}" type="pres">
      <dgm:prSet presAssocID="{C36F6785-6BE2-44F5-B879-2C12A13C9710}" presName="parentLeftMargin" presStyleLbl="node1" presStyleIdx="0" presStyleCnt="5"/>
      <dgm:spPr/>
      <dgm:t>
        <a:bodyPr/>
        <a:lstStyle/>
        <a:p>
          <a:endParaRPr lang="en-US"/>
        </a:p>
      </dgm:t>
    </dgm:pt>
    <dgm:pt modelId="{C11C6BAB-C745-491D-89BD-DF0AB2BDB6F5}" type="pres">
      <dgm:prSet presAssocID="{C36F6785-6BE2-44F5-B879-2C12A13C9710}" presName="parentText" presStyleLbl="node1" presStyleIdx="0" presStyleCnt="5">
        <dgm:presLayoutVars>
          <dgm:chMax val="0"/>
          <dgm:bulletEnabled val="1"/>
        </dgm:presLayoutVars>
      </dgm:prSet>
      <dgm:spPr/>
      <dgm:t>
        <a:bodyPr/>
        <a:lstStyle/>
        <a:p>
          <a:endParaRPr lang="en-US"/>
        </a:p>
      </dgm:t>
    </dgm:pt>
    <dgm:pt modelId="{F5188C5A-8A36-4FA2-BBFA-34853FAE3CE6}" type="pres">
      <dgm:prSet presAssocID="{C36F6785-6BE2-44F5-B879-2C12A13C9710}" presName="negativeSpace" presStyleCnt="0"/>
      <dgm:spPr/>
    </dgm:pt>
    <dgm:pt modelId="{6B4BC2EA-4BB4-464C-BCB9-1B8A794E70ED}" type="pres">
      <dgm:prSet presAssocID="{C36F6785-6BE2-44F5-B879-2C12A13C9710}" presName="childText" presStyleLbl="conFgAcc1" presStyleIdx="0" presStyleCnt="5">
        <dgm:presLayoutVars>
          <dgm:bulletEnabled val="1"/>
        </dgm:presLayoutVars>
      </dgm:prSet>
      <dgm:spPr/>
    </dgm:pt>
    <dgm:pt modelId="{A1249214-20F2-4017-B59D-592CB408CC1F}" type="pres">
      <dgm:prSet presAssocID="{133487C1-F341-4E55-ABF1-B24053D3D924}" presName="spaceBetweenRectangles" presStyleCnt="0"/>
      <dgm:spPr/>
    </dgm:pt>
    <dgm:pt modelId="{7C82CA16-D44E-4C0B-A3EC-F7D0C7D1F561}" type="pres">
      <dgm:prSet presAssocID="{2EE76836-3314-43CA-ABA4-B6570B5FA5B8}" presName="parentLin" presStyleCnt="0"/>
      <dgm:spPr/>
    </dgm:pt>
    <dgm:pt modelId="{C739BF22-E958-41E7-B7D6-06A34F4AB0AB}" type="pres">
      <dgm:prSet presAssocID="{2EE76836-3314-43CA-ABA4-B6570B5FA5B8}" presName="parentLeftMargin" presStyleLbl="node1" presStyleIdx="0" presStyleCnt="5"/>
      <dgm:spPr/>
      <dgm:t>
        <a:bodyPr/>
        <a:lstStyle/>
        <a:p>
          <a:endParaRPr lang="en-US"/>
        </a:p>
      </dgm:t>
    </dgm:pt>
    <dgm:pt modelId="{B883B3EF-B6B6-4982-B5BF-371A172D03B5}" type="pres">
      <dgm:prSet presAssocID="{2EE76836-3314-43CA-ABA4-B6570B5FA5B8}" presName="parentText" presStyleLbl="node1" presStyleIdx="1" presStyleCnt="5">
        <dgm:presLayoutVars>
          <dgm:chMax val="0"/>
          <dgm:bulletEnabled val="1"/>
        </dgm:presLayoutVars>
      </dgm:prSet>
      <dgm:spPr/>
      <dgm:t>
        <a:bodyPr/>
        <a:lstStyle/>
        <a:p>
          <a:endParaRPr lang="en-US"/>
        </a:p>
      </dgm:t>
    </dgm:pt>
    <dgm:pt modelId="{856CD07D-171B-454A-B6EF-7EA8FE466518}" type="pres">
      <dgm:prSet presAssocID="{2EE76836-3314-43CA-ABA4-B6570B5FA5B8}" presName="negativeSpace" presStyleCnt="0"/>
      <dgm:spPr/>
    </dgm:pt>
    <dgm:pt modelId="{4C83635D-7BB0-460D-9F72-93445623CBD6}" type="pres">
      <dgm:prSet presAssocID="{2EE76836-3314-43CA-ABA4-B6570B5FA5B8}" presName="childText" presStyleLbl="conFgAcc1" presStyleIdx="1" presStyleCnt="5">
        <dgm:presLayoutVars>
          <dgm:bulletEnabled val="1"/>
        </dgm:presLayoutVars>
      </dgm:prSet>
      <dgm:spPr/>
      <dgm:t>
        <a:bodyPr/>
        <a:lstStyle/>
        <a:p>
          <a:endParaRPr lang="en-US"/>
        </a:p>
      </dgm:t>
    </dgm:pt>
    <dgm:pt modelId="{634AD56F-05D1-4EAA-89BF-9FDB9ABC9F60}" type="pres">
      <dgm:prSet presAssocID="{0DFA867B-8ECE-4281-91BE-FB941F85E50C}" presName="spaceBetweenRectangles" presStyleCnt="0"/>
      <dgm:spPr/>
    </dgm:pt>
    <dgm:pt modelId="{1A45C194-7298-4017-8C10-0C9FEB4402A7}" type="pres">
      <dgm:prSet presAssocID="{267D1ED6-7B76-43BF-A540-C0BC5D1F277A}" presName="parentLin" presStyleCnt="0"/>
      <dgm:spPr/>
    </dgm:pt>
    <dgm:pt modelId="{06BCE46F-20C1-41AD-97EA-D2B932A43678}" type="pres">
      <dgm:prSet presAssocID="{267D1ED6-7B76-43BF-A540-C0BC5D1F277A}" presName="parentLeftMargin" presStyleLbl="node1" presStyleIdx="1" presStyleCnt="5"/>
      <dgm:spPr/>
      <dgm:t>
        <a:bodyPr/>
        <a:lstStyle/>
        <a:p>
          <a:endParaRPr lang="en-US"/>
        </a:p>
      </dgm:t>
    </dgm:pt>
    <dgm:pt modelId="{F203CC5E-33C3-41BF-8C9C-E28963F445C5}" type="pres">
      <dgm:prSet presAssocID="{267D1ED6-7B76-43BF-A540-C0BC5D1F277A}" presName="parentText" presStyleLbl="node1" presStyleIdx="2" presStyleCnt="5">
        <dgm:presLayoutVars>
          <dgm:chMax val="0"/>
          <dgm:bulletEnabled val="1"/>
        </dgm:presLayoutVars>
      </dgm:prSet>
      <dgm:spPr/>
      <dgm:t>
        <a:bodyPr/>
        <a:lstStyle/>
        <a:p>
          <a:endParaRPr lang="en-US"/>
        </a:p>
      </dgm:t>
    </dgm:pt>
    <dgm:pt modelId="{425191F8-2B1A-4678-99E4-74E41EB77E6A}" type="pres">
      <dgm:prSet presAssocID="{267D1ED6-7B76-43BF-A540-C0BC5D1F277A}" presName="negativeSpace" presStyleCnt="0"/>
      <dgm:spPr/>
    </dgm:pt>
    <dgm:pt modelId="{C53265B7-64E3-4186-BB6D-91385130B591}" type="pres">
      <dgm:prSet presAssocID="{267D1ED6-7B76-43BF-A540-C0BC5D1F277A}" presName="childText" presStyleLbl="conFgAcc1" presStyleIdx="2" presStyleCnt="5">
        <dgm:presLayoutVars>
          <dgm:bulletEnabled val="1"/>
        </dgm:presLayoutVars>
      </dgm:prSet>
      <dgm:spPr/>
      <dgm:t>
        <a:bodyPr/>
        <a:lstStyle/>
        <a:p>
          <a:endParaRPr lang="en-US"/>
        </a:p>
      </dgm:t>
    </dgm:pt>
    <dgm:pt modelId="{07B414FC-0F3E-49A2-A035-704E2E5DFC8C}" type="pres">
      <dgm:prSet presAssocID="{9F7E8867-FFEC-4EB3-8760-6115EAB760C4}" presName="spaceBetweenRectangles" presStyleCnt="0"/>
      <dgm:spPr/>
    </dgm:pt>
    <dgm:pt modelId="{B044AAF8-0162-46A4-97A9-70B2FCD6B5A4}" type="pres">
      <dgm:prSet presAssocID="{5A215AFD-4C53-4150-8D67-818C1D85A16D}" presName="parentLin" presStyleCnt="0"/>
      <dgm:spPr/>
    </dgm:pt>
    <dgm:pt modelId="{48E03D04-DB02-4B3E-951B-49F2AD2B756C}" type="pres">
      <dgm:prSet presAssocID="{5A215AFD-4C53-4150-8D67-818C1D85A16D}" presName="parentLeftMargin" presStyleLbl="node1" presStyleIdx="2" presStyleCnt="5"/>
      <dgm:spPr/>
      <dgm:t>
        <a:bodyPr/>
        <a:lstStyle/>
        <a:p>
          <a:endParaRPr lang="en-US"/>
        </a:p>
      </dgm:t>
    </dgm:pt>
    <dgm:pt modelId="{79DA9AF8-7D81-4723-AA7F-D8DE7E609316}" type="pres">
      <dgm:prSet presAssocID="{5A215AFD-4C53-4150-8D67-818C1D85A16D}" presName="parentText" presStyleLbl="node1" presStyleIdx="3" presStyleCnt="5">
        <dgm:presLayoutVars>
          <dgm:chMax val="0"/>
          <dgm:bulletEnabled val="1"/>
        </dgm:presLayoutVars>
      </dgm:prSet>
      <dgm:spPr/>
      <dgm:t>
        <a:bodyPr/>
        <a:lstStyle/>
        <a:p>
          <a:endParaRPr lang="en-US"/>
        </a:p>
      </dgm:t>
    </dgm:pt>
    <dgm:pt modelId="{E30219CD-B4E3-4568-B02E-4A515A4DEB49}" type="pres">
      <dgm:prSet presAssocID="{5A215AFD-4C53-4150-8D67-818C1D85A16D}" presName="negativeSpace" presStyleCnt="0"/>
      <dgm:spPr/>
    </dgm:pt>
    <dgm:pt modelId="{426C1DE4-4D8F-4E23-BA14-38EA35D5D90D}" type="pres">
      <dgm:prSet presAssocID="{5A215AFD-4C53-4150-8D67-818C1D85A16D}" presName="childText" presStyleLbl="conFgAcc1" presStyleIdx="3" presStyleCnt="5">
        <dgm:presLayoutVars>
          <dgm:bulletEnabled val="1"/>
        </dgm:presLayoutVars>
      </dgm:prSet>
      <dgm:spPr/>
    </dgm:pt>
    <dgm:pt modelId="{74BC2034-BCAA-4F8C-82F9-5C1BF14B66BE}" type="pres">
      <dgm:prSet presAssocID="{BBC6DA74-EB8C-40DC-8B11-77A7493358A4}" presName="spaceBetweenRectangles" presStyleCnt="0"/>
      <dgm:spPr/>
    </dgm:pt>
    <dgm:pt modelId="{13CB94C4-A9E0-4403-9A98-2CF2FF2D7429}" type="pres">
      <dgm:prSet presAssocID="{E03BFCE3-8ECC-4D81-8F15-9D970088066F}" presName="parentLin" presStyleCnt="0"/>
      <dgm:spPr/>
    </dgm:pt>
    <dgm:pt modelId="{9E49AA91-ECD5-4E41-9056-BC957616437E}" type="pres">
      <dgm:prSet presAssocID="{E03BFCE3-8ECC-4D81-8F15-9D970088066F}" presName="parentLeftMargin" presStyleLbl="node1" presStyleIdx="3" presStyleCnt="5"/>
      <dgm:spPr/>
      <dgm:t>
        <a:bodyPr/>
        <a:lstStyle/>
        <a:p>
          <a:endParaRPr lang="en-US"/>
        </a:p>
      </dgm:t>
    </dgm:pt>
    <dgm:pt modelId="{FD958C01-D5B4-4CCE-A081-1CF48B282FF1}" type="pres">
      <dgm:prSet presAssocID="{E03BFCE3-8ECC-4D81-8F15-9D970088066F}" presName="parentText" presStyleLbl="node1" presStyleIdx="4" presStyleCnt="5">
        <dgm:presLayoutVars>
          <dgm:chMax val="0"/>
          <dgm:bulletEnabled val="1"/>
        </dgm:presLayoutVars>
      </dgm:prSet>
      <dgm:spPr/>
      <dgm:t>
        <a:bodyPr/>
        <a:lstStyle/>
        <a:p>
          <a:endParaRPr lang="en-US"/>
        </a:p>
      </dgm:t>
    </dgm:pt>
    <dgm:pt modelId="{3FC4BBCB-A42C-4C76-88D3-06138D73577A}" type="pres">
      <dgm:prSet presAssocID="{E03BFCE3-8ECC-4D81-8F15-9D970088066F}" presName="negativeSpace" presStyleCnt="0"/>
      <dgm:spPr/>
    </dgm:pt>
    <dgm:pt modelId="{BED4BC30-ECD2-4A16-B9C4-C7CF4EFD8810}" type="pres">
      <dgm:prSet presAssocID="{E03BFCE3-8ECC-4D81-8F15-9D970088066F}" presName="childText" presStyleLbl="conFgAcc1" presStyleIdx="4" presStyleCnt="5">
        <dgm:presLayoutVars>
          <dgm:bulletEnabled val="1"/>
        </dgm:presLayoutVars>
      </dgm:prSet>
      <dgm:spPr/>
      <dgm:t>
        <a:bodyPr/>
        <a:lstStyle/>
        <a:p>
          <a:endParaRPr lang="en-US"/>
        </a:p>
      </dgm:t>
    </dgm:pt>
  </dgm:ptLst>
  <dgm:cxnLst>
    <dgm:cxn modelId="{9F1D04D8-7C21-47D8-B218-34497047C7A2}" type="presOf" srcId="{C36F6785-6BE2-44F5-B879-2C12A13C9710}" destId="{8A8DDC9B-39DD-4065-9286-026AB85040C4}" srcOrd="0" destOrd="0" presId="urn:microsoft.com/office/officeart/2005/8/layout/list1"/>
    <dgm:cxn modelId="{0C0813F5-BB07-432F-92B0-B65309C7CAB5}" srcId="{A627EA82-33DE-41DD-A186-7B54A9C961F0}" destId="{5A215AFD-4C53-4150-8D67-818C1D85A16D}" srcOrd="3" destOrd="0" parTransId="{4A680A50-8709-4493-B8E4-ECCFC3D44C58}" sibTransId="{BBC6DA74-EB8C-40DC-8B11-77A7493358A4}"/>
    <dgm:cxn modelId="{61BE9B41-E7CB-4B71-81B8-4C90AC0659AD}" type="presOf" srcId="{5A215AFD-4C53-4150-8D67-818C1D85A16D}" destId="{48E03D04-DB02-4B3E-951B-49F2AD2B756C}" srcOrd="0" destOrd="0" presId="urn:microsoft.com/office/officeart/2005/8/layout/list1"/>
    <dgm:cxn modelId="{A70478D2-6FB8-4F15-AE0D-D1A933AB7792}" type="presOf" srcId="{D64059E1-589D-4B26-B137-1FE9822D37CC}" destId="{C53265B7-64E3-4186-BB6D-91385130B591}" srcOrd="0" destOrd="1" presId="urn:microsoft.com/office/officeart/2005/8/layout/list1"/>
    <dgm:cxn modelId="{4524B346-5AB0-47CB-A82B-2ECF39E824E1}" type="presOf" srcId="{E03BFCE3-8ECC-4D81-8F15-9D970088066F}" destId="{9E49AA91-ECD5-4E41-9056-BC957616437E}" srcOrd="0" destOrd="0" presId="urn:microsoft.com/office/officeart/2005/8/layout/list1"/>
    <dgm:cxn modelId="{7C8A2096-4EC0-4C52-B000-30A029BE2FD1}" type="presOf" srcId="{E1D64EBB-15C0-40A7-A554-986F6A3AD1AA}" destId="{BED4BC30-ECD2-4A16-B9C4-C7CF4EFD8810}" srcOrd="0" destOrd="0" presId="urn:microsoft.com/office/officeart/2005/8/layout/list1"/>
    <dgm:cxn modelId="{3014EA56-6BC0-47D4-BC63-DFC9D1E093AD}" srcId="{A627EA82-33DE-41DD-A186-7B54A9C961F0}" destId="{E03BFCE3-8ECC-4D81-8F15-9D970088066F}" srcOrd="4" destOrd="0" parTransId="{37C80AB0-EAD4-40B8-A02C-AAA809D54FC8}" sibTransId="{4DAA12D5-F065-48EC-94E7-E328DDDBD8BD}"/>
    <dgm:cxn modelId="{7921D89D-4E1B-43D7-93EC-45ED744B1759}" srcId="{A627EA82-33DE-41DD-A186-7B54A9C961F0}" destId="{267D1ED6-7B76-43BF-A540-C0BC5D1F277A}" srcOrd="2" destOrd="0" parTransId="{AA536261-3FBF-41EF-B228-9E33A9C8A8BC}" sibTransId="{9F7E8867-FFEC-4EB3-8760-6115EAB760C4}"/>
    <dgm:cxn modelId="{23921796-8766-4E25-8D0B-FC7F226791ED}" srcId="{A627EA82-33DE-41DD-A186-7B54A9C961F0}" destId="{C36F6785-6BE2-44F5-B879-2C12A13C9710}" srcOrd="0" destOrd="0" parTransId="{D2A99691-B421-4B65-8AD1-E11DAACE7692}" sibTransId="{133487C1-F341-4E55-ABF1-B24053D3D924}"/>
    <dgm:cxn modelId="{816651D3-D623-41B6-B49E-74BE1715E2D5}" type="presOf" srcId="{2EE76836-3314-43CA-ABA4-B6570B5FA5B8}" destId="{C739BF22-E958-41E7-B7D6-06A34F4AB0AB}" srcOrd="0" destOrd="0" presId="urn:microsoft.com/office/officeart/2005/8/layout/list1"/>
    <dgm:cxn modelId="{86FEEB9B-EB33-420D-B239-AFBF4D63C24C}" type="presOf" srcId="{C36F6785-6BE2-44F5-B879-2C12A13C9710}" destId="{C11C6BAB-C745-491D-89BD-DF0AB2BDB6F5}" srcOrd="1" destOrd="0" presId="urn:microsoft.com/office/officeart/2005/8/layout/list1"/>
    <dgm:cxn modelId="{7B761EDF-1664-4E3E-AB6D-80DE696743F3}" srcId="{267D1ED6-7B76-43BF-A540-C0BC5D1F277A}" destId="{206FD83E-0779-494B-A869-A7EE1E93A500}" srcOrd="0" destOrd="0" parTransId="{524324F9-EAE3-4F9B-8FC1-6222E3E3CD0A}" sibTransId="{608D9A37-CBC6-437B-B1AC-B3C8F84EF444}"/>
    <dgm:cxn modelId="{A0802464-34BD-4CC8-B116-AF058537F113}" type="presOf" srcId="{267D1ED6-7B76-43BF-A540-C0BC5D1F277A}" destId="{06BCE46F-20C1-41AD-97EA-D2B932A43678}" srcOrd="0" destOrd="0" presId="urn:microsoft.com/office/officeart/2005/8/layout/list1"/>
    <dgm:cxn modelId="{EE3639FF-8A80-4512-9057-04CEBE84B1F9}" srcId="{2EE76836-3314-43CA-ABA4-B6570B5FA5B8}" destId="{226D47F1-15CE-44C5-BD5D-E4D724195D76}" srcOrd="0" destOrd="0" parTransId="{B3ADDCFB-F14D-44DE-A985-63ED78D78D93}" sibTransId="{0D5F3370-0B1E-41BE-A136-7F71EE7F1ED8}"/>
    <dgm:cxn modelId="{9F7FA84F-5001-40B0-973B-9422ACFBD56C}" type="presOf" srcId="{226D47F1-15CE-44C5-BD5D-E4D724195D76}" destId="{4C83635D-7BB0-460D-9F72-93445623CBD6}" srcOrd="0" destOrd="0" presId="urn:microsoft.com/office/officeart/2005/8/layout/list1"/>
    <dgm:cxn modelId="{51413470-E261-4DE3-9FA7-9D2E112F7574}" srcId="{2EE76836-3314-43CA-ABA4-B6570B5FA5B8}" destId="{F23ABE6D-4320-483D-87C8-543750F6E720}" srcOrd="1" destOrd="0" parTransId="{BA49879D-7673-4532-85E6-8CEEBCC42408}" sibTransId="{9BFCCBB2-5DF4-4A13-BBAF-642EAB55D29A}"/>
    <dgm:cxn modelId="{7E885C1C-0A11-4878-9C86-BA4486E5C472}" srcId="{267D1ED6-7B76-43BF-A540-C0BC5D1F277A}" destId="{D64059E1-589D-4B26-B137-1FE9822D37CC}" srcOrd="1" destOrd="0" parTransId="{0DF753E8-6CB0-4CFA-9350-90FBBCD4EE6B}" sibTransId="{E0C39DB3-6DF2-4DC6-9A57-40E4EE66E6BD}"/>
    <dgm:cxn modelId="{37C93FD8-0DEC-4196-90F8-98C6143762A2}" type="presOf" srcId="{2EE76836-3314-43CA-ABA4-B6570B5FA5B8}" destId="{B883B3EF-B6B6-4982-B5BF-371A172D03B5}" srcOrd="1" destOrd="0" presId="urn:microsoft.com/office/officeart/2005/8/layout/list1"/>
    <dgm:cxn modelId="{CF954C0D-B3F4-4042-8FD5-7BD83169E3DE}" type="presOf" srcId="{F23ABE6D-4320-483D-87C8-543750F6E720}" destId="{4C83635D-7BB0-460D-9F72-93445623CBD6}" srcOrd="0" destOrd="1" presId="urn:microsoft.com/office/officeart/2005/8/layout/list1"/>
    <dgm:cxn modelId="{8107C41D-54BC-4A21-A56C-B0C420A47720}" type="presOf" srcId="{A627EA82-33DE-41DD-A186-7B54A9C961F0}" destId="{51265FE0-3913-46B0-819E-1A192C411320}" srcOrd="0" destOrd="0" presId="urn:microsoft.com/office/officeart/2005/8/layout/list1"/>
    <dgm:cxn modelId="{08FBAC3F-358C-49E1-A824-53C37C577C71}" type="presOf" srcId="{267D1ED6-7B76-43BF-A540-C0BC5D1F277A}" destId="{F203CC5E-33C3-41BF-8C9C-E28963F445C5}" srcOrd="1" destOrd="0" presId="urn:microsoft.com/office/officeart/2005/8/layout/list1"/>
    <dgm:cxn modelId="{FCC730C5-584D-488F-AB5C-0766D1AF3604}" type="presOf" srcId="{5A215AFD-4C53-4150-8D67-818C1D85A16D}" destId="{79DA9AF8-7D81-4723-AA7F-D8DE7E609316}" srcOrd="1" destOrd="0" presId="urn:microsoft.com/office/officeart/2005/8/layout/list1"/>
    <dgm:cxn modelId="{266D5019-2BA3-403D-BFDD-64E9C89E8175}" type="presOf" srcId="{E03BFCE3-8ECC-4D81-8F15-9D970088066F}" destId="{FD958C01-D5B4-4CCE-A081-1CF48B282FF1}" srcOrd="1" destOrd="0" presId="urn:microsoft.com/office/officeart/2005/8/layout/list1"/>
    <dgm:cxn modelId="{4723CB3B-1F8A-4150-96D0-41217767B761}" srcId="{E03BFCE3-8ECC-4D81-8F15-9D970088066F}" destId="{E1D64EBB-15C0-40A7-A554-986F6A3AD1AA}" srcOrd="0" destOrd="0" parTransId="{52FEDA22-E3D5-438E-A0C4-FE165290E194}" sibTransId="{FE8A29A3-8F38-4E2E-AF9F-E168910F15BC}"/>
    <dgm:cxn modelId="{65F4B96B-C25D-4C46-BE40-1ED7D7BE954A}" srcId="{A627EA82-33DE-41DD-A186-7B54A9C961F0}" destId="{2EE76836-3314-43CA-ABA4-B6570B5FA5B8}" srcOrd="1" destOrd="0" parTransId="{6A69E4F8-6B0C-43D7-AA12-56AD384F53F2}" sibTransId="{0DFA867B-8ECE-4281-91BE-FB941F85E50C}"/>
    <dgm:cxn modelId="{983CFFBC-50E0-44D5-B6DE-7576ADAD494D}" type="presOf" srcId="{206FD83E-0779-494B-A869-A7EE1E93A500}" destId="{C53265B7-64E3-4186-BB6D-91385130B591}" srcOrd="0" destOrd="0" presId="urn:microsoft.com/office/officeart/2005/8/layout/list1"/>
    <dgm:cxn modelId="{429E580A-17AB-4BC8-9A23-4F09E2663FB6}" type="presParOf" srcId="{51265FE0-3913-46B0-819E-1A192C411320}" destId="{031CB36E-7DE8-496E-AA6E-EDEAD493EF57}" srcOrd="0" destOrd="0" presId="urn:microsoft.com/office/officeart/2005/8/layout/list1"/>
    <dgm:cxn modelId="{F92FDE48-8ACF-40DB-8E38-B4E12E2C9645}" type="presParOf" srcId="{031CB36E-7DE8-496E-AA6E-EDEAD493EF57}" destId="{8A8DDC9B-39DD-4065-9286-026AB85040C4}" srcOrd="0" destOrd="0" presId="urn:microsoft.com/office/officeart/2005/8/layout/list1"/>
    <dgm:cxn modelId="{311E9585-A5AD-4607-B635-DB534A1B6F9F}" type="presParOf" srcId="{031CB36E-7DE8-496E-AA6E-EDEAD493EF57}" destId="{C11C6BAB-C745-491D-89BD-DF0AB2BDB6F5}" srcOrd="1" destOrd="0" presId="urn:microsoft.com/office/officeart/2005/8/layout/list1"/>
    <dgm:cxn modelId="{F5143BA1-AFD7-4C24-86A4-C219F0CB6561}" type="presParOf" srcId="{51265FE0-3913-46B0-819E-1A192C411320}" destId="{F5188C5A-8A36-4FA2-BBFA-34853FAE3CE6}" srcOrd="1" destOrd="0" presId="urn:microsoft.com/office/officeart/2005/8/layout/list1"/>
    <dgm:cxn modelId="{7BA7DC72-92CC-4149-8EB6-4E249EF2E44D}" type="presParOf" srcId="{51265FE0-3913-46B0-819E-1A192C411320}" destId="{6B4BC2EA-4BB4-464C-BCB9-1B8A794E70ED}" srcOrd="2" destOrd="0" presId="urn:microsoft.com/office/officeart/2005/8/layout/list1"/>
    <dgm:cxn modelId="{00CC10AF-F78F-41B9-AB62-9A51CDEC2F98}" type="presParOf" srcId="{51265FE0-3913-46B0-819E-1A192C411320}" destId="{A1249214-20F2-4017-B59D-592CB408CC1F}" srcOrd="3" destOrd="0" presId="urn:microsoft.com/office/officeart/2005/8/layout/list1"/>
    <dgm:cxn modelId="{AE4AF12B-F848-4AE9-BA04-DB7FD34BC04C}" type="presParOf" srcId="{51265FE0-3913-46B0-819E-1A192C411320}" destId="{7C82CA16-D44E-4C0B-A3EC-F7D0C7D1F561}" srcOrd="4" destOrd="0" presId="urn:microsoft.com/office/officeart/2005/8/layout/list1"/>
    <dgm:cxn modelId="{DFDB419E-1F8F-49F2-96A5-CBD41E1E067F}" type="presParOf" srcId="{7C82CA16-D44E-4C0B-A3EC-F7D0C7D1F561}" destId="{C739BF22-E958-41E7-B7D6-06A34F4AB0AB}" srcOrd="0" destOrd="0" presId="urn:microsoft.com/office/officeart/2005/8/layout/list1"/>
    <dgm:cxn modelId="{9814D896-7A87-4F42-951F-B9CBC854B52E}" type="presParOf" srcId="{7C82CA16-D44E-4C0B-A3EC-F7D0C7D1F561}" destId="{B883B3EF-B6B6-4982-B5BF-371A172D03B5}" srcOrd="1" destOrd="0" presId="urn:microsoft.com/office/officeart/2005/8/layout/list1"/>
    <dgm:cxn modelId="{CC710415-1E12-4FC3-BF52-E65FB22A0D59}" type="presParOf" srcId="{51265FE0-3913-46B0-819E-1A192C411320}" destId="{856CD07D-171B-454A-B6EF-7EA8FE466518}" srcOrd="5" destOrd="0" presId="urn:microsoft.com/office/officeart/2005/8/layout/list1"/>
    <dgm:cxn modelId="{2A0475DC-7E70-4A3A-87F0-86C254949EF0}" type="presParOf" srcId="{51265FE0-3913-46B0-819E-1A192C411320}" destId="{4C83635D-7BB0-460D-9F72-93445623CBD6}" srcOrd="6" destOrd="0" presId="urn:microsoft.com/office/officeart/2005/8/layout/list1"/>
    <dgm:cxn modelId="{F399108E-E59B-4789-BD47-E6F8212C4628}" type="presParOf" srcId="{51265FE0-3913-46B0-819E-1A192C411320}" destId="{634AD56F-05D1-4EAA-89BF-9FDB9ABC9F60}" srcOrd="7" destOrd="0" presId="urn:microsoft.com/office/officeart/2005/8/layout/list1"/>
    <dgm:cxn modelId="{68404209-BAD7-4A86-9E81-F9F881348051}" type="presParOf" srcId="{51265FE0-3913-46B0-819E-1A192C411320}" destId="{1A45C194-7298-4017-8C10-0C9FEB4402A7}" srcOrd="8" destOrd="0" presId="urn:microsoft.com/office/officeart/2005/8/layout/list1"/>
    <dgm:cxn modelId="{894870DC-B763-447D-8DE5-5EF49D4A4A44}" type="presParOf" srcId="{1A45C194-7298-4017-8C10-0C9FEB4402A7}" destId="{06BCE46F-20C1-41AD-97EA-D2B932A43678}" srcOrd="0" destOrd="0" presId="urn:microsoft.com/office/officeart/2005/8/layout/list1"/>
    <dgm:cxn modelId="{C345FCFD-F568-4450-A9B3-6D8A2DFB512E}" type="presParOf" srcId="{1A45C194-7298-4017-8C10-0C9FEB4402A7}" destId="{F203CC5E-33C3-41BF-8C9C-E28963F445C5}" srcOrd="1" destOrd="0" presId="urn:microsoft.com/office/officeart/2005/8/layout/list1"/>
    <dgm:cxn modelId="{B2441A94-8F43-445F-931C-5F7A5708C333}" type="presParOf" srcId="{51265FE0-3913-46B0-819E-1A192C411320}" destId="{425191F8-2B1A-4678-99E4-74E41EB77E6A}" srcOrd="9" destOrd="0" presId="urn:microsoft.com/office/officeart/2005/8/layout/list1"/>
    <dgm:cxn modelId="{5427031C-F99B-4D82-92E3-12BA1A07AF55}" type="presParOf" srcId="{51265FE0-3913-46B0-819E-1A192C411320}" destId="{C53265B7-64E3-4186-BB6D-91385130B591}" srcOrd="10" destOrd="0" presId="urn:microsoft.com/office/officeart/2005/8/layout/list1"/>
    <dgm:cxn modelId="{7006AFCB-60BF-48AE-92A3-4064A600E8F9}" type="presParOf" srcId="{51265FE0-3913-46B0-819E-1A192C411320}" destId="{07B414FC-0F3E-49A2-A035-704E2E5DFC8C}" srcOrd="11" destOrd="0" presId="urn:microsoft.com/office/officeart/2005/8/layout/list1"/>
    <dgm:cxn modelId="{2B320462-2D8C-4088-8B87-DEF8CAED1933}" type="presParOf" srcId="{51265FE0-3913-46B0-819E-1A192C411320}" destId="{B044AAF8-0162-46A4-97A9-70B2FCD6B5A4}" srcOrd="12" destOrd="0" presId="urn:microsoft.com/office/officeart/2005/8/layout/list1"/>
    <dgm:cxn modelId="{ECA188D4-C48E-40A2-B7FC-03F1939002DB}" type="presParOf" srcId="{B044AAF8-0162-46A4-97A9-70B2FCD6B5A4}" destId="{48E03D04-DB02-4B3E-951B-49F2AD2B756C}" srcOrd="0" destOrd="0" presId="urn:microsoft.com/office/officeart/2005/8/layout/list1"/>
    <dgm:cxn modelId="{A0BE46A0-87B5-4081-80CC-27F2231F7696}" type="presParOf" srcId="{B044AAF8-0162-46A4-97A9-70B2FCD6B5A4}" destId="{79DA9AF8-7D81-4723-AA7F-D8DE7E609316}" srcOrd="1" destOrd="0" presId="urn:microsoft.com/office/officeart/2005/8/layout/list1"/>
    <dgm:cxn modelId="{0D4B7658-B530-4FD0-A252-88189550D6EA}" type="presParOf" srcId="{51265FE0-3913-46B0-819E-1A192C411320}" destId="{E30219CD-B4E3-4568-B02E-4A515A4DEB49}" srcOrd="13" destOrd="0" presId="urn:microsoft.com/office/officeart/2005/8/layout/list1"/>
    <dgm:cxn modelId="{24B64D4A-197A-4D1A-A060-038D2F648C2A}" type="presParOf" srcId="{51265FE0-3913-46B0-819E-1A192C411320}" destId="{426C1DE4-4D8F-4E23-BA14-38EA35D5D90D}" srcOrd="14" destOrd="0" presId="urn:microsoft.com/office/officeart/2005/8/layout/list1"/>
    <dgm:cxn modelId="{31295360-A42C-4150-849B-4BF131C2DF1D}" type="presParOf" srcId="{51265FE0-3913-46B0-819E-1A192C411320}" destId="{74BC2034-BCAA-4F8C-82F9-5C1BF14B66BE}" srcOrd="15" destOrd="0" presId="urn:microsoft.com/office/officeart/2005/8/layout/list1"/>
    <dgm:cxn modelId="{3A522606-89FB-4D10-B870-730CD32D6C11}" type="presParOf" srcId="{51265FE0-3913-46B0-819E-1A192C411320}" destId="{13CB94C4-A9E0-4403-9A98-2CF2FF2D7429}" srcOrd="16" destOrd="0" presId="urn:microsoft.com/office/officeart/2005/8/layout/list1"/>
    <dgm:cxn modelId="{0C657228-BF76-4221-8AC1-8AF40F96476E}" type="presParOf" srcId="{13CB94C4-A9E0-4403-9A98-2CF2FF2D7429}" destId="{9E49AA91-ECD5-4E41-9056-BC957616437E}" srcOrd="0" destOrd="0" presId="urn:microsoft.com/office/officeart/2005/8/layout/list1"/>
    <dgm:cxn modelId="{049FB402-F91A-4CB9-B1AF-60FBF9956599}" type="presParOf" srcId="{13CB94C4-A9E0-4403-9A98-2CF2FF2D7429}" destId="{FD958C01-D5B4-4CCE-A081-1CF48B282FF1}" srcOrd="1" destOrd="0" presId="urn:microsoft.com/office/officeart/2005/8/layout/list1"/>
    <dgm:cxn modelId="{CA6CAA2D-076C-46B9-801B-4CF9085AE2C3}" type="presParOf" srcId="{51265FE0-3913-46B0-819E-1A192C411320}" destId="{3FC4BBCB-A42C-4C76-88D3-06138D73577A}" srcOrd="17" destOrd="0" presId="urn:microsoft.com/office/officeart/2005/8/layout/list1"/>
    <dgm:cxn modelId="{E5436481-0332-4D22-BBA0-9E101D23E84C}" type="presParOf" srcId="{51265FE0-3913-46B0-819E-1A192C411320}" destId="{BED4BC30-ECD2-4A16-B9C4-C7CF4EFD881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A38F87-9F75-42EA-AEF4-BC119C73583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9EBD6F2-E5C5-4536-A000-4E7220C34BBD}">
      <dgm:prSet/>
      <dgm:spPr/>
      <dgm:t>
        <a:bodyPr/>
        <a:lstStyle/>
        <a:p>
          <a:r>
            <a:rPr lang="en-US" dirty="0"/>
            <a:t>Parents and other adults can also text </a:t>
          </a:r>
          <a:r>
            <a:rPr lang="en-US" b="1" dirty="0"/>
            <a:t>“QUIT” </a:t>
          </a:r>
          <a:r>
            <a:rPr lang="en-US" dirty="0"/>
            <a:t>to </a:t>
          </a:r>
          <a:r>
            <a:rPr lang="en-US" b="1" dirty="0"/>
            <a:t>202-899-7550</a:t>
          </a:r>
          <a:r>
            <a:rPr lang="en-US" dirty="0"/>
            <a:t> to sign up to receive text messages designed specifically for parents of vapers.</a:t>
          </a:r>
        </a:p>
      </dgm:t>
    </dgm:pt>
    <dgm:pt modelId="{D9C36DA2-79F5-44BC-AA08-3AEC624EE373}" type="parTrans" cxnId="{9CDD686E-D997-48C5-960F-8EDD98C5DFDD}">
      <dgm:prSet/>
      <dgm:spPr/>
      <dgm:t>
        <a:bodyPr/>
        <a:lstStyle/>
        <a:p>
          <a:endParaRPr lang="en-US"/>
        </a:p>
      </dgm:t>
    </dgm:pt>
    <dgm:pt modelId="{5279B305-F543-40EF-969E-4791C535BAED}" type="sibTrans" cxnId="{9CDD686E-D997-48C5-960F-8EDD98C5DFDD}">
      <dgm:prSet/>
      <dgm:spPr/>
      <dgm:t>
        <a:bodyPr/>
        <a:lstStyle/>
        <a:p>
          <a:endParaRPr lang="en-US"/>
        </a:p>
      </dgm:t>
    </dgm:pt>
    <dgm:pt modelId="{389AEF27-AA7B-4759-A56E-6CEB4E585BAC}">
      <dgm:prSet/>
      <dgm:spPr/>
      <dgm:t>
        <a:bodyPr spcFirstLastPara="0" vert="horz" wrap="square" lIns="76200" tIns="76200" rIns="76200" bIns="76200" numCol="1" spcCol="1270" anchor="ctr" anchorCtr="0"/>
        <a:lstStyle/>
        <a:p>
          <a:pPr marL="0" lvl="0" indent="0" defTabSz="889000">
            <a:spcBef>
              <a:spcPct val="0"/>
            </a:spcBef>
            <a:spcAft>
              <a:spcPct val="35000"/>
            </a:spcAft>
            <a:buNone/>
          </a:pPr>
          <a:r>
            <a:rPr lang="en-US" kern="1200">
              <a:latin typeface="Calibri"/>
              <a:ea typeface="+mn-ea"/>
              <a:cs typeface="+mn-cs"/>
            </a:rPr>
            <a:t>Encourage youth to sign up for My Life My Quit and/or This is Quitting programs.</a:t>
          </a:r>
        </a:p>
      </dgm:t>
    </dgm:pt>
    <dgm:pt modelId="{6E8E770A-C092-4857-BE77-094E3DD5BC76}" type="parTrans" cxnId="{2439DEF2-0080-48C6-AACF-AB5DF28086D0}">
      <dgm:prSet/>
      <dgm:spPr/>
      <dgm:t>
        <a:bodyPr/>
        <a:lstStyle/>
        <a:p>
          <a:endParaRPr lang="en-US"/>
        </a:p>
      </dgm:t>
    </dgm:pt>
    <dgm:pt modelId="{9A1AA579-D077-48E9-9BD2-17416C874B31}" type="sibTrans" cxnId="{2439DEF2-0080-48C6-AACF-AB5DF28086D0}">
      <dgm:prSet/>
      <dgm:spPr/>
      <dgm:t>
        <a:bodyPr/>
        <a:lstStyle/>
        <a:p>
          <a:endParaRPr lang="en-US"/>
        </a:p>
      </dgm:t>
    </dgm:pt>
    <dgm:pt modelId="{1F7441B7-8D92-4A32-91A3-12B359645895}">
      <dgm:prSet/>
      <dgm:spPr/>
      <dgm:t>
        <a:bodyPr spcFirstLastPara="0" vert="horz" wrap="square" lIns="76200" tIns="76200" rIns="76200" bIns="76200" numCol="1" spcCol="1270" anchor="ctr" anchorCtr="0"/>
        <a:lstStyle/>
        <a:p>
          <a:pPr marL="0" lvl="0" indent="0" defTabSz="889000">
            <a:spcBef>
              <a:spcPct val="0"/>
            </a:spcBef>
            <a:spcAft>
              <a:spcPct val="35000"/>
            </a:spcAft>
            <a:buNone/>
          </a:pPr>
          <a:r>
            <a:rPr lang="en-US" kern="1200">
              <a:latin typeface="Calibri"/>
              <a:ea typeface="+mn-ea"/>
              <a:cs typeface="+mn-cs"/>
            </a:rPr>
            <a:t>Encourage young people to ask their school nurse or counselor, athletic coach, doctor, parent or other trusted adult for help.</a:t>
          </a:r>
        </a:p>
      </dgm:t>
    </dgm:pt>
    <dgm:pt modelId="{7349C084-9A4E-45A2-B0D8-80C00B9EE5D3}" type="parTrans" cxnId="{2DC59928-2D65-4042-8AD6-FC514F2BB4B3}">
      <dgm:prSet/>
      <dgm:spPr/>
      <dgm:t>
        <a:bodyPr/>
        <a:lstStyle/>
        <a:p>
          <a:endParaRPr lang="en-US"/>
        </a:p>
      </dgm:t>
    </dgm:pt>
    <dgm:pt modelId="{48C33A19-44AF-4BA2-ABD3-131AAEA990EA}" type="sibTrans" cxnId="{2DC59928-2D65-4042-8AD6-FC514F2BB4B3}">
      <dgm:prSet/>
      <dgm:spPr/>
      <dgm:t>
        <a:bodyPr/>
        <a:lstStyle/>
        <a:p>
          <a:endParaRPr lang="en-US"/>
        </a:p>
      </dgm:t>
    </dgm:pt>
    <dgm:pt modelId="{88AA21A8-15E5-46EB-8028-FBA7F58B1026}">
      <dgm:prSet/>
      <dgm:spPr/>
      <dgm:t>
        <a:bodyPr spcFirstLastPara="0" vert="horz" wrap="square" lIns="76200" tIns="76200" rIns="76200" bIns="76200" numCol="1" spcCol="1270" anchor="ctr" anchorCtr="0"/>
        <a:lstStyle/>
        <a:p>
          <a:pPr marL="0" lvl="0" indent="0" defTabSz="889000">
            <a:spcBef>
              <a:spcPct val="0"/>
            </a:spcBef>
            <a:spcAft>
              <a:spcPct val="35000"/>
            </a:spcAft>
            <a:buNone/>
          </a:pPr>
          <a:r>
            <a:rPr lang="en-US" kern="1200">
              <a:latin typeface="Calibri"/>
              <a:ea typeface="+mn-ea"/>
              <a:cs typeface="+mn-cs"/>
            </a:rPr>
            <a:t>More information for parents/adults is available at </a:t>
          </a:r>
          <a:r>
            <a:rPr lang="en-US" kern="1200">
              <a:latin typeface="Calibri"/>
              <a:ea typeface="+mn-ea"/>
              <a:cs typeface="+mn-cs"/>
              <a:hlinkClick xmlns:r="http://schemas.openxmlformats.org/officeDocument/2006/relationships" r:id="rId1">
                <a:extLst>
                  <a:ext uri="{A12FA001-AC4F-418D-AE19-62706E023703}">
                    <ahyp:hlinkClr xmlns:ahyp="http://schemas.microsoft.com/office/drawing/2018/hyperlinkcolor" xmlns="" val="tx"/>
                  </a:ext>
                </a:extLst>
              </a:hlinkClick>
            </a:rPr>
            <a:t>www.GetOutraged.org</a:t>
          </a:r>
          <a:endParaRPr lang="en-US" kern="1200">
            <a:latin typeface="Calibri"/>
            <a:ea typeface="+mn-ea"/>
            <a:cs typeface="+mn-cs"/>
          </a:endParaRPr>
        </a:p>
      </dgm:t>
    </dgm:pt>
    <dgm:pt modelId="{7CCBFCBC-B1CF-425E-BDC1-3C021B40F803}" type="parTrans" cxnId="{F8B25619-B54D-4914-8C4D-48D17D47AFD8}">
      <dgm:prSet/>
      <dgm:spPr/>
      <dgm:t>
        <a:bodyPr/>
        <a:lstStyle/>
        <a:p>
          <a:endParaRPr lang="en-US"/>
        </a:p>
      </dgm:t>
    </dgm:pt>
    <dgm:pt modelId="{EAB8740C-BA21-42D6-A866-3EFF78C21F47}" type="sibTrans" cxnId="{F8B25619-B54D-4914-8C4D-48D17D47AFD8}">
      <dgm:prSet/>
      <dgm:spPr/>
      <dgm:t>
        <a:bodyPr/>
        <a:lstStyle/>
        <a:p>
          <a:endParaRPr lang="en-US"/>
        </a:p>
      </dgm:t>
    </dgm:pt>
    <dgm:pt modelId="{73B2F589-0BDC-4F6B-82CF-E75D881F887B}" type="pres">
      <dgm:prSet presAssocID="{C7A38F87-9F75-42EA-AEF4-BC119C735835}" presName="linear" presStyleCnt="0">
        <dgm:presLayoutVars>
          <dgm:animLvl val="lvl"/>
          <dgm:resizeHandles val="exact"/>
        </dgm:presLayoutVars>
      </dgm:prSet>
      <dgm:spPr/>
      <dgm:t>
        <a:bodyPr/>
        <a:lstStyle/>
        <a:p>
          <a:endParaRPr lang="en-US"/>
        </a:p>
      </dgm:t>
    </dgm:pt>
    <dgm:pt modelId="{9F2D9402-8217-447D-BD14-183BA6C47E6F}" type="pres">
      <dgm:prSet presAssocID="{69EBD6F2-E5C5-4536-A000-4E7220C34BBD}" presName="parentText" presStyleLbl="node1" presStyleIdx="0" presStyleCnt="4">
        <dgm:presLayoutVars>
          <dgm:chMax val="0"/>
          <dgm:bulletEnabled val="1"/>
        </dgm:presLayoutVars>
      </dgm:prSet>
      <dgm:spPr/>
      <dgm:t>
        <a:bodyPr/>
        <a:lstStyle/>
        <a:p>
          <a:endParaRPr lang="en-US"/>
        </a:p>
      </dgm:t>
    </dgm:pt>
    <dgm:pt modelId="{D9B9C45C-FDFB-47AC-83FF-1D2AE560F0E6}" type="pres">
      <dgm:prSet presAssocID="{5279B305-F543-40EF-969E-4791C535BAED}" presName="spacer" presStyleCnt="0"/>
      <dgm:spPr/>
    </dgm:pt>
    <dgm:pt modelId="{8689EB6F-626D-4CD9-8657-11F973133D21}" type="pres">
      <dgm:prSet presAssocID="{389AEF27-AA7B-4759-A56E-6CEB4E585BAC}" presName="parentText" presStyleLbl="node1" presStyleIdx="1" presStyleCnt="4">
        <dgm:presLayoutVars>
          <dgm:chMax val="0"/>
          <dgm:bulletEnabled val="1"/>
        </dgm:presLayoutVars>
      </dgm:prSet>
      <dgm:spPr/>
      <dgm:t>
        <a:bodyPr/>
        <a:lstStyle/>
        <a:p>
          <a:endParaRPr lang="en-US"/>
        </a:p>
      </dgm:t>
    </dgm:pt>
    <dgm:pt modelId="{0F8205DB-AA40-43CE-985D-647A7F06A303}" type="pres">
      <dgm:prSet presAssocID="{9A1AA579-D077-48E9-9BD2-17416C874B31}" presName="spacer" presStyleCnt="0"/>
      <dgm:spPr/>
    </dgm:pt>
    <dgm:pt modelId="{0BAF91D1-FC6D-44EE-BEF0-FEF8D404291A}" type="pres">
      <dgm:prSet presAssocID="{1F7441B7-8D92-4A32-91A3-12B359645895}" presName="parentText" presStyleLbl="node1" presStyleIdx="2" presStyleCnt="4">
        <dgm:presLayoutVars>
          <dgm:chMax val="0"/>
          <dgm:bulletEnabled val="1"/>
        </dgm:presLayoutVars>
      </dgm:prSet>
      <dgm:spPr/>
      <dgm:t>
        <a:bodyPr/>
        <a:lstStyle/>
        <a:p>
          <a:endParaRPr lang="en-US"/>
        </a:p>
      </dgm:t>
    </dgm:pt>
    <dgm:pt modelId="{29ABAED6-8372-418B-BC4C-1C583CE55AFE}" type="pres">
      <dgm:prSet presAssocID="{48C33A19-44AF-4BA2-ABD3-131AAEA990EA}" presName="spacer" presStyleCnt="0"/>
      <dgm:spPr/>
    </dgm:pt>
    <dgm:pt modelId="{07105026-5BB8-4FE4-9D44-75BEE1D82345}" type="pres">
      <dgm:prSet presAssocID="{88AA21A8-15E5-46EB-8028-FBA7F58B1026}" presName="parentText" presStyleLbl="node1" presStyleIdx="3" presStyleCnt="4">
        <dgm:presLayoutVars>
          <dgm:chMax val="0"/>
          <dgm:bulletEnabled val="1"/>
        </dgm:presLayoutVars>
      </dgm:prSet>
      <dgm:spPr/>
      <dgm:t>
        <a:bodyPr/>
        <a:lstStyle/>
        <a:p>
          <a:endParaRPr lang="en-US"/>
        </a:p>
      </dgm:t>
    </dgm:pt>
  </dgm:ptLst>
  <dgm:cxnLst>
    <dgm:cxn modelId="{2439DEF2-0080-48C6-AACF-AB5DF28086D0}" srcId="{C7A38F87-9F75-42EA-AEF4-BC119C735835}" destId="{389AEF27-AA7B-4759-A56E-6CEB4E585BAC}" srcOrd="1" destOrd="0" parTransId="{6E8E770A-C092-4857-BE77-094E3DD5BC76}" sibTransId="{9A1AA579-D077-48E9-9BD2-17416C874B31}"/>
    <dgm:cxn modelId="{C7DE75A2-C630-46E5-9322-AA1F0DA2F83A}" type="presOf" srcId="{88AA21A8-15E5-46EB-8028-FBA7F58B1026}" destId="{07105026-5BB8-4FE4-9D44-75BEE1D82345}" srcOrd="0" destOrd="0" presId="urn:microsoft.com/office/officeart/2005/8/layout/vList2"/>
    <dgm:cxn modelId="{1598A8E3-2646-4E70-8EC8-43595FD7FAE2}" type="presOf" srcId="{69EBD6F2-E5C5-4536-A000-4E7220C34BBD}" destId="{9F2D9402-8217-447D-BD14-183BA6C47E6F}" srcOrd="0" destOrd="0" presId="urn:microsoft.com/office/officeart/2005/8/layout/vList2"/>
    <dgm:cxn modelId="{F8B25619-B54D-4914-8C4D-48D17D47AFD8}" srcId="{C7A38F87-9F75-42EA-AEF4-BC119C735835}" destId="{88AA21A8-15E5-46EB-8028-FBA7F58B1026}" srcOrd="3" destOrd="0" parTransId="{7CCBFCBC-B1CF-425E-BDC1-3C021B40F803}" sibTransId="{EAB8740C-BA21-42D6-A866-3EFF78C21F47}"/>
    <dgm:cxn modelId="{CB6A1D21-AD7A-47A7-96F4-7B124A475297}" type="presOf" srcId="{1F7441B7-8D92-4A32-91A3-12B359645895}" destId="{0BAF91D1-FC6D-44EE-BEF0-FEF8D404291A}" srcOrd="0" destOrd="0" presId="urn:microsoft.com/office/officeart/2005/8/layout/vList2"/>
    <dgm:cxn modelId="{4DE66307-007F-4CDF-A07A-208F9D057A32}" type="presOf" srcId="{389AEF27-AA7B-4759-A56E-6CEB4E585BAC}" destId="{8689EB6F-626D-4CD9-8657-11F973133D21}" srcOrd="0" destOrd="0" presId="urn:microsoft.com/office/officeart/2005/8/layout/vList2"/>
    <dgm:cxn modelId="{BC08C455-750C-47F5-9C47-C95758DDDE8F}" type="presOf" srcId="{C7A38F87-9F75-42EA-AEF4-BC119C735835}" destId="{73B2F589-0BDC-4F6B-82CF-E75D881F887B}" srcOrd="0" destOrd="0" presId="urn:microsoft.com/office/officeart/2005/8/layout/vList2"/>
    <dgm:cxn modelId="{2DC59928-2D65-4042-8AD6-FC514F2BB4B3}" srcId="{C7A38F87-9F75-42EA-AEF4-BC119C735835}" destId="{1F7441B7-8D92-4A32-91A3-12B359645895}" srcOrd="2" destOrd="0" parTransId="{7349C084-9A4E-45A2-B0D8-80C00B9EE5D3}" sibTransId="{48C33A19-44AF-4BA2-ABD3-131AAEA990EA}"/>
    <dgm:cxn modelId="{9CDD686E-D997-48C5-960F-8EDD98C5DFDD}" srcId="{C7A38F87-9F75-42EA-AEF4-BC119C735835}" destId="{69EBD6F2-E5C5-4536-A000-4E7220C34BBD}" srcOrd="0" destOrd="0" parTransId="{D9C36DA2-79F5-44BC-AA08-3AEC624EE373}" sibTransId="{5279B305-F543-40EF-969E-4791C535BAED}"/>
    <dgm:cxn modelId="{E0742431-56B4-4CBB-B3D4-5B77986A1BA0}" type="presParOf" srcId="{73B2F589-0BDC-4F6B-82CF-E75D881F887B}" destId="{9F2D9402-8217-447D-BD14-183BA6C47E6F}" srcOrd="0" destOrd="0" presId="urn:microsoft.com/office/officeart/2005/8/layout/vList2"/>
    <dgm:cxn modelId="{90295C7E-F624-4BB1-89CB-46E524041DB1}" type="presParOf" srcId="{73B2F589-0BDC-4F6B-82CF-E75D881F887B}" destId="{D9B9C45C-FDFB-47AC-83FF-1D2AE560F0E6}" srcOrd="1" destOrd="0" presId="urn:microsoft.com/office/officeart/2005/8/layout/vList2"/>
    <dgm:cxn modelId="{D618DA91-5AD0-4E54-BB8C-8D66F2DCD39D}" type="presParOf" srcId="{73B2F589-0BDC-4F6B-82CF-E75D881F887B}" destId="{8689EB6F-626D-4CD9-8657-11F973133D21}" srcOrd="2" destOrd="0" presId="urn:microsoft.com/office/officeart/2005/8/layout/vList2"/>
    <dgm:cxn modelId="{DB50AA77-1E9B-4038-9C6D-D35EB7BF42AF}" type="presParOf" srcId="{73B2F589-0BDC-4F6B-82CF-E75D881F887B}" destId="{0F8205DB-AA40-43CE-985D-647A7F06A303}" srcOrd="3" destOrd="0" presId="urn:microsoft.com/office/officeart/2005/8/layout/vList2"/>
    <dgm:cxn modelId="{4A09F46F-5D39-472B-A085-BE6313CA4B51}" type="presParOf" srcId="{73B2F589-0BDC-4F6B-82CF-E75D881F887B}" destId="{0BAF91D1-FC6D-44EE-BEF0-FEF8D404291A}" srcOrd="4" destOrd="0" presId="urn:microsoft.com/office/officeart/2005/8/layout/vList2"/>
    <dgm:cxn modelId="{7E11BF2F-2DA5-4AF8-A8AE-A5E363CDC9C8}" type="presParOf" srcId="{73B2F589-0BDC-4F6B-82CF-E75D881F887B}" destId="{29ABAED6-8372-418B-BC4C-1C583CE55AFE}" srcOrd="5" destOrd="0" presId="urn:microsoft.com/office/officeart/2005/8/layout/vList2"/>
    <dgm:cxn modelId="{C79E5011-0937-4AC0-8B29-3C5E6F08C172}" type="presParOf" srcId="{73B2F589-0BDC-4F6B-82CF-E75D881F887B}" destId="{07105026-5BB8-4FE4-9D44-75BEE1D8234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8CF30-6FBB-40C7-8D59-2DFBE6C51A8C}">
      <dsp:nvSpPr>
        <dsp:cNvPr id="0" name=""/>
        <dsp:cNvSpPr/>
      </dsp:nvSpPr>
      <dsp:spPr>
        <a:xfrm>
          <a:off x="0" y="3530"/>
          <a:ext cx="7886700" cy="599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46FE4-3E74-47BA-A254-2DB5254B6591}">
      <dsp:nvSpPr>
        <dsp:cNvPr id="0" name=""/>
        <dsp:cNvSpPr/>
      </dsp:nvSpPr>
      <dsp:spPr>
        <a:xfrm>
          <a:off x="181261" y="138353"/>
          <a:ext cx="329565" cy="329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DB5F9-171A-42F1-B75D-D3C4E48A7078}">
      <dsp:nvSpPr>
        <dsp:cNvPr id="0" name=""/>
        <dsp:cNvSpPr/>
      </dsp:nvSpPr>
      <dsp:spPr>
        <a:xfrm>
          <a:off x="692088" y="3530"/>
          <a:ext cx="3549015"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666750">
            <a:lnSpc>
              <a:spcPct val="100000"/>
            </a:lnSpc>
            <a:spcBef>
              <a:spcPct val="0"/>
            </a:spcBef>
            <a:spcAft>
              <a:spcPct val="35000"/>
            </a:spcAft>
          </a:pPr>
          <a:r>
            <a:rPr lang="en-US" sz="1500" kern="1200" dirty="0"/>
            <a:t>Comprehensive town/city tobacco regulations – educate legislators</a:t>
          </a:r>
        </a:p>
      </dsp:txBody>
      <dsp:txXfrm>
        <a:off x="692088" y="3530"/>
        <a:ext cx="3549015" cy="599210"/>
      </dsp:txXfrm>
    </dsp:sp>
    <dsp:sp modelId="{E4D9515A-741B-43E3-8559-6B4363B49C5A}">
      <dsp:nvSpPr>
        <dsp:cNvPr id="0" name=""/>
        <dsp:cNvSpPr/>
      </dsp:nvSpPr>
      <dsp:spPr>
        <a:xfrm>
          <a:off x="4241103" y="3530"/>
          <a:ext cx="3644920"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711200">
            <a:lnSpc>
              <a:spcPct val="100000"/>
            </a:lnSpc>
            <a:spcBef>
              <a:spcPct val="0"/>
            </a:spcBef>
            <a:spcAft>
              <a:spcPct val="35000"/>
            </a:spcAft>
          </a:pPr>
          <a:r>
            <a:rPr lang="en-US" sz="1600" kern="1200" dirty="0"/>
            <a:t>Flavored tobacco restriction &amp; retail tobacco permit capping</a:t>
          </a:r>
        </a:p>
      </dsp:txBody>
      <dsp:txXfrm>
        <a:off x="4241103" y="3530"/>
        <a:ext cx="3644920" cy="599210"/>
      </dsp:txXfrm>
    </dsp:sp>
    <dsp:sp modelId="{B19BE794-EF39-4EB1-A1FB-0AF724F36659}">
      <dsp:nvSpPr>
        <dsp:cNvPr id="0" name=""/>
        <dsp:cNvSpPr/>
      </dsp:nvSpPr>
      <dsp:spPr>
        <a:xfrm>
          <a:off x="0" y="752544"/>
          <a:ext cx="7886700" cy="599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5283A-0941-4BC7-BC92-FDE507C621AA}">
      <dsp:nvSpPr>
        <dsp:cNvPr id="0" name=""/>
        <dsp:cNvSpPr/>
      </dsp:nvSpPr>
      <dsp:spPr>
        <a:xfrm>
          <a:off x="181261" y="887366"/>
          <a:ext cx="329565" cy="329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298B7-1D10-4F4E-ABEC-948DA34D732B}">
      <dsp:nvSpPr>
        <dsp:cNvPr id="0" name=""/>
        <dsp:cNvSpPr/>
      </dsp:nvSpPr>
      <dsp:spPr>
        <a:xfrm>
          <a:off x="692088" y="752544"/>
          <a:ext cx="3549015"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666750">
            <a:lnSpc>
              <a:spcPct val="100000"/>
            </a:lnSpc>
            <a:spcBef>
              <a:spcPct val="0"/>
            </a:spcBef>
            <a:spcAft>
              <a:spcPct val="35000"/>
            </a:spcAft>
          </a:pPr>
          <a:r>
            <a:rPr lang="en-US" sz="1500" kern="1200" dirty="0"/>
            <a:t>Local media to educate community</a:t>
          </a:r>
        </a:p>
      </dsp:txBody>
      <dsp:txXfrm>
        <a:off x="692088" y="752544"/>
        <a:ext cx="3549015" cy="599210"/>
      </dsp:txXfrm>
    </dsp:sp>
    <dsp:sp modelId="{015DA6CD-D8C3-4F37-9086-6A2703054E1F}">
      <dsp:nvSpPr>
        <dsp:cNvPr id="0" name=""/>
        <dsp:cNvSpPr/>
      </dsp:nvSpPr>
      <dsp:spPr>
        <a:xfrm>
          <a:off x="4241103" y="752544"/>
          <a:ext cx="3644920"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711200">
            <a:lnSpc>
              <a:spcPct val="100000"/>
            </a:lnSpc>
            <a:spcBef>
              <a:spcPct val="0"/>
            </a:spcBef>
            <a:spcAft>
              <a:spcPct val="35000"/>
            </a:spcAft>
          </a:pPr>
          <a:r>
            <a:rPr lang="en-US" sz="1600" kern="1200" dirty="0"/>
            <a:t>Newspaper, social media, blogs, TV, newsletters, radio etc.</a:t>
          </a:r>
        </a:p>
      </dsp:txBody>
      <dsp:txXfrm>
        <a:off x="4241103" y="752544"/>
        <a:ext cx="3644920" cy="599210"/>
      </dsp:txXfrm>
    </dsp:sp>
    <dsp:sp modelId="{2728C1FC-0767-49D5-B0F3-5EB172C9CEDC}">
      <dsp:nvSpPr>
        <dsp:cNvPr id="0" name=""/>
        <dsp:cNvSpPr/>
      </dsp:nvSpPr>
      <dsp:spPr>
        <a:xfrm>
          <a:off x="0" y="1501557"/>
          <a:ext cx="7886700" cy="599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81E96-80A2-47F3-A4A7-765396688970}">
      <dsp:nvSpPr>
        <dsp:cNvPr id="0" name=""/>
        <dsp:cNvSpPr/>
      </dsp:nvSpPr>
      <dsp:spPr>
        <a:xfrm>
          <a:off x="181261" y="1636379"/>
          <a:ext cx="329565" cy="329565"/>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E8788C-4BCB-482A-A5E7-97362309F347}">
      <dsp:nvSpPr>
        <dsp:cNvPr id="0" name=""/>
        <dsp:cNvSpPr/>
      </dsp:nvSpPr>
      <dsp:spPr>
        <a:xfrm>
          <a:off x="692088" y="1501557"/>
          <a:ext cx="3549015"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711200">
            <a:lnSpc>
              <a:spcPct val="100000"/>
            </a:lnSpc>
            <a:spcBef>
              <a:spcPct val="0"/>
            </a:spcBef>
            <a:spcAft>
              <a:spcPct val="35000"/>
            </a:spcAft>
          </a:pPr>
          <a:r>
            <a:rPr lang="en-US" sz="1600" kern="1200" dirty="0"/>
            <a:t>Health systems include e-cigarettes</a:t>
          </a:r>
        </a:p>
      </dsp:txBody>
      <dsp:txXfrm>
        <a:off x="692088" y="1501557"/>
        <a:ext cx="3549015" cy="599210"/>
      </dsp:txXfrm>
    </dsp:sp>
    <dsp:sp modelId="{5F34B8B0-82CA-48D0-99FE-2B523817A77A}">
      <dsp:nvSpPr>
        <dsp:cNvPr id="0" name=""/>
        <dsp:cNvSpPr/>
      </dsp:nvSpPr>
      <dsp:spPr>
        <a:xfrm>
          <a:off x="4241103" y="1501557"/>
          <a:ext cx="3644920"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711200">
            <a:lnSpc>
              <a:spcPct val="100000"/>
            </a:lnSpc>
            <a:spcBef>
              <a:spcPct val="0"/>
            </a:spcBef>
            <a:spcAft>
              <a:spcPct val="35000"/>
            </a:spcAft>
          </a:pPr>
          <a:r>
            <a:rPr lang="en-US" sz="1600" kern="1200" dirty="0"/>
            <a:t>Pediatricians and doctors screen for e-cigarettes use and promote cessation</a:t>
          </a:r>
        </a:p>
      </dsp:txBody>
      <dsp:txXfrm>
        <a:off x="4241103" y="1501557"/>
        <a:ext cx="3644920" cy="599210"/>
      </dsp:txXfrm>
    </dsp:sp>
    <dsp:sp modelId="{A919C741-E6C5-4E57-8544-7F5423EE29E7}">
      <dsp:nvSpPr>
        <dsp:cNvPr id="0" name=""/>
        <dsp:cNvSpPr/>
      </dsp:nvSpPr>
      <dsp:spPr>
        <a:xfrm>
          <a:off x="0" y="2250570"/>
          <a:ext cx="7886700" cy="599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72E20-23A5-46FA-9913-D4F4EE91A9D0}">
      <dsp:nvSpPr>
        <dsp:cNvPr id="0" name=""/>
        <dsp:cNvSpPr/>
      </dsp:nvSpPr>
      <dsp:spPr>
        <a:xfrm>
          <a:off x="181261" y="2385392"/>
          <a:ext cx="329565" cy="3295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58BE9F-968B-4E6C-8432-42B853C00697}">
      <dsp:nvSpPr>
        <dsp:cNvPr id="0" name=""/>
        <dsp:cNvSpPr/>
      </dsp:nvSpPr>
      <dsp:spPr>
        <a:xfrm>
          <a:off x="692088" y="2250570"/>
          <a:ext cx="3549015"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666750">
            <a:lnSpc>
              <a:spcPct val="100000"/>
            </a:lnSpc>
            <a:spcBef>
              <a:spcPct val="0"/>
            </a:spcBef>
            <a:spcAft>
              <a:spcPct val="35000"/>
            </a:spcAft>
          </a:pPr>
          <a:r>
            <a:rPr lang="en-US" sz="1500" kern="1200" dirty="0"/>
            <a:t>Schools adopt best practice e-cigarette curriculum</a:t>
          </a:r>
        </a:p>
      </dsp:txBody>
      <dsp:txXfrm>
        <a:off x="692088" y="2250570"/>
        <a:ext cx="3549015" cy="599210"/>
      </dsp:txXfrm>
    </dsp:sp>
    <dsp:sp modelId="{BFD4E0CF-276D-422F-BD7A-19032D95F183}">
      <dsp:nvSpPr>
        <dsp:cNvPr id="0" name=""/>
        <dsp:cNvSpPr/>
      </dsp:nvSpPr>
      <dsp:spPr>
        <a:xfrm>
          <a:off x="4241103" y="2250570"/>
          <a:ext cx="3644920"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711200">
            <a:lnSpc>
              <a:spcPct val="100000"/>
            </a:lnSpc>
            <a:spcBef>
              <a:spcPct val="0"/>
            </a:spcBef>
            <a:spcAft>
              <a:spcPct val="35000"/>
            </a:spcAft>
          </a:pPr>
          <a:r>
            <a:rPr lang="en-US" sz="1600" kern="1200" dirty="0"/>
            <a:t>Recommendations at </a:t>
          </a:r>
          <a:r>
            <a:rPr lang="en-US" sz="1600" kern="1200" dirty="0">
              <a:hlinkClick xmlns:r="http://schemas.openxmlformats.org/officeDocument/2006/relationships" r:id="rId11"/>
            </a:rPr>
            <a:t>www.GetOutraged.org</a:t>
          </a:r>
          <a:r>
            <a:rPr lang="en-US" sz="1600" kern="1200" dirty="0"/>
            <a:t> under schools</a:t>
          </a:r>
        </a:p>
      </dsp:txBody>
      <dsp:txXfrm>
        <a:off x="4241103" y="2250570"/>
        <a:ext cx="3644920" cy="599210"/>
      </dsp:txXfrm>
    </dsp:sp>
    <dsp:sp modelId="{352870D8-2598-4DA3-AC6A-D5A0E40B3D0F}">
      <dsp:nvSpPr>
        <dsp:cNvPr id="0" name=""/>
        <dsp:cNvSpPr/>
      </dsp:nvSpPr>
      <dsp:spPr>
        <a:xfrm>
          <a:off x="0" y="2999583"/>
          <a:ext cx="7886700" cy="599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F6481-91FE-4942-BFB2-80E61C23C45B}">
      <dsp:nvSpPr>
        <dsp:cNvPr id="0" name=""/>
        <dsp:cNvSpPr/>
      </dsp:nvSpPr>
      <dsp:spPr>
        <a:xfrm>
          <a:off x="181261" y="3134405"/>
          <a:ext cx="329565" cy="329565"/>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59657-D34D-4292-8A07-DF206301A25E}">
      <dsp:nvSpPr>
        <dsp:cNvPr id="0" name=""/>
        <dsp:cNvSpPr/>
      </dsp:nvSpPr>
      <dsp:spPr>
        <a:xfrm>
          <a:off x="692088" y="2999583"/>
          <a:ext cx="3549015"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666750">
            <a:lnSpc>
              <a:spcPct val="100000"/>
            </a:lnSpc>
            <a:spcBef>
              <a:spcPct val="0"/>
            </a:spcBef>
            <a:spcAft>
              <a:spcPct val="35000"/>
            </a:spcAft>
          </a:pPr>
          <a:r>
            <a:rPr lang="en-US" sz="1500" kern="1200" dirty="0"/>
            <a:t>Peer to peer education</a:t>
          </a:r>
        </a:p>
      </dsp:txBody>
      <dsp:txXfrm>
        <a:off x="692088" y="2999583"/>
        <a:ext cx="3549015" cy="599210"/>
      </dsp:txXfrm>
    </dsp:sp>
    <dsp:sp modelId="{FA0328CB-DB3A-49C1-85DC-6384B954662B}">
      <dsp:nvSpPr>
        <dsp:cNvPr id="0" name=""/>
        <dsp:cNvSpPr/>
      </dsp:nvSpPr>
      <dsp:spPr>
        <a:xfrm>
          <a:off x="4241103" y="2999583"/>
          <a:ext cx="3644920"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711200">
            <a:lnSpc>
              <a:spcPct val="100000"/>
            </a:lnSpc>
            <a:spcBef>
              <a:spcPct val="0"/>
            </a:spcBef>
            <a:spcAft>
              <a:spcPct val="35000"/>
            </a:spcAft>
          </a:pPr>
          <a:r>
            <a:rPr lang="en-US" sz="1600" kern="1200" dirty="0"/>
            <a:t>The 84 Movement: </a:t>
          </a:r>
          <a:r>
            <a:rPr lang="en-US" sz="1600" kern="1200" dirty="0">
              <a:hlinkClick xmlns:r="http://schemas.openxmlformats.org/officeDocument/2006/relationships" r:id="rId14"/>
            </a:rPr>
            <a:t>www.the84.org</a:t>
          </a:r>
          <a:r>
            <a:rPr lang="en-US" sz="1600" kern="1200" dirty="0"/>
            <a:t> </a:t>
          </a:r>
        </a:p>
      </dsp:txBody>
      <dsp:txXfrm>
        <a:off x="4241103" y="2999583"/>
        <a:ext cx="3644920" cy="599210"/>
      </dsp:txXfrm>
    </dsp:sp>
    <dsp:sp modelId="{23D024C4-0528-4F76-A80B-D750625007BE}">
      <dsp:nvSpPr>
        <dsp:cNvPr id="0" name=""/>
        <dsp:cNvSpPr/>
      </dsp:nvSpPr>
      <dsp:spPr>
        <a:xfrm>
          <a:off x="0" y="3748596"/>
          <a:ext cx="7886700" cy="5992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278AB-1E17-489A-81BC-F91626511FDE}">
      <dsp:nvSpPr>
        <dsp:cNvPr id="0" name=""/>
        <dsp:cNvSpPr/>
      </dsp:nvSpPr>
      <dsp:spPr>
        <a:xfrm>
          <a:off x="181261" y="3883418"/>
          <a:ext cx="329565" cy="32956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523D0C-B0FA-4351-AF5B-7B5CF32EF731}">
      <dsp:nvSpPr>
        <dsp:cNvPr id="0" name=""/>
        <dsp:cNvSpPr/>
      </dsp:nvSpPr>
      <dsp:spPr>
        <a:xfrm>
          <a:off x="692088" y="3748596"/>
          <a:ext cx="3549015"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666750">
            <a:lnSpc>
              <a:spcPct val="100000"/>
            </a:lnSpc>
            <a:spcBef>
              <a:spcPct val="0"/>
            </a:spcBef>
            <a:spcAft>
              <a:spcPct val="35000"/>
            </a:spcAft>
          </a:pPr>
          <a:r>
            <a:rPr lang="en-US" sz="1500" kern="1200" dirty="0"/>
            <a:t>Parents/Caregivers talk to kids early and often.</a:t>
          </a:r>
        </a:p>
      </dsp:txBody>
      <dsp:txXfrm>
        <a:off x="692088" y="3748596"/>
        <a:ext cx="3549015" cy="599210"/>
      </dsp:txXfrm>
    </dsp:sp>
    <dsp:sp modelId="{FFBCC6AF-5E72-4500-AA6A-1FEE7B9707F5}">
      <dsp:nvSpPr>
        <dsp:cNvPr id="0" name=""/>
        <dsp:cNvSpPr/>
      </dsp:nvSpPr>
      <dsp:spPr>
        <a:xfrm>
          <a:off x="4241103" y="3748596"/>
          <a:ext cx="3644920" cy="59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16" tIns="63416" rIns="63416" bIns="63416" numCol="1" spcCol="1270" anchor="ctr" anchorCtr="0">
          <a:noAutofit/>
        </a:bodyPr>
        <a:lstStyle/>
        <a:p>
          <a:pPr lvl="0" algn="l" defTabSz="711200">
            <a:lnSpc>
              <a:spcPct val="100000"/>
            </a:lnSpc>
            <a:spcBef>
              <a:spcPct val="0"/>
            </a:spcBef>
            <a:spcAft>
              <a:spcPct val="35000"/>
            </a:spcAft>
          </a:pPr>
          <a:r>
            <a:rPr lang="en-US" sz="1600" kern="1200" dirty="0"/>
            <a:t>Correct misperceptions and provide reputable facts</a:t>
          </a:r>
        </a:p>
      </dsp:txBody>
      <dsp:txXfrm>
        <a:off x="4241103" y="3748596"/>
        <a:ext cx="3644920" cy="599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766DE-6AA9-4CE9-8AC6-C490B1399E39}">
      <dsp:nvSpPr>
        <dsp:cNvPr id="0" name=""/>
        <dsp:cNvSpPr/>
      </dsp:nvSpPr>
      <dsp:spPr>
        <a:xfrm>
          <a:off x="1583547" y="706219"/>
          <a:ext cx="4709214" cy="4709214"/>
        </a:xfrm>
        <a:prstGeom prst="blockArc">
          <a:avLst>
            <a:gd name="adj1" fmla="val 11880000"/>
            <a:gd name="adj2" fmla="val 16200000"/>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42334D-50F0-4C00-A163-D20E50B43E7C}">
      <dsp:nvSpPr>
        <dsp:cNvPr id="0" name=""/>
        <dsp:cNvSpPr/>
      </dsp:nvSpPr>
      <dsp:spPr>
        <a:xfrm>
          <a:off x="1583547" y="706219"/>
          <a:ext cx="4709214" cy="4709214"/>
        </a:xfrm>
        <a:prstGeom prst="blockArc">
          <a:avLst>
            <a:gd name="adj1" fmla="val 7560000"/>
            <a:gd name="adj2" fmla="val 1188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A3A038-202B-41EB-8069-172A4F7B950C}">
      <dsp:nvSpPr>
        <dsp:cNvPr id="0" name=""/>
        <dsp:cNvSpPr/>
      </dsp:nvSpPr>
      <dsp:spPr>
        <a:xfrm>
          <a:off x="1583547" y="706219"/>
          <a:ext cx="4709214" cy="4709214"/>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963322-2D11-45CE-973E-E4DCAC40B707}">
      <dsp:nvSpPr>
        <dsp:cNvPr id="0" name=""/>
        <dsp:cNvSpPr/>
      </dsp:nvSpPr>
      <dsp:spPr>
        <a:xfrm>
          <a:off x="1583547" y="706219"/>
          <a:ext cx="4709214" cy="4709214"/>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22D5DE-3C97-4602-9BB1-A2239BF597CB}">
      <dsp:nvSpPr>
        <dsp:cNvPr id="0" name=""/>
        <dsp:cNvSpPr/>
      </dsp:nvSpPr>
      <dsp:spPr>
        <a:xfrm>
          <a:off x="1583547" y="706219"/>
          <a:ext cx="4709214" cy="4709214"/>
        </a:xfrm>
        <a:prstGeom prst="blockArc">
          <a:avLst>
            <a:gd name="adj1" fmla="val 16200000"/>
            <a:gd name="adj2" fmla="val 2052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E3FA8-86EB-4B0D-8EF1-9D908D429456}">
      <dsp:nvSpPr>
        <dsp:cNvPr id="0" name=""/>
        <dsp:cNvSpPr/>
      </dsp:nvSpPr>
      <dsp:spPr>
        <a:xfrm>
          <a:off x="2853623" y="1976295"/>
          <a:ext cx="2169061" cy="2169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The 84 Movement</a:t>
          </a:r>
        </a:p>
      </dsp:txBody>
      <dsp:txXfrm>
        <a:off x="3171275" y="2293947"/>
        <a:ext cx="1533757" cy="1533757"/>
      </dsp:txXfrm>
    </dsp:sp>
    <dsp:sp modelId="{0D9A5976-2B19-45F8-AB2E-0A62F708A3FF}">
      <dsp:nvSpPr>
        <dsp:cNvPr id="0" name=""/>
        <dsp:cNvSpPr/>
      </dsp:nvSpPr>
      <dsp:spPr>
        <a:xfrm>
          <a:off x="3178982" y="1708"/>
          <a:ext cx="1518343" cy="15183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Mini-grants</a:t>
          </a:r>
        </a:p>
      </dsp:txBody>
      <dsp:txXfrm>
        <a:off x="3401338" y="224064"/>
        <a:ext cx="1073631" cy="1073631"/>
      </dsp:txXfrm>
    </dsp:sp>
    <dsp:sp modelId="{AA23FBBA-9110-48CA-A349-794DB3B8BD65}">
      <dsp:nvSpPr>
        <dsp:cNvPr id="0" name=""/>
        <dsp:cNvSpPr/>
      </dsp:nvSpPr>
      <dsp:spPr>
        <a:xfrm>
          <a:off x="5366362" y="1590932"/>
          <a:ext cx="1518343" cy="151834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Statewide Events</a:t>
          </a:r>
        </a:p>
      </dsp:txBody>
      <dsp:txXfrm>
        <a:off x="5588718" y="1813288"/>
        <a:ext cx="1073631" cy="1073631"/>
      </dsp:txXfrm>
    </dsp:sp>
    <dsp:sp modelId="{094C7616-E406-46C9-A6DE-8EA484526669}">
      <dsp:nvSpPr>
        <dsp:cNvPr id="0" name=""/>
        <dsp:cNvSpPr/>
      </dsp:nvSpPr>
      <dsp:spPr>
        <a:xfrm>
          <a:off x="4530857" y="4162351"/>
          <a:ext cx="1518343" cy="15183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Statewide Leadership Team</a:t>
          </a:r>
        </a:p>
      </dsp:txBody>
      <dsp:txXfrm>
        <a:off x="4753213" y="4384707"/>
        <a:ext cx="1073631" cy="1073631"/>
      </dsp:txXfrm>
    </dsp:sp>
    <dsp:sp modelId="{EBC6605A-3095-49BD-A82C-253330309388}">
      <dsp:nvSpPr>
        <dsp:cNvPr id="0" name=""/>
        <dsp:cNvSpPr/>
      </dsp:nvSpPr>
      <dsp:spPr>
        <a:xfrm>
          <a:off x="1827108" y="4162351"/>
          <a:ext cx="1518343" cy="151834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Trainings</a:t>
          </a:r>
        </a:p>
      </dsp:txBody>
      <dsp:txXfrm>
        <a:off x="2049464" y="4384707"/>
        <a:ext cx="1073631" cy="1073631"/>
      </dsp:txXfrm>
    </dsp:sp>
    <dsp:sp modelId="{FF68D318-54ED-429A-BE64-D622A471D9D1}">
      <dsp:nvSpPr>
        <dsp:cNvPr id="0" name=""/>
        <dsp:cNvSpPr/>
      </dsp:nvSpPr>
      <dsp:spPr>
        <a:xfrm>
          <a:off x="991603" y="1590932"/>
          <a:ext cx="1518343" cy="151834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Activities &amp; Local Policy</a:t>
          </a:r>
        </a:p>
      </dsp:txBody>
      <dsp:txXfrm>
        <a:off x="1213959" y="1813288"/>
        <a:ext cx="1073631" cy="1073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BC2EA-4BB4-464C-BCB9-1B8A794E70ED}">
      <dsp:nvSpPr>
        <dsp:cNvPr id="0" name=""/>
        <dsp:cNvSpPr/>
      </dsp:nvSpPr>
      <dsp:spPr>
        <a:xfrm>
          <a:off x="0" y="243244"/>
          <a:ext cx="8106788"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C6BAB-C745-491D-89BD-DF0AB2BDB6F5}">
      <dsp:nvSpPr>
        <dsp:cNvPr id="0" name=""/>
        <dsp:cNvSpPr/>
      </dsp:nvSpPr>
      <dsp:spPr>
        <a:xfrm>
          <a:off x="405339" y="21844"/>
          <a:ext cx="5674751"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120" tIns="0" rIns="146120" bIns="0" numCol="1" spcCol="1270" anchor="ctr" anchorCtr="0">
          <a:noAutofit/>
        </a:bodyPr>
        <a:lstStyle/>
        <a:p>
          <a:pPr marL="0" lvl="0" indent="0" algn="l" defTabSz="711200">
            <a:lnSpc>
              <a:spcPct val="90000"/>
            </a:lnSpc>
            <a:spcBef>
              <a:spcPct val="0"/>
            </a:spcBef>
            <a:spcAft>
              <a:spcPct val="35000"/>
            </a:spcAft>
            <a:buNone/>
          </a:pPr>
          <a:r>
            <a:rPr lang="en-US" sz="1500" b="0" kern="1200" dirty="0">
              <a:latin typeface="+mn-lt"/>
              <a:ea typeface="+mn-ea"/>
              <a:cs typeface="+mn-cs"/>
            </a:rPr>
            <a:t>Talk to pediatrician</a:t>
          </a:r>
        </a:p>
      </dsp:txBody>
      <dsp:txXfrm>
        <a:off x="426955" y="43460"/>
        <a:ext cx="5631519" cy="399568"/>
      </dsp:txXfrm>
    </dsp:sp>
    <dsp:sp modelId="{4C83635D-7BB0-460D-9F72-93445623CBD6}">
      <dsp:nvSpPr>
        <dsp:cNvPr id="0" name=""/>
        <dsp:cNvSpPr/>
      </dsp:nvSpPr>
      <dsp:spPr>
        <a:xfrm>
          <a:off x="0" y="923645"/>
          <a:ext cx="8106788" cy="12993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177" tIns="312420" rIns="62917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Youth coaching specialists provide free and confidential text and call support for MA youth age 12 to 17 </a:t>
          </a:r>
        </a:p>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1"/>
            </a:rPr>
            <a:t>www.MyLifeMyQuit.com</a:t>
          </a:r>
          <a:r>
            <a:rPr lang="en-US" sz="1500" kern="1200" dirty="0"/>
            <a:t> has additional resources and provides online real-time coaching</a:t>
          </a:r>
        </a:p>
      </dsp:txBody>
      <dsp:txXfrm>
        <a:off x="0" y="923645"/>
        <a:ext cx="8106788" cy="1299375"/>
      </dsp:txXfrm>
    </dsp:sp>
    <dsp:sp modelId="{B883B3EF-B6B6-4982-B5BF-371A172D03B5}">
      <dsp:nvSpPr>
        <dsp:cNvPr id="0" name=""/>
        <dsp:cNvSpPr/>
      </dsp:nvSpPr>
      <dsp:spPr>
        <a:xfrm>
          <a:off x="405339" y="702245"/>
          <a:ext cx="5674751"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120" tIns="0" rIns="146120" bIns="0" numCol="1" spcCol="1270" anchor="ctr" anchorCtr="0">
          <a:noAutofit/>
        </a:bodyPr>
        <a:lstStyle/>
        <a:p>
          <a:pPr marL="0" lvl="0" indent="0" algn="l" defTabSz="711200">
            <a:lnSpc>
              <a:spcPct val="90000"/>
            </a:lnSpc>
            <a:spcBef>
              <a:spcPct val="0"/>
            </a:spcBef>
            <a:spcAft>
              <a:spcPct val="35000"/>
            </a:spcAft>
            <a:buNone/>
          </a:pPr>
          <a:r>
            <a:rPr lang="en-US" sz="1500" b="0" kern="1200">
              <a:latin typeface="+mn-lt"/>
              <a:ea typeface="+mn-ea"/>
              <a:cs typeface="+mn-cs"/>
            </a:rPr>
            <a:t>My Life My Quit: Text "</a:t>
          </a:r>
          <a:r>
            <a:rPr lang="en-US" sz="1500" b="1" kern="1200">
              <a:latin typeface="+mn-lt"/>
              <a:ea typeface="+mn-ea"/>
              <a:cs typeface="+mn-cs"/>
            </a:rPr>
            <a:t>Start My Quit</a:t>
          </a:r>
          <a:r>
            <a:rPr lang="en-US" sz="1500" b="0" kern="1200">
              <a:latin typeface="+mn-lt"/>
              <a:ea typeface="+mn-ea"/>
              <a:cs typeface="+mn-cs"/>
            </a:rPr>
            <a:t>" or Call </a:t>
          </a:r>
          <a:r>
            <a:rPr lang="en-US" sz="1500" b="1" kern="1200">
              <a:latin typeface="+mn-lt"/>
              <a:ea typeface="+mn-ea"/>
              <a:cs typeface="+mn-cs"/>
            </a:rPr>
            <a:t>855.891.9989 </a:t>
          </a:r>
        </a:p>
      </dsp:txBody>
      <dsp:txXfrm>
        <a:off x="426955" y="723861"/>
        <a:ext cx="5631519" cy="399568"/>
      </dsp:txXfrm>
    </dsp:sp>
    <dsp:sp modelId="{C53265B7-64E3-4186-BB6D-91385130B591}">
      <dsp:nvSpPr>
        <dsp:cNvPr id="0" name=""/>
        <dsp:cNvSpPr/>
      </dsp:nvSpPr>
      <dsp:spPr>
        <a:xfrm>
          <a:off x="0" y="2525420"/>
          <a:ext cx="8106788" cy="10867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177" tIns="312420" rIns="62917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Free and confidential automated texting program for young people who vape. In partnership with MA DPH</a:t>
          </a:r>
        </a:p>
        <a:p>
          <a:pPr marL="114300" lvl="1" indent="-114300" algn="l" defTabSz="666750">
            <a:lnSpc>
              <a:spcPct val="90000"/>
            </a:lnSpc>
            <a:spcBef>
              <a:spcPct val="0"/>
            </a:spcBef>
            <a:spcAft>
              <a:spcPct val="15000"/>
            </a:spcAft>
            <a:buChar char="••"/>
          </a:pPr>
          <a:r>
            <a:rPr lang="en-US" sz="1500" b="0" kern="1200" dirty="0">
              <a:hlinkClick xmlns:r="http://schemas.openxmlformats.org/officeDocument/2006/relationships" r:id="rId2"/>
            </a:rPr>
            <a:t>www.ThisIsQuitting.com</a:t>
          </a:r>
          <a:r>
            <a:rPr lang="en-US" sz="1500" b="0" kern="1200" dirty="0"/>
            <a:t> is a free digital </a:t>
          </a:r>
          <a:r>
            <a:rPr lang="en-US" sz="1500" kern="1200" dirty="0"/>
            <a:t>quit program that integrates the text program</a:t>
          </a:r>
        </a:p>
      </dsp:txBody>
      <dsp:txXfrm>
        <a:off x="0" y="2525420"/>
        <a:ext cx="8106788" cy="1086750"/>
      </dsp:txXfrm>
    </dsp:sp>
    <dsp:sp modelId="{F203CC5E-33C3-41BF-8C9C-E28963F445C5}">
      <dsp:nvSpPr>
        <dsp:cNvPr id="0" name=""/>
        <dsp:cNvSpPr/>
      </dsp:nvSpPr>
      <dsp:spPr>
        <a:xfrm>
          <a:off x="405339" y="2304020"/>
          <a:ext cx="5674751"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120" tIns="0" rIns="146120" bIns="0" numCol="1" spcCol="1270" anchor="ctr" anchorCtr="0">
          <a:noAutofit/>
        </a:bodyPr>
        <a:lstStyle/>
        <a:p>
          <a:pPr marL="0" lvl="0" indent="0" algn="l" defTabSz="711200">
            <a:lnSpc>
              <a:spcPct val="90000"/>
            </a:lnSpc>
            <a:spcBef>
              <a:spcPct val="0"/>
            </a:spcBef>
            <a:spcAft>
              <a:spcPct val="35000"/>
            </a:spcAft>
            <a:buNone/>
          </a:pPr>
          <a:r>
            <a:rPr lang="en-US" sz="1500" b="0" kern="1200">
              <a:latin typeface="+mn-lt"/>
            </a:rPr>
            <a:t>This is Quitting by truth</a:t>
          </a:r>
          <a:r>
            <a:rPr lang="en-US" sz="1500" b="0" kern="1200">
              <a:latin typeface="+mn-lt"/>
              <a:ea typeface="+mn-ea"/>
              <a:cs typeface="+mn-cs"/>
            </a:rPr>
            <a:t>: Text </a:t>
          </a:r>
          <a:r>
            <a:rPr lang="en-US" sz="1500" kern="1200">
              <a:latin typeface="+mn-lt"/>
            </a:rPr>
            <a:t>“</a:t>
          </a:r>
          <a:r>
            <a:rPr lang="en-US" sz="1500" b="1" kern="1200">
              <a:latin typeface="+mn-lt"/>
            </a:rPr>
            <a:t>VapeFreeMass</a:t>
          </a:r>
          <a:r>
            <a:rPr lang="en-US" sz="1500" kern="1200">
              <a:latin typeface="+mn-lt"/>
            </a:rPr>
            <a:t>” to </a:t>
          </a:r>
          <a:r>
            <a:rPr lang="en-US" sz="1500" b="1" kern="1200">
              <a:latin typeface="+mn-lt"/>
            </a:rPr>
            <a:t>88709</a:t>
          </a:r>
          <a:endParaRPr lang="en-US" sz="1500" b="1" kern="1200">
            <a:latin typeface="+mn-lt"/>
            <a:ea typeface="+mn-ea"/>
            <a:cs typeface="+mn-cs"/>
          </a:endParaRPr>
        </a:p>
      </dsp:txBody>
      <dsp:txXfrm>
        <a:off x="426955" y="2325636"/>
        <a:ext cx="5631519" cy="399568"/>
      </dsp:txXfrm>
    </dsp:sp>
    <dsp:sp modelId="{426C1DE4-4D8F-4E23-BA14-38EA35D5D90D}">
      <dsp:nvSpPr>
        <dsp:cNvPr id="0" name=""/>
        <dsp:cNvSpPr/>
      </dsp:nvSpPr>
      <dsp:spPr>
        <a:xfrm>
          <a:off x="0" y="3914570"/>
          <a:ext cx="8106788"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A9AF8-7D81-4723-AA7F-D8DE7E609316}">
      <dsp:nvSpPr>
        <dsp:cNvPr id="0" name=""/>
        <dsp:cNvSpPr/>
      </dsp:nvSpPr>
      <dsp:spPr>
        <a:xfrm>
          <a:off x="405339" y="3693170"/>
          <a:ext cx="5674751"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92" tIns="0" rIns="214492" bIns="0" numCol="1" spcCol="1270" anchor="ctr" anchorCtr="0">
          <a:noAutofit/>
        </a:bodyPr>
        <a:lstStyle/>
        <a:p>
          <a:pPr lvl="0" algn="l" defTabSz="666750">
            <a:lnSpc>
              <a:spcPct val="90000"/>
            </a:lnSpc>
            <a:spcBef>
              <a:spcPct val="0"/>
            </a:spcBef>
            <a:spcAft>
              <a:spcPct val="35000"/>
            </a:spcAft>
          </a:pPr>
          <a:r>
            <a:rPr lang="en-US" sz="1500" kern="1200">
              <a:latin typeface="+mn-lt"/>
            </a:rPr>
            <a:t>Visit teen.smokefree.gov for tools and tips</a:t>
          </a:r>
        </a:p>
      </dsp:txBody>
      <dsp:txXfrm>
        <a:off x="426955" y="3714786"/>
        <a:ext cx="5631519" cy="399568"/>
      </dsp:txXfrm>
    </dsp:sp>
    <dsp:sp modelId="{BED4BC30-ECD2-4A16-B9C4-C7CF4EFD8810}">
      <dsp:nvSpPr>
        <dsp:cNvPr id="0" name=""/>
        <dsp:cNvSpPr/>
      </dsp:nvSpPr>
      <dsp:spPr>
        <a:xfrm>
          <a:off x="0" y="4594970"/>
          <a:ext cx="8106788"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177" tIns="312420" rIns="629177" bIns="106680" numCol="1" spcCol="1270" anchor="t" anchorCtr="0">
          <a:noAutofit/>
        </a:bodyPr>
        <a:lstStyle/>
        <a:p>
          <a:pPr marL="114300" lvl="1" indent="-114300" algn="l" defTabSz="666750">
            <a:lnSpc>
              <a:spcPct val="90000"/>
            </a:lnSpc>
            <a:spcBef>
              <a:spcPct val="0"/>
            </a:spcBef>
            <a:spcAft>
              <a:spcPct val="15000"/>
            </a:spcAft>
            <a:buChar char="••"/>
          </a:pPr>
          <a:endParaRPr lang="en-US" sz="1500" b="1" kern="1200" dirty="0"/>
        </a:p>
      </dsp:txBody>
      <dsp:txXfrm>
        <a:off x="0" y="4594970"/>
        <a:ext cx="8106788" cy="378000"/>
      </dsp:txXfrm>
    </dsp:sp>
    <dsp:sp modelId="{FD958C01-D5B4-4CCE-A081-1CF48B282FF1}">
      <dsp:nvSpPr>
        <dsp:cNvPr id="0" name=""/>
        <dsp:cNvSpPr/>
      </dsp:nvSpPr>
      <dsp:spPr>
        <a:xfrm>
          <a:off x="405339" y="4373570"/>
          <a:ext cx="5674751"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92" tIns="0" rIns="214492" bIns="0" numCol="1" spcCol="1270" anchor="ctr" anchorCtr="0">
          <a:noAutofit/>
        </a:bodyPr>
        <a:lstStyle/>
        <a:p>
          <a:pPr lvl="0" algn="l" defTabSz="666750">
            <a:lnSpc>
              <a:spcPct val="90000"/>
            </a:lnSpc>
            <a:spcBef>
              <a:spcPct val="0"/>
            </a:spcBef>
            <a:spcAft>
              <a:spcPct val="35000"/>
            </a:spcAft>
          </a:pPr>
          <a:r>
            <a:rPr lang="en-US" sz="1500" b="1" kern="1200"/>
            <a:t>More information at mass.gov/vaping</a:t>
          </a:r>
        </a:p>
      </dsp:txBody>
      <dsp:txXfrm>
        <a:off x="426955" y="4395186"/>
        <a:ext cx="5631519"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D9402-8217-447D-BD14-183BA6C47E6F}">
      <dsp:nvSpPr>
        <dsp:cNvPr id="0" name=""/>
        <dsp:cNvSpPr/>
      </dsp:nvSpPr>
      <dsp:spPr>
        <a:xfrm>
          <a:off x="0" y="498672"/>
          <a:ext cx="7886700"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Parents and other adults can also text </a:t>
          </a:r>
          <a:r>
            <a:rPr lang="en-US" sz="2000" b="1" kern="1200" dirty="0"/>
            <a:t>“QUIT” </a:t>
          </a:r>
          <a:r>
            <a:rPr lang="en-US" sz="2000" kern="1200" dirty="0"/>
            <a:t>to </a:t>
          </a:r>
          <a:r>
            <a:rPr lang="en-US" sz="2000" b="1" kern="1200" dirty="0"/>
            <a:t>202-899-7550</a:t>
          </a:r>
          <a:r>
            <a:rPr lang="en-US" sz="2000" kern="1200" dirty="0"/>
            <a:t> to sign up to receive text messages designed specifically for parents of vapers.</a:t>
          </a:r>
        </a:p>
      </dsp:txBody>
      <dsp:txXfrm>
        <a:off x="38838" y="537510"/>
        <a:ext cx="7809024" cy="717924"/>
      </dsp:txXfrm>
    </dsp:sp>
    <dsp:sp modelId="{8689EB6F-626D-4CD9-8657-11F973133D21}">
      <dsp:nvSpPr>
        <dsp:cNvPr id="0" name=""/>
        <dsp:cNvSpPr/>
      </dsp:nvSpPr>
      <dsp:spPr>
        <a:xfrm>
          <a:off x="0" y="1351872"/>
          <a:ext cx="7886700"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a:ea typeface="+mn-ea"/>
              <a:cs typeface="+mn-cs"/>
            </a:rPr>
            <a:t>Encourage youth to sign up for My Life My Quit and/or This is Quitting programs.</a:t>
          </a:r>
        </a:p>
      </dsp:txBody>
      <dsp:txXfrm>
        <a:off x="38838" y="1390710"/>
        <a:ext cx="7809024" cy="717924"/>
      </dsp:txXfrm>
    </dsp:sp>
    <dsp:sp modelId="{0BAF91D1-FC6D-44EE-BEF0-FEF8D404291A}">
      <dsp:nvSpPr>
        <dsp:cNvPr id="0" name=""/>
        <dsp:cNvSpPr/>
      </dsp:nvSpPr>
      <dsp:spPr>
        <a:xfrm>
          <a:off x="0" y="2205072"/>
          <a:ext cx="7886700"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a:ea typeface="+mn-ea"/>
              <a:cs typeface="+mn-cs"/>
            </a:rPr>
            <a:t>Encourage young people to ask their school nurse or counselor, athletic coach, doctor, parent or other trusted adult for help.</a:t>
          </a:r>
        </a:p>
      </dsp:txBody>
      <dsp:txXfrm>
        <a:off x="38838" y="2243910"/>
        <a:ext cx="7809024" cy="717924"/>
      </dsp:txXfrm>
    </dsp:sp>
    <dsp:sp modelId="{07105026-5BB8-4FE4-9D44-75BEE1D82345}">
      <dsp:nvSpPr>
        <dsp:cNvPr id="0" name=""/>
        <dsp:cNvSpPr/>
      </dsp:nvSpPr>
      <dsp:spPr>
        <a:xfrm>
          <a:off x="0" y="3058272"/>
          <a:ext cx="7886700"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a:ea typeface="+mn-ea"/>
              <a:cs typeface="+mn-cs"/>
            </a:rPr>
            <a:t>More information for parents/adults is available at </a:t>
          </a:r>
          <a:r>
            <a:rPr lang="en-US" sz="2000" kern="1200">
              <a:latin typeface="Calibri"/>
              <a:ea typeface="+mn-ea"/>
              <a:cs typeface="+mn-cs"/>
              <a:hlinkClick xmlns:r="http://schemas.openxmlformats.org/officeDocument/2006/relationships" r:id="rId1">
                <a:extLst>
                  <a:ext uri="{A12FA001-AC4F-418D-AE19-62706E023703}">
                    <ahyp:hlinkClr xmlns:ahyp="http://schemas.microsoft.com/office/drawing/2018/hyperlinkcolor" xmlns="" val="tx"/>
                  </a:ext>
                </a:extLst>
              </a:hlinkClick>
            </a:rPr>
            <a:t>www.GetOutraged.org</a:t>
          </a:r>
          <a:endParaRPr lang="en-US" sz="2000" kern="1200">
            <a:latin typeface="Calibri"/>
            <a:ea typeface="+mn-ea"/>
            <a:cs typeface="+mn-cs"/>
          </a:endParaRPr>
        </a:p>
      </dsp:txBody>
      <dsp:txXfrm>
        <a:off x="38838" y="3097110"/>
        <a:ext cx="7809024" cy="7179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89BF31D-44BB-7545-BD73-12FB50EA8F70}" type="datetimeFigureOut">
              <a:rPr lang="en-US" smtClean="0"/>
              <a:t>11/13/2019</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F5C81E5-51A0-5547-9E3E-70C0BC38FA7E}" type="slidenum">
              <a:rPr lang="en-US" smtClean="0"/>
              <a:t>‹#›</a:t>
            </a:fld>
            <a:endParaRPr lang="en-US" dirty="0"/>
          </a:p>
        </p:txBody>
      </p:sp>
    </p:spTree>
    <p:extLst>
      <p:ext uri="{BB962C8B-B14F-4D97-AF65-F5344CB8AC3E}">
        <p14:creationId xmlns:p14="http://schemas.microsoft.com/office/powerpoint/2010/main" val="3202293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e84.org/uploads/factsheets/FactSheet_OTP.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akesmokinghistory.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https://www.youtube.com/watch?time_continue=165&amp;v=zl-pDUK6Zr8</a:t>
            </a:r>
          </a:p>
        </p:txBody>
      </p:sp>
      <p:sp>
        <p:nvSpPr>
          <p:cNvPr id="4" name="Slide Number Placeholder 3"/>
          <p:cNvSpPr>
            <a:spLocks noGrp="1"/>
          </p:cNvSpPr>
          <p:nvPr>
            <p:ph type="sldNum" sz="quarter" idx="10"/>
          </p:nvPr>
        </p:nvSpPr>
        <p:spPr/>
        <p:txBody>
          <a:bodyPr/>
          <a:lstStyle/>
          <a:p>
            <a:fld id="{9F5C81E5-51A0-5547-9E3E-70C0BC38FA7E}" type="slidenum">
              <a:rPr lang="en-US" smtClean="0"/>
              <a:t>1</a:t>
            </a:fld>
            <a:endParaRPr lang="en-US" dirty="0"/>
          </a:p>
        </p:txBody>
      </p:sp>
    </p:spTree>
    <p:extLst>
      <p:ext uri="{BB962C8B-B14F-4D97-AF65-F5344CB8AC3E}">
        <p14:creationId xmlns:p14="http://schemas.microsoft.com/office/powerpoint/2010/main" val="277706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The 84</a:t>
            </a:r>
            <a:r>
              <a:rPr lang="en-US" dirty="0"/>
              <a:t> is a statewide movement of youth fighting tobacco in Massachusetts. </a:t>
            </a:r>
          </a:p>
          <a:p>
            <a:endParaRPr lang="en-US" dirty="0"/>
          </a:p>
          <a:p>
            <a:r>
              <a:rPr lang="en-US" dirty="0"/>
              <a:t>The 84 represents the 84% of Massachusetts youth who did NOT smoke when the movement began. Now, 92% of youth do NOT smoke.</a:t>
            </a:r>
          </a:p>
          <a:p>
            <a:endParaRPr lang="en-US" dirty="0"/>
          </a:p>
          <a:p>
            <a:r>
              <a:rPr lang="en-US" sz="1200" b="0" i="0" kern="1200" dirty="0">
                <a:solidFill>
                  <a:schemeClr val="tx1"/>
                </a:solidFill>
                <a:effectLst/>
                <a:latin typeface="+mn-lt"/>
                <a:ea typeface="+mn-ea"/>
                <a:cs typeface="+mn-cs"/>
              </a:rPr>
              <a:t>Youth groups in a high school or community organization who want to fight against Big Tobacco sign up to become an</a:t>
            </a:r>
            <a:r>
              <a:rPr lang="en-US" sz="1200" b="1" i="0" kern="1200" dirty="0">
                <a:solidFill>
                  <a:schemeClr val="tx1"/>
                </a:solidFill>
                <a:effectLst/>
                <a:latin typeface="+mn-lt"/>
                <a:ea typeface="+mn-ea"/>
                <a:cs typeface="+mn-cs"/>
              </a:rPr>
              <a:t> 84 Chapter</a:t>
            </a:r>
            <a:r>
              <a:rPr lang="en-US" sz="1200" b="0" i="0" kern="1200" dirty="0">
                <a:solidFill>
                  <a:schemeClr val="tx1"/>
                </a:solidFill>
                <a:effectLst/>
                <a:latin typeface="+mn-lt"/>
                <a:ea typeface="+mn-ea"/>
                <a:cs typeface="+mn-cs"/>
              </a:rPr>
              <a:t> and be a part of the movement.</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What do The 84 Chapters do?</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Educate their peers and adults about the tobacco industry’s marketing tactics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Help to create change locally and statewide to reduce the influence of tobacco in their communities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Survey youth and adults about their perception of the prices and availability of </a:t>
            </a:r>
            <a:r>
              <a:rPr lang="en-US" sz="1200" b="0" i="0" u="none" strike="noStrike" kern="1200" dirty="0">
                <a:solidFill>
                  <a:schemeClr val="tx1"/>
                </a:solidFill>
                <a:effectLst/>
                <a:latin typeface="+mn-lt"/>
                <a:ea typeface="+mn-ea"/>
                <a:cs typeface="+mn-cs"/>
                <a:hlinkClick r:id="rId3"/>
              </a:rPr>
              <a:t>other tobacco products</a:t>
            </a: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Promote social norms messaging around youth tobacco use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Annually, The 84 Chapters actively engage in important tobacco prevention events.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More information can be found at https://the84.org/ or by talking</a:t>
            </a:r>
            <a:r>
              <a:rPr lang="en-US" sz="1200" b="0" i="0" kern="1200" baseline="0" dirty="0">
                <a:solidFill>
                  <a:schemeClr val="tx1"/>
                </a:solidFill>
                <a:effectLst/>
                <a:latin typeface="+mn-lt"/>
                <a:ea typeface="+mn-ea"/>
                <a:cs typeface="+mn-cs"/>
              </a:rPr>
              <a:t> to your local Tobacco-Free Community Partnership.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22</a:t>
            </a:fld>
            <a:endParaRPr lang="en-US" dirty="0"/>
          </a:p>
        </p:txBody>
      </p:sp>
    </p:spTree>
    <p:extLst>
      <p:ext uri="{BB962C8B-B14F-4D97-AF65-F5344CB8AC3E}">
        <p14:creationId xmlns:p14="http://schemas.microsoft.com/office/powerpoint/2010/main" val="26983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648" indent="0">
              <a:buClr>
                <a:schemeClr val="accent1"/>
              </a:buClr>
              <a:buSzPts val="2400"/>
            </a:pPr>
            <a:endParaRPr lang="en-US" dirty="0">
              <a:solidFill>
                <a:srgbClr val="595959"/>
              </a:solidFill>
              <a:latin typeface="Calibri"/>
              <a:ea typeface="Calibri"/>
              <a:cs typeface="Calibri"/>
              <a:sym typeface="Calibri"/>
            </a:endParaRPr>
          </a:p>
          <a:p>
            <a:pPr marL="465887" indent="-388239">
              <a:buClr>
                <a:schemeClr val="accent1"/>
              </a:buClr>
              <a:buSzPts val="2400"/>
              <a:buFont typeface="Arial"/>
              <a:buChar char="•"/>
            </a:pPr>
            <a:r>
              <a:rPr lang="en-US" dirty="0">
                <a:solidFill>
                  <a:srgbClr val="595959"/>
                </a:solidFill>
                <a:latin typeface="Calibri"/>
                <a:ea typeface="Calibri"/>
                <a:cs typeface="Calibri"/>
                <a:sym typeface="Calibri"/>
              </a:rPr>
              <a:t>Statewide movement </a:t>
            </a:r>
            <a:endParaRPr lang="en-US" dirty="0"/>
          </a:p>
          <a:p>
            <a:pPr marL="465887" indent="-388239">
              <a:buClr>
                <a:schemeClr val="accent1"/>
              </a:buClr>
              <a:buSzPts val="2400"/>
              <a:buFont typeface="Arial"/>
              <a:buChar char="•"/>
            </a:pPr>
            <a:r>
              <a:rPr lang="en-US" dirty="0">
                <a:solidFill>
                  <a:srgbClr val="595959"/>
                </a:solidFill>
                <a:latin typeface="Calibri"/>
                <a:ea typeface="Calibri"/>
                <a:cs typeface="Calibri"/>
                <a:sym typeface="Calibri"/>
              </a:rPr>
              <a:t>Tobacco prevention program</a:t>
            </a:r>
            <a:endParaRPr lang="en-US" dirty="0"/>
          </a:p>
          <a:p>
            <a:pPr marL="465887" indent="-388239">
              <a:buClr>
                <a:schemeClr val="accent1"/>
              </a:buClr>
              <a:buSzPts val="2400"/>
              <a:buFont typeface="Arial"/>
              <a:buChar char="•"/>
            </a:pPr>
            <a:r>
              <a:rPr lang="en-US" dirty="0">
                <a:solidFill>
                  <a:srgbClr val="595959"/>
                </a:solidFill>
                <a:latin typeface="Calibri"/>
                <a:ea typeface="Calibri"/>
                <a:cs typeface="Calibri"/>
                <a:sym typeface="Calibri"/>
              </a:rPr>
              <a:t>Empowering youth leaders</a:t>
            </a:r>
            <a:endParaRPr lang="en-US" dirty="0"/>
          </a:p>
          <a:p>
            <a:pPr marL="465887" indent="-388239">
              <a:buClr>
                <a:schemeClr val="accent1"/>
              </a:buClr>
              <a:buSzPts val="2400"/>
              <a:buFont typeface="Arial"/>
              <a:buChar char="•"/>
            </a:pPr>
            <a:r>
              <a:rPr lang="en-US" dirty="0">
                <a:solidFill>
                  <a:srgbClr val="595959"/>
                </a:solidFill>
                <a:latin typeface="Calibri"/>
                <a:ea typeface="Calibri"/>
                <a:cs typeface="Calibri"/>
                <a:sym typeface="Calibri"/>
              </a:rPr>
              <a:t>Exposing Big Tobacco’s tactics - Sweet, Cheap, Easy to get</a:t>
            </a:r>
            <a:endParaRPr lang="en-US" dirty="0"/>
          </a:p>
          <a:p>
            <a:pPr marL="465887" indent="-388239">
              <a:buClr>
                <a:schemeClr val="accent1"/>
              </a:buClr>
              <a:buSzPts val="2400"/>
              <a:buFont typeface="Arial"/>
              <a:buChar char="•"/>
            </a:pPr>
            <a:r>
              <a:rPr lang="en-US" dirty="0">
                <a:solidFill>
                  <a:srgbClr val="595959"/>
                </a:solidFill>
                <a:latin typeface="Calibri"/>
                <a:ea typeface="Calibri"/>
                <a:cs typeface="Calibri"/>
                <a:sym typeface="Calibri"/>
              </a:rPr>
              <a:t>Inclusive of anyone in high school who wants to join</a:t>
            </a:r>
            <a:endParaRPr lang="en-US" dirty="0"/>
          </a:p>
          <a:p>
            <a:pPr marL="465887" indent="-388239">
              <a:buClr>
                <a:schemeClr val="accent1"/>
              </a:buClr>
              <a:buSzPts val="2400"/>
              <a:buFont typeface="Arial"/>
              <a:buChar char="•"/>
            </a:pPr>
            <a:r>
              <a:rPr lang="en-US" dirty="0">
                <a:solidFill>
                  <a:srgbClr val="595959"/>
                </a:solidFill>
                <a:latin typeface="Calibri"/>
                <a:ea typeface="Calibri"/>
                <a:cs typeface="Calibri"/>
                <a:sym typeface="Calibri"/>
              </a:rPr>
              <a:t>Participate in trainings, community activities, and mini-grant projects</a:t>
            </a:r>
            <a:endParaRPr lang="en-US" dirty="0"/>
          </a:p>
          <a:p>
            <a:pPr marL="465887" indent="-388239">
              <a:buClr>
                <a:schemeClr val="accent1"/>
              </a:buClr>
              <a:buSzPts val="2400"/>
              <a:buFont typeface="Arial"/>
              <a:buChar char="•"/>
            </a:pPr>
            <a:r>
              <a:rPr lang="en-US" dirty="0">
                <a:solidFill>
                  <a:srgbClr val="595959"/>
                </a:solidFill>
                <a:latin typeface="Calibri"/>
                <a:ea typeface="Calibri"/>
                <a:cs typeface="Calibri"/>
                <a:sym typeface="Calibri"/>
              </a:rPr>
              <a:t>Work on local policy and attend statewide events</a:t>
            </a:r>
            <a:endParaRPr lang="en-US" dirty="0"/>
          </a:p>
          <a:p>
            <a:endParaRPr lang="en-US" dirty="0"/>
          </a:p>
          <a:p>
            <a:endParaRPr lang="en-US" dirty="0"/>
          </a:p>
          <a:p>
            <a:pPr marL="0" indent="0">
              <a:lnSpc>
                <a:spcPct val="115000"/>
              </a:lnSpc>
              <a:buClr>
                <a:schemeClr val="dk1"/>
              </a:buClr>
              <a:buSzPts val="1100"/>
            </a:pPr>
            <a:r>
              <a:rPr lang="en-US" dirty="0">
                <a:solidFill>
                  <a:schemeClr val="dk1"/>
                </a:solidFill>
                <a:latin typeface="Calibri"/>
                <a:ea typeface="Calibri"/>
                <a:cs typeface="Calibri"/>
                <a:sym typeface="Calibri"/>
              </a:rPr>
              <a:t>Who 84 targets (tobacco and vaping industries) and why </a:t>
            </a:r>
          </a:p>
          <a:p>
            <a:pPr marL="0" indent="0">
              <a:lnSpc>
                <a:spcPct val="115000"/>
              </a:lnSpc>
              <a:buClr>
                <a:schemeClr val="dk1"/>
              </a:buClr>
              <a:buSzPts val="1100"/>
            </a:pPr>
            <a:r>
              <a:rPr lang="en-US" dirty="0">
                <a:solidFill>
                  <a:schemeClr val="dk1"/>
                </a:solidFill>
              </a:rPr>
              <a:t>●</a:t>
            </a:r>
            <a:r>
              <a:rPr lang="en-US" dirty="0">
                <a:solidFill>
                  <a:schemeClr val="dk1"/>
                </a:solidFill>
                <a:latin typeface="Calibri"/>
                <a:ea typeface="Calibri"/>
                <a:cs typeface="Calibri"/>
                <a:sym typeface="Calibri"/>
              </a:rPr>
              <a:t>The 84 is a statewide movement of youth fighting back against the tobacco and vaping industries and their sneaky tactics</a:t>
            </a:r>
          </a:p>
          <a:p>
            <a:pPr marL="0" indent="0">
              <a:lnSpc>
                <a:spcPct val="115000"/>
              </a:lnSpc>
              <a:buClr>
                <a:schemeClr val="dk1"/>
              </a:buClr>
              <a:buSzPts val="1100"/>
            </a:pPr>
            <a:r>
              <a:rPr lang="en-US" dirty="0">
                <a:solidFill>
                  <a:schemeClr val="dk1"/>
                </a:solidFill>
              </a:rPr>
              <a:t>●</a:t>
            </a:r>
            <a:r>
              <a:rPr lang="en-US" dirty="0">
                <a:solidFill>
                  <a:schemeClr val="dk1"/>
                </a:solidFill>
                <a:latin typeface="Calibri"/>
                <a:ea typeface="Calibri"/>
                <a:cs typeface="Calibri"/>
                <a:sym typeface="Calibri"/>
              </a:rPr>
              <a:t>This movement is about helping other youth feel empowered to show local decision makers that we do not want to be targets</a:t>
            </a:r>
          </a:p>
          <a:p>
            <a:pPr marL="0" indent="0">
              <a:lnSpc>
                <a:spcPct val="115000"/>
              </a:lnSpc>
              <a:buClr>
                <a:schemeClr val="dk1"/>
              </a:buClr>
              <a:buSzPts val="1100"/>
            </a:pPr>
            <a:r>
              <a:rPr lang="en-US" dirty="0">
                <a:solidFill>
                  <a:schemeClr val="dk1"/>
                </a:solidFill>
              </a:rPr>
              <a:t>●</a:t>
            </a:r>
            <a:r>
              <a:rPr lang="en-US" dirty="0">
                <a:solidFill>
                  <a:schemeClr val="dk1"/>
                </a:solidFill>
                <a:latin typeface="Calibri"/>
                <a:ea typeface="Calibri"/>
                <a:cs typeface="Calibri"/>
                <a:sym typeface="Calibri"/>
              </a:rPr>
              <a:t>We are a movement of inclusion, which means including EVERYONE</a:t>
            </a:r>
          </a:p>
          <a:p>
            <a:pPr marL="0" indent="0">
              <a:lnSpc>
                <a:spcPct val="115000"/>
              </a:lnSpc>
              <a:buClr>
                <a:schemeClr val="dk1"/>
              </a:buClr>
              <a:buSzPts val="1100"/>
            </a:pPr>
            <a:r>
              <a:rPr lang="en-US" dirty="0">
                <a:solidFill>
                  <a:schemeClr val="dk1"/>
                </a:solidFill>
              </a:rPr>
              <a:t>●</a:t>
            </a:r>
            <a:r>
              <a:rPr lang="en-US" dirty="0">
                <a:solidFill>
                  <a:schemeClr val="dk1"/>
                </a:solidFill>
                <a:latin typeface="Calibri"/>
                <a:ea typeface="Calibri"/>
                <a:cs typeface="Calibri"/>
                <a:sym typeface="Calibri"/>
              </a:rPr>
              <a:t>Youth all over the state participate in the movement by getting trainings, doing activities in their school/community, conducting mini-grant projects, working on local policy initiatives, and attending statewide events with other youth in the movement</a:t>
            </a:r>
          </a:p>
          <a:p>
            <a:pPr marL="0" indent="0">
              <a:lnSpc>
                <a:spcPct val="115000"/>
              </a:lnSpc>
              <a:buClr>
                <a:schemeClr val="dk1"/>
              </a:buClr>
              <a:buSzPts val="1100"/>
            </a:pPr>
            <a:r>
              <a:rPr lang="en-US" dirty="0">
                <a:solidFill>
                  <a:schemeClr val="dk1"/>
                </a:solidFill>
              </a:rPr>
              <a:t>●</a:t>
            </a:r>
            <a:r>
              <a:rPr lang="en-US" dirty="0">
                <a:solidFill>
                  <a:schemeClr val="dk1"/>
                </a:solidFill>
                <a:latin typeface="Calibri"/>
                <a:ea typeface="Calibri"/>
                <a:cs typeface="Calibri"/>
                <a:sym typeface="Calibri"/>
              </a:rPr>
              <a:t>We are a movement that works for local policy change via testifying at hearings, talking to local legislators</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latin typeface="Calibri"/>
                <a:ea typeface="Calibri"/>
                <a:cs typeface="Calibri"/>
                <a:sym typeface="Calibri"/>
              </a:rPr>
              <a:pPr algn="r">
                <a:buSzPts val="1200"/>
              </a:pPr>
              <a:t>23</a:t>
            </a:fld>
            <a:endParaRPr lang="en-US"/>
          </a:p>
        </p:txBody>
      </p:sp>
    </p:spTree>
    <p:extLst>
      <p:ext uri="{BB962C8B-B14F-4D97-AF65-F5344CB8AC3E}">
        <p14:creationId xmlns:p14="http://schemas.microsoft.com/office/powerpoint/2010/main" val="349054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0" i="0" kern="1200" baseline="0" dirty="0">
                <a:solidFill>
                  <a:schemeClr val="tx1"/>
                </a:solidFill>
                <a:effectLst/>
                <a:latin typeface="+mn-lt"/>
                <a:ea typeface="+mn-ea"/>
                <a:cs typeface="+mn-cs"/>
              </a:rPr>
              <a:t>Community based organizations can change the word “students” in the title of this slide.</a:t>
            </a:r>
          </a:p>
          <a:p>
            <a:pPr fontAlgn="base"/>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This slide is most relevant for a staff presentation.  </a:t>
            </a:r>
          </a:p>
          <a:p>
            <a:pPr fontAlgn="base"/>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Research shows that the more accurate a student’s perception of harm is about a product, the less likely they are to use it (Citation needed)</a:t>
            </a:r>
          </a:p>
          <a:p>
            <a:pPr fontAlgn="base"/>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While the GetOutraged campaign is not directed to youth and it’s materials are not meant for youth, if there is an opportunity to provide youth with the facts about vaping and dispel some of the myths, this certainly can and should be addressed.  </a:t>
            </a:r>
          </a:p>
          <a:p>
            <a:pPr fontAlgn="base"/>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Please note that the Massachusetts Tobacco and Cessation and Prevention Program at the Department of Public Health is working on developing materials specifically geared toward youth.  </a:t>
            </a:r>
          </a:p>
        </p:txBody>
      </p:sp>
      <p:sp>
        <p:nvSpPr>
          <p:cNvPr id="4" name="Slide Number Placeholder 3"/>
          <p:cNvSpPr>
            <a:spLocks noGrp="1"/>
          </p:cNvSpPr>
          <p:nvPr>
            <p:ph type="sldNum" sz="quarter" idx="10"/>
          </p:nvPr>
        </p:nvSpPr>
        <p:spPr/>
        <p:txBody>
          <a:bodyPr/>
          <a:lstStyle/>
          <a:p>
            <a:fld id="{9F5C81E5-51A0-5547-9E3E-70C0BC38FA7E}" type="slidenum">
              <a:rPr lang="en-US" smtClean="0"/>
              <a:t>25</a:t>
            </a:fld>
            <a:endParaRPr lang="en-US" dirty="0"/>
          </a:p>
        </p:txBody>
      </p:sp>
    </p:spTree>
    <p:extLst>
      <p:ext uri="{BB962C8B-B14F-4D97-AF65-F5344CB8AC3E}">
        <p14:creationId xmlns:p14="http://schemas.microsoft.com/office/powerpoint/2010/main" val="348767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0" i="0" kern="1200" dirty="0">
                <a:solidFill>
                  <a:schemeClr val="tx1"/>
                </a:solidFill>
                <a:effectLst/>
                <a:latin typeface="+mn-lt"/>
                <a:ea typeface="+mn-ea"/>
                <a:cs typeface="+mn-cs"/>
              </a:rPr>
              <a:t>This slide is most</a:t>
            </a:r>
            <a:r>
              <a:rPr lang="en-US" sz="1100" b="0" i="0" kern="1200" baseline="0" dirty="0">
                <a:solidFill>
                  <a:schemeClr val="tx1"/>
                </a:solidFill>
                <a:effectLst/>
                <a:latin typeface="+mn-lt"/>
                <a:ea typeface="+mn-ea"/>
                <a:cs typeface="+mn-cs"/>
              </a:rPr>
              <a:t> relevant for a parent presentation</a:t>
            </a:r>
          </a:p>
          <a:p>
            <a:pPr fontAlgn="base"/>
            <a:endParaRPr lang="en-US" sz="1100" b="0" i="0" kern="1200" baseline="0" dirty="0">
              <a:solidFill>
                <a:schemeClr val="tx1"/>
              </a:solidFill>
              <a:effectLst/>
              <a:latin typeface="+mn-lt"/>
              <a:ea typeface="+mn-ea"/>
              <a:cs typeface="+mn-cs"/>
            </a:endParaRPr>
          </a:p>
          <a:p>
            <a:pPr fontAlgn="base"/>
            <a:r>
              <a:rPr lang="en-US" sz="1100" b="0" i="0" kern="1200" baseline="0" dirty="0">
                <a:solidFill>
                  <a:schemeClr val="tx1"/>
                </a:solidFill>
                <a:effectLst/>
                <a:latin typeface="+mn-lt"/>
                <a:ea typeface="+mn-ea"/>
                <a:cs typeface="+mn-cs"/>
              </a:rPr>
              <a:t>Talking Points:</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Talking with your kids about vaping is one of the most important things you can do. Below are tips to help you prepare for and start the conversation.</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Be patient and ready to listen.</a:t>
            </a:r>
            <a:r>
              <a:rPr lang="en-US" sz="1100" b="0" i="0" kern="1200" dirty="0">
                <a:solidFill>
                  <a:schemeClr val="tx1"/>
                </a:solidFill>
                <a:effectLst/>
                <a:latin typeface="+mn-lt"/>
                <a:ea typeface="+mn-ea"/>
                <a:cs typeface="+mn-cs"/>
              </a:rPr>
              <a:t> Your goal is to have a conversation, not to deliver a lecture.  So avoid criticism and encourage an open dialogue.</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There is no “perfect time” to talk.</a:t>
            </a:r>
            <a:r>
              <a:rPr lang="en-US" sz="1100" b="0" i="0" kern="1200" dirty="0">
                <a:solidFill>
                  <a:schemeClr val="tx1"/>
                </a:solidFill>
                <a:effectLst/>
                <a:latin typeface="+mn-lt"/>
                <a:ea typeface="+mn-ea"/>
                <a:cs typeface="+mn-cs"/>
              </a:rPr>
              <a:t> Driving in the car together or waiting at an appointment is often the best time. You can start by mentioning a news story, a TV show, or something that you heard about vaping. Or ask your child what he or she thinks about a situation you witness together such as seeing someone use an e-cigarette, passing a vape shop when you are out, or seeing an e-cigarette advertisement.</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There is no “perfect talk.”</a:t>
            </a:r>
            <a:r>
              <a:rPr lang="en-US" sz="1100" b="1"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Consider your talks with your child about vaping as a learning opportunity for both of you, and perhaps just the beginning of an ongoing dialogue. You may have some facts about vaping at hand, but concede that you don’t know all the answers. It will go a long way to keep your kids from going on the defensive.</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Ask what your child thinks.</a:t>
            </a:r>
            <a:r>
              <a:rPr lang="en-US" sz="1100" b="0" i="0" kern="1200" dirty="0">
                <a:solidFill>
                  <a:schemeClr val="tx1"/>
                </a:solidFill>
                <a:effectLst/>
                <a:latin typeface="+mn-lt"/>
                <a:ea typeface="+mn-ea"/>
                <a:cs typeface="+mn-cs"/>
              </a:rPr>
              <a:t> Show some genuine curiosity. Ask your child, “What’s your take on vaping?” or “Do you know kids who use e-cigarettes?”</a:t>
            </a:r>
          </a:p>
          <a:p>
            <a:pPr fontAlgn="base"/>
            <a:endParaRPr lang="en-US" sz="1100" b="0" i="0" kern="1200" dirty="0">
              <a:solidFill>
                <a:schemeClr val="tx1"/>
              </a:solidFill>
              <a:effectLst/>
              <a:latin typeface="+mn-lt"/>
              <a:ea typeface="+mn-ea"/>
              <a:cs typeface="+mn-cs"/>
            </a:endParaRPr>
          </a:p>
          <a:p>
            <a:pPr fontAlgn="base"/>
            <a:r>
              <a:rPr lang="en-US" sz="1100" b="1" i="1" kern="1200" dirty="0">
                <a:solidFill>
                  <a:schemeClr val="tx1"/>
                </a:solidFill>
                <a:effectLst/>
                <a:latin typeface="+mn-lt"/>
                <a:ea typeface="+mn-ea"/>
                <a:cs typeface="+mn-cs"/>
              </a:rPr>
              <a:t>Be open and honest.</a:t>
            </a:r>
            <a:r>
              <a:rPr lang="en-US" sz="1100" b="1"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Be truthful about what you know about the dangers of vaping, and what you don’t. You can honestly say, though, “Vaping isn’t harmless. I hope you can steer clear of it.”</a:t>
            </a:r>
          </a:p>
          <a:p>
            <a:pPr fontAlgn="base"/>
            <a:r>
              <a:rPr lang="en-US" sz="1100" b="0" i="0" kern="1200" dirty="0">
                <a:solidFill>
                  <a:schemeClr val="tx1"/>
                </a:solidFill>
                <a:effectLst/>
                <a:latin typeface="+mn-lt"/>
                <a:ea typeface="+mn-ea"/>
                <a:cs typeface="+mn-cs"/>
              </a:rPr>
              <a:t>You can’t always control everything your children do when they’re not with you. Talking with your kids about vaping will let them know that you’re concerned about their health.</a:t>
            </a:r>
          </a:p>
          <a:p>
            <a:pPr fontAlgn="base"/>
            <a:endParaRPr lang="en-US" sz="1100" b="0" i="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Tx/>
              <a:buNone/>
              <a:tabLst/>
              <a:defRPr/>
            </a:pPr>
            <a:r>
              <a:rPr lang="en-US" sz="1100" b="1" i="1" dirty="0"/>
              <a:t>Are you a tobacco user?</a:t>
            </a:r>
            <a:r>
              <a:rPr lang="en-US" sz="1100" b="1" i="1" baseline="0" dirty="0"/>
              <a:t> </a:t>
            </a:r>
            <a:r>
              <a:rPr lang="en-US" sz="1100" b="0" i="0" kern="1200" dirty="0">
                <a:solidFill>
                  <a:schemeClr val="tx1"/>
                </a:solidFill>
                <a:effectLst/>
                <a:latin typeface="+mn-lt"/>
                <a:ea typeface="+mn-ea"/>
                <a:cs typeface="+mn-cs"/>
              </a:rPr>
              <a:t>Be honest and talk with your child about your choices and how hard it is/was to quit.</a:t>
            </a:r>
          </a:p>
          <a:p>
            <a:pPr fontAlgn="base"/>
            <a:r>
              <a:rPr lang="en-US" sz="1100" b="0" i="0" kern="1200" dirty="0">
                <a:solidFill>
                  <a:schemeClr val="tx1"/>
                </a:solidFill>
                <a:effectLst/>
                <a:latin typeface="+mn-lt"/>
                <a:ea typeface="+mn-ea"/>
                <a:cs typeface="+mn-cs"/>
              </a:rPr>
              <a:t>If you need help quitting tobacco, it’s never too late to keep trying. Call 1-800-QUIT-NOW or visit </a:t>
            </a:r>
            <a:r>
              <a:rPr lang="en-US" sz="1100" b="0" i="0" u="none" strike="noStrike" kern="1200" dirty="0">
                <a:solidFill>
                  <a:schemeClr val="tx1"/>
                </a:solidFill>
                <a:effectLst/>
                <a:latin typeface="+mn-lt"/>
                <a:ea typeface="+mn-ea"/>
                <a:cs typeface="+mn-cs"/>
                <a:hlinkClick r:id="rId3"/>
              </a:rPr>
              <a:t>makesmokinghistory.org</a:t>
            </a:r>
            <a:r>
              <a:rPr lang="en-US" sz="1100" b="0" i="0" kern="1200" dirty="0">
                <a:solidFill>
                  <a:schemeClr val="tx1"/>
                </a:solidFill>
                <a:effectLst/>
                <a:latin typeface="+mn-lt"/>
                <a:ea typeface="+mn-ea"/>
                <a:cs typeface="+mn-cs"/>
              </a:rPr>
              <a:t> for information and support.</a:t>
            </a:r>
          </a:p>
          <a:p>
            <a:pPr fontAlgn="base"/>
            <a:endParaRPr lang="en-US" sz="1100" b="0" i="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5C81E5-51A0-5547-9E3E-70C0BC38FA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13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Truth Initiative</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quitting resources now include a free, evidence-based text message program that gives teen and young adult e-cigarette users appropriate advice on quitting, as well as information for parents to help their kids quit. Created with input from e-cigarette quitters and Mayo Clinic, the program lets users set a quit date and delivers scheduled messages tailored to a user’s quit progress.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of Addiction</a:t>
            </a:r>
          </a:p>
          <a:p>
            <a:r>
              <a:rPr lang="en-US" sz="1200" b="1" i="0" u="none" strike="noStrike" kern="1200" dirty="0">
                <a:solidFill>
                  <a:schemeClr val="tx1"/>
                </a:solidFill>
                <a:effectLst/>
                <a:latin typeface="+mn-lt"/>
                <a:ea typeface="+mn-ea"/>
                <a:cs typeface="+mn-cs"/>
              </a:rPr>
              <a:t>You can't stop smoking.</a:t>
            </a:r>
            <a:r>
              <a:rPr lang="en-US" sz="1200" b="0" i="0" u="none" strike="noStrike" kern="1200" dirty="0">
                <a:solidFill>
                  <a:schemeClr val="tx1"/>
                </a:solidFill>
                <a:effectLst/>
                <a:latin typeface="+mn-lt"/>
                <a:ea typeface="+mn-ea"/>
                <a:cs typeface="+mn-cs"/>
              </a:rPr>
              <a:t> You've made one or more serious, but unsuccessful, attempts to stop.</a:t>
            </a:r>
          </a:p>
          <a:p>
            <a:r>
              <a:rPr lang="en-US" sz="1200" b="1" i="0" u="none" strike="noStrike" kern="1200" dirty="0">
                <a:solidFill>
                  <a:schemeClr val="tx1"/>
                </a:solidFill>
                <a:effectLst/>
                <a:latin typeface="+mn-lt"/>
                <a:ea typeface="+mn-ea"/>
                <a:cs typeface="+mn-cs"/>
              </a:rPr>
              <a:t>You experience withdrawal symptoms when you try to stop.</a:t>
            </a:r>
            <a:r>
              <a:rPr lang="en-US" sz="1200" b="0" i="0" u="none" strike="noStrike" kern="1200" dirty="0">
                <a:solidFill>
                  <a:schemeClr val="tx1"/>
                </a:solidFill>
                <a:effectLst/>
                <a:latin typeface="+mn-lt"/>
                <a:ea typeface="+mn-ea"/>
                <a:cs typeface="+mn-cs"/>
              </a:rPr>
              <a:t> Your attempts at stopping have caused physical and mood-related symptoms, such as strong cravings, anxiety, irritability, restlessness, difficulty concentrating, depressed mood, frustration, anger, increased hunger, insomnia, constipation or diarrhea.</a:t>
            </a:r>
          </a:p>
          <a:p>
            <a:r>
              <a:rPr lang="en-US" sz="1200" b="1" i="0" u="none" strike="noStrike" kern="1200" dirty="0">
                <a:solidFill>
                  <a:schemeClr val="tx1"/>
                </a:solidFill>
                <a:effectLst/>
                <a:latin typeface="+mn-lt"/>
                <a:ea typeface="+mn-ea"/>
                <a:cs typeface="+mn-cs"/>
              </a:rPr>
              <a:t>You give up social or recreational activities in order to smoke.</a:t>
            </a:r>
            <a:r>
              <a:rPr lang="en-US" sz="1200" b="0" i="0" u="none" strike="noStrike" kern="1200" dirty="0">
                <a:solidFill>
                  <a:schemeClr val="tx1"/>
                </a:solidFill>
                <a:effectLst/>
                <a:latin typeface="+mn-lt"/>
                <a:ea typeface="+mn-ea"/>
                <a:cs typeface="+mn-cs"/>
              </a:rPr>
              <a:t> You may stop going to smoke-free restaurants or stop socializing with certain family members or friends because you can't smoke in these locations or situations.</a:t>
            </a:r>
          </a:p>
          <a:p>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29</a:t>
            </a:fld>
            <a:endParaRPr lang="en-US" dirty="0"/>
          </a:p>
        </p:txBody>
      </p:sp>
    </p:spTree>
    <p:extLst>
      <p:ext uri="{BB962C8B-B14F-4D97-AF65-F5344CB8AC3E}">
        <p14:creationId xmlns:p14="http://schemas.microsoft.com/office/powerpoint/2010/main" val="213109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F5C81E5-51A0-5547-9E3E-70C0BC38FA7E}" type="slidenum">
              <a:rPr lang="en-US" smtClean="0"/>
              <a:t>33</a:t>
            </a:fld>
            <a:endParaRPr lang="en-US" dirty="0"/>
          </a:p>
        </p:txBody>
      </p:sp>
    </p:spTree>
    <p:extLst>
      <p:ext uri="{BB962C8B-B14F-4D97-AF65-F5344CB8AC3E}">
        <p14:creationId xmlns:p14="http://schemas.microsoft.com/office/powerpoint/2010/main" val="211094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Briefly explain what your program is and what you do.  Explain that the purpose of this presentation is to inform people about the tobacco industry tactics being used to hook youth – namely making their products sweet, cheap and easy to get.  The presentation</a:t>
            </a:r>
            <a:r>
              <a:rPr lang="en-US" altLang="en-US" baseline="0" dirty="0">
                <a:latin typeface="Arial" pitchFamily="34" charset="0"/>
              </a:rPr>
              <a:t> concentrates on e-cigarettes and vaping.</a:t>
            </a:r>
            <a:endParaRPr lang="en-US" altLang="en-US" dirty="0">
              <a:latin typeface="Arial" pitchFamily="34" charset="0"/>
            </a:endParaRPr>
          </a:p>
          <a:p>
            <a:pPr eaLnBrk="1" hangingPunct="1"/>
            <a:endParaRPr lang="en-US" altLang="en-US" dirty="0">
              <a:latin typeface="Arial" pitchFamily="34" charset="0"/>
            </a:endParaRPr>
          </a:p>
          <a:p>
            <a:pPr eaLnBrk="1" hangingPunct="1"/>
            <a:endParaRPr lang="en-US" altLang="en-US" dirty="0">
              <a:latin typeface="Arial"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a:spcBef>
                <a:spcPts val="172"/>
              </a:spcBef>
              <a:defRPr sz="1000">
                <a:solidFill>
                  <a:schemeClr val="tx1"/>
                </a:solidFill>
                <a:latin typeface="Arial" pitchFamily="34" charset="0"/>
                <a:ea typeface="MS PGothic" pitchFamily="34" charset="-128"/>
                <a:cs typeface="MS PGothic" pitchFamily="34" charset="-128"/>
              </a:defRPr>
            </a:lvl1pPr>
            <a:lvl2pPr marL="729057" indent="-280406" defTabSz="906648">
              <a:spcBef>
                <a:spcPts val="172"/>
              </a:spcBef>
              <a:defRPr sz="1000">
                <a:solidFill>
                  <a:schemeClr val="tx1"/>
                </a:solidFill>
                <a:latin typeface="Arial" pitchFamily="34" charset="0"/>
                <a:ea typeface="MS PGothic" pitchFamily="34" charset="-128"/>
              </a:defRPr>
            </a:lvl2pPr>
            <a:lvl3pPr marL="1121626" indent="-224325" defTabSz="906648">
              <a:spcBef>
                <a:spcPts val="172"/>
              </a:spcBef>
              <a:defRPr sz="1000">
                <a:solidFill>
                  <a:schemeClr val="tx1"/>
                </a:solidFill>
                <a:latin typeface="Arial" pitchFamily="34" charset="0"/>
                <a:ea typeface="MS PGothic" pitchFamily="34" charset="-128"/>
                <a:cs typeface="Geneva" pitchFamily="-84" charset="0"/>
              </a:defRPr>
            </a:lvl3pPr>
            <a:lvl4pPr marL="1570276" indent="-224325" defTabSz="906648">
              <a:spcBef>
                <a:spcPts val="172"/>
              </a:spcBef>
              <a:defRPr sz="1000">
                <a:solidFill>
                  <a:schemeClr val="tx1"/>
                </a:solidFill>
                <a:latin typeface="Arial" pitchFamily="34" charset="0"/>
                <a:ea typeface="Geneva" pitchFamily="-84" charset="0"/>
                <a:cs typeface="Geneva" pitchFamily="-84" charset="0"/>
              </a:defRPr>
            </a:lvl4pPr>
            <a:lvl5pPr marL="2018927" indent="-224325" defTabSz="906648">
              <a:spcBef>
                <a:spcPts val="172"/>
              </a:spcBef>
              <a:defRPr sz="1000">
                <a:solidFill>
                  <a:schemeClr val="tx1"/>
                </a:solidFill>
                <a:latin typeface="Arial" pitchFamily="34" charset="0"/>
                <a:ea typeface="Geneva" pitchFamily="-84" charset="0"/>
                <a:cs typeface="Geneva" pitchFamily="-84" charset="0"/>
              </a:defRPr>
            </a:lvl5pPr>
            <a:lvl6pPr marL="2467577" indent="-224325" defTabSz="906648" eaLnBrk="0" fontAlgn="base" hangingPunct="0">
              <a:spcBef>
                <a:spcPts val="172"/>
              </a:spcBef>
              <a:spcAft>
                <a:spcPct val="0"/>
              </a:spcAft>
              <a:defRPr sz="1000">
                <a:solidFill>
                  <a:schemeClr val="tx1"/>
                </a:solidFill>
                <a:latin typeface="Arial" pitchFamily="34" charset="0"/>
                <a:ea typeface="Geneva" pitchFamily="-84" charset="0"/>
                <a:cs typeface="Geneva" pitchFamily="-84" charset="0"/>
              </a:defRPr>
            </a:lvl6pPr>
            <a:lvl7pPr marL="2916227" indent="-224325" defTabSz="906648" eaLnBrk="0" fontAlgn="base" hangingPunct="0">
              <a:spcBef>
                <a:spcPts val="172"/>
              </a:spcBef>
              <a:spcAft>
                <a:spcPct val="0"/>
              </a:spcAft>
              <a:defRPr sz="1000">
                <a:solidFill>
                  <a:schemeClr val="tx1"/>
                </a:solidFill>
                <a:latin typeface="Arial" pitchFamily="34" charset="0"/>
                <a:ea typeface="Geneva" pitchFamily="-84" charset="0"/>
                <a:cs typeface="Geneva" pitchFamily="-84" charset="0"/>
              </a:defRPr>
            </a:lvl7pPr>
            <a:lvl8pPr marL="3364878" indent="-224325" defTabSz="906648" eaLnBrk="0" fontAlgn="base" hangingPunct="0">
              <a:spcBef>
                <a:spcPts val="172"/>
              </a:spcBef>
              <a:spcAft>
                <a:spcPct val="0"/>
              </a:spcAft>
              <a:defRPr sz="1000">
                <a:solidFill>
                  <a:schemeClr val="tx1"/>
                </a:solidFill>
                <a:latin typeface="Arial" pitchFamily="34" charset="0"/>
                <a:ea typeface="Geneva" pitchFamily="-84" charset="0"/>
                <a:cs typeface="Geneva" pitchFamily="-84" charset="0"/>
              </a:defRPr>
            </a:lvl8pPr>
            <a:lvl9pPr marL="3813528" indent="-224325" defTabSz="906648" eaLnBrk="0" fontAlgn="base" hangingPunct="0">
              <a:spcBef>
                <a:spcPts val="172"/>
              </a:spcBef>
              <a:spcAft>
                <a:spcPct val="0"/>
              </a:spcAft>
              <a:defRPr sz="1000">
                <a:solidFill>
                  <a:schemeClr val="tx1"/>
                </a:solidFill>
                <a:latin typeface="Arial" pitchFamily="34" charset="0"/>
                <a:ea typeface="Geneva" pitchFamily="-84" charset="0"/>
                <a:cs typeface="Geneva" pitchFamily="-84" charset="0"/>
              </a:defRPr>
            </a:lvl9pPr>
          </a:lstStyle>
          <a:p>
            <a:pPr>
              <a:spcBef>
                <a:spcPct val="0"/>
              </a:spcBef>
            </a:pPr>
            <a:fld id="{1F29A2F0-0428-4C3E-92B8-8107DD635D5A}" type="slidenum">
              <a:rPr lang="en-US" altLang="en-US" sz="1100">
                <a:solidFill>
                  <a:srgbClr val="000000"/>
                </a:solidFill>
              </a:rPr>
              <a:pPr>
                <a:spcBef>
                  <a:spcPct val="0"/>
                </a:spcBef>
              </a:pPr>
              <a:t>2</a:t>
            </a:fld>
            <a:endParaRPr lang="en-US" altLang="en-US" sz="11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a:p>
            <a:pPr eaLnBrk="1" hangingPunct="1"/>
            <a:r>
              <a:rPr lang="en-US" altLang="en-US" dirty="0">
                <a:latin typeface="Arial" pitchFamily="34" charset="0"/>
              </a:rPr>
              <a:t>Notes:</a:t>
            </a:r>
          </a:p>
          <a:p>
            <a:pPr eaLnBrk="1" hangingPunct="1"/>
            <a:endParaRPr lang="en-US" altLang="en-US" dirty="0">
              <a:latin typeface="Arial" pitchFamily="34" charset="0"/>
            </a:endParaRPr>
          </a:p>
          <a:p>
            <a:pPr eaLnBrk="1" hangingPunct="1"/>
            <a:r>
              <a:rPr lang="en-US" altLang="en-US" dirty="0">
                <a:latin typeface="Arial" pitchFamily="34" charset="0"/>
              </a:rPr>
              <a:t>You</a:t>
            </a:r>
            <a:r>
              <a:rPr lang="en-US" altLang="en-US" baseline="0" dirty="0">
                <a:latin typeface="Arial" pitchFamily="34" charset="0"/>
              </a:rPr>
              <a:t> can explain that you are disclosing this information so that the audience knows your funding source.</a:t>
            </a:r>
          </a:p>
          <a:p>
            <a:pPr eaLnBrk="1" hangingPunct="1"/>
            <a:endParaRPr lang="en-US" altLang="en-US" baseline="0" dirty="0">
              <a:latin typeface="Arial" pitchFamily="34" charset="0"/>
            </a:endParaRPr>
          </a:p>
          <a:p>
            <a:pPr eaLnBrk="1" hangingPunct="1"/>
            <a:r>
              <a:rPr lang="en-US" altLang="en-US" baseline="0" dirty="0">
                <a:latin typeface="Arial" pitchFamily="34" charset="0"/>
              </a:rPr>
              <a:t>Explain that sometimes in this work organizations may develop curricula for youth prevention or request to work together in a community.  While their intentions may appear positive, they may be funded by the tobacco and vaping industries.</a:t>
            </a:r>
            <a:endParaRPr lang="en-US" altLang="en-US" dirty="0">
              <a:latin typeface="Arial"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a:spcBef>
                <a:spcPts val="172"/>
              </a:spcBef>
              <a:defRPr sz="1000">
                <a:solidFill>
                  <a:schemeClr val="tx1"/>
                </a:solidFill>
                <a:latin typeface="Arial" pitchFamily="34" charset="0"/>
                <a:ea typeface="MS PGothic" pitchFamily="34" charset="-128"/>
                <a:cs typeface="MS PGothic" pitchFamily="34" charset="-128"/>
              </a:defRPr>
            </a:lvl1pPr>
            <a:lvl2pPr marL="729057" indent="-280406" defTabSz="906648">
              <a:spcBef>
                <a:spcPts val="172"/>
              </a:spcBef>
              <a:defRPr sz="1000">
                <a:solidFill>
                  <a:schemeClr val="tx1"/>
                </a:solidFill>
                <a:latin typeface="Arial" pitchFamily="34" charset="0"/>
                <a:ea typeface="MS PGothic" pitchFamily="34" charset="-128"/>
              </a:defRPr>
            </a:lvl2pPr>
            <a:lvl3pPr marL="1121626" indent="-224325" defTabSz="906648">
              <a:spcBef>
                <a:spcPts val="172"/>
              </a:spcBef>
              <a:defRPr sz="1000">
                <a:solidFill>
                  <a:schemeClr val="tx1"/>
                </a:solidFill>
                <a:latin typeface="Arial" pitchFamily="34" charset="0"/>
                <a:ea typeface="MS PGothic" pitchFamily="34" charset="-128"/>
                <a:cs typeface="Geneva" pitchFamily="-84" charset="0"/>
              </a:defRPr>
            </a:lvl3pPr>
            <a:lvl4pPr marL="1570276" indent="-224325" defTabSz="906648">
              <a:spcBef>
                <a:spcPts val="172"/>
              </a:spcBef>
              <a:defRPr sz="1000">
                <a:solidFill>
                  <a:schemeClr val="tx1"/>
                </a:solidFill>
                <a:latin typeface="Arial" pitchFamily="34" charset="0"/>
                <a:ea typeface="Geneva" pitchFamily="-84" charset="0"/>
                <a:cs typeface="Geneva" pitchFamily="-84" charset="0"/>
              </a:defRPr>
            </a:lvl4pPr>
            <a:lvl5pPr marL="2018927" indent="-224325" defTabSz="906648">
              <a:spcBef>
                <a:spcPts val="172"/>
              </a:spcBef>
              <a:defRPr sz="1000">
                <a:solidFill>
                  <a:schemeClr val="tx1"/>
                </a:solidFill>
                <a:latin typeface="Arial" pitchFamily="34" charset="0"/>
                <a:ea typeface="Geneva" pitchFamily="-84" charset="0"/>
                <a:cs typeface="Geneva" pitchFamily="-84" charset="0"/>
              </a:defRPr>
            </a:lvl5pPr>
            <a:lvl6pPr marL="2467577" indent="-224325" defTabSz="906648" eaLnBrk="0" fontAlgn="base" hangingPunct="0">
              <a:spcBef>
                <a:spcPts val="172"/>
              </a:spcBef>
              <a:spcAft>
                <a:spcPct val="0"/>
              </a:spcAft>
              <a:defRPr sz="1000">
                <a:solidFill>
                  <a:schemeClr val="tx1"/>
                </a:solidFill>
                <a:latin typeface="Arial" pitchFamily="34" charset="0"/>
                <a:ea typeface="Geneva" pitchFamily="-84" charset="0"/>
                <a:cs typeface="Geneva" pitchFamily="-84" charset="0"/>
              </a:defRPr>
            </a:lvl6pPr>
            <a:lvl7pPr marL="2916227" indent="-224325" defTabSz="906648" eaLnBrk="0" fontAlgn="base" hangingPunct="0">
              <a:spcBef>
                <a:spcPts val="172"/>
              </a:spcBef>
              <a:spcAft>
                <a:spcPct val="0"/>
              </a:spcAft>
              <a:defRPr sz="1000">
                <a:solidFill>
                  <a:schemeClr val="tx1"/>
                </a:solidFill>
                <a:latin typeface="Arial" pitchFamily="34" charset="0"/>
                <a:ea typeface="Geneva" pitchFamily="-84" charset="0"/>
                <a:cs typeface="Geneva" pitchFamily="-84" charset="0"/>
              </a:defRPr>
            </a:lvl7pPr>
            <a:lvl8pPr marL="3364878" indent="-224325" defTabSz="906648" eaLnBrk="0" fontAlgn="base" hangingPunct="0">
              <a:spcBef>
                <a:spcPts val="172"/>
              </a:spcBef>
              <a:spcAft>
                <a:spcPct val="0"/>
              </a:spcAft>
              <a:defRPr sz="1000">
                <a:solidFill>
                  <a:schemeClr val="tx1"/>
                </a:solidFill>
                <a:latin typeface="Arial" pitchFamily="34" charset="0"/>
                <a:ea typeface="Geneva" pitchFamily="-84" charset="0"/>
                <a:cs typeface="Geneva" pitchFamily="-84" charset="0"/>
              </a:defRPr>
            </a:lvl8pPr>
            <a:lvl9pPr marL="3813528" indent="-224325" defTabSz="906648" eaLnBrk="0" fontAlgn="base" hangingPunct="0">
              <a:spcBef>
                <a:spcPts val="172"/>
              </a:spcBef>
              <a:spcAft>
                <a:spcPct val="0"/>
              </a:spcAft>
              <a:defRPr sz="1000">
                <a:solidFill>
                  <a:schemeClr val="tx1"/>
                </a:solidFill>
                <a:latin typeface="Arial" pitchFamily="34" charset="0"/>
                <a:ea typeface="Geneva" pitchFamily="-84" charset="0"/>
                <a:cs typeface="Geneva" pitchFamily="-84" charset="0"/>
              </a:defRPr>
            </a:lvl9pPr>
          </a:lstStyle>
          <a:p>
            <a:pPr>
              <a:spcBef>
                <a:spcPct val="0"/>
              </a:spcBef>
            </a:pPr>
            <a:fld id="{1F29A2F0-0428-4C3E-92B8-8107DD635D5A}" type="slidenum">
              <a:rPr lang="en-US" altLang="en-US" sz="1100">
                <a:solidFill>
                  <a:srgbClr val="000000"/>
                </a:solidFill>
              </a:rPr>
              <a:pPr>
                <a:spcBef>
                  <a:spcPct val="0"/>
                </a:spcBef>
              </a:pPr>
              <a:t>3</a:t>
            </a:fld>
            <a:endParaRPr lang="en-US" altLang="en-US" sz="1100"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Tobacco and vaping</a:t>
            </a:r>
            <a:r>
              <a:rPr lang="en-US" baseline="0" dirty="0"/>
              <a:t> </a:t>
            </a:r>
            <a:r>
              <a:rPr lang="en-US" dirty="0"/>
              <a:t>companies appear to be introducing many new types of e-cigarettes that are sleek, concealable, and modern. </a:t>
            </a:r>
          </a:p>
          <a:p>
            <a:endParaRPr lang="en-US" dirty="0"/>
          </a:p>
          <a:p>
            <a:r>
              <a:rPr lang="en-US" dirty="0"/>
              <a:t>Some vendors state that they can’t keep up with the volume of new e-cigarette products. </a:t>
            </a:r>
          </a:p>
          <a:p>
            <a:endParaRPr lang="en-US" dirty="0"/>
          </a:p>
          <a:p>
            <a:r>
              <a:rPr lang="en-US" dirty="0"/>
              <a:t>Major tobacco companies and independent companies are producing these types of e-cigarettes. </a:t>
            </a:r>
          </a:p>
          <a:p>
            <a:endParaRPr lang="en-US" dirty="0"/>
          </a:p>
          <a:p>
            <a:r>
              <a:rPr lang="en-US" dirty="0"/>
              <a:t>Many of the new e-cigarettes closely resemble the design features of JUUL. In addition to the JUUL style that look like a USB stick, new concealable e-cigarettes have been introduced in additional shapes. </a:t>
            </a:r>
          </a:p>
          <a:p>
            <a:endParaRPr lang="en-US" dirty="0"/>
          </a:p>
          <a:p>
            <a:r>
              <a:rPr lang="en-US" dirty="0"/>
              <a:t>Companies are also now introducing pre-charged, completely disposable e-cigarettes. (From Campaign</a:t>
            </a:r>
            <a:r>
              <a:rPr lang="en-US" baseline="0" dirty="0"/>
              <a:t> for Tobacco-Free Kids)</a:t>
            </a:r>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7</a:t>
            </a:fld>
            <a:endParaRPr lang="en-US" dirty="0"/>
          </a:p>
        </p:txBody>
      </p:sp>
    </p:spTree>
    <p:extLst>
      <p:ext uri="{BB962C8B-B14F-4D97-AF65-F5344CB8AC3E}">
        <p14:creationId xmlns:p14="http://schemas.microsoft.com/office/powerpoint/2010/main" val="418395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DE7EE070-D7A8-4AB6-9535-F61679053E14}"/>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886963C8-6614-48E4-AA69-BF6344B622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Tell your audience that many people think the tobacco problem is solved. It’s not. The youth cigarette smoking rate continues to decrease in Massachusetts, but 2,500 young people still become cigarette smokers every year in our state.  Plus, young people’s use of other tobacco products and e-cigarettes has increased dramatically over time. </a:t>
            </a:r>
            <a:endParaRPr lang="en-US" altLang="en-US" dirty="0">
              <a:latin typeface="Helvetica" panose="020B0604020202020204" pitchFamily="34" charset="0"/>
            </a:endParaRPr>
          </a:p>
          <a:p>
            <a:endParaRPr lang="en-US" altLang="en-US" dirty="0">
              <a:latin typeface="Arial" panose="020B0604020202020204" pitchFamily="34" charset="0"/>
            </a:endParaRPr>
          </a:p>
          <a:p>
            <a:pPr>
              <a:spcAft>
                <a:spcPct val="35000"/>
              </a:spcAft>
            </a:pPr>
            <a:r>
              <a:rPr lang="en-US" altLang="en-US" dirty="0">
                <a:latin typeface="Helvetica" panose="020B0604020202020204" pitchFamily="34" charset="0"/>
              </a:rPr>
              <a:t>Strongly encourage your audience to support local strategies and policies:</a:t>
            </a:r>
          </a:p>
          <a:p>
            <a:pPr>
              <a:spcAft>
                <a:spcPct val="35000"/>
              </a:spcAft>
            </a:pPr>
            <a:r>
              <a:rPr lang="en-US" altLang="en-US" dirty="0">
                <a:latin typeface="Helvetica" panose="020B0604020202020204" pitchFamily="34" charset="0"/>
              </a:rPr>
              <a:t>Restricting sales of flavored tobacco products to adult-only establishments </a:t>
            </a:r>
          </a:p>
          <a:p>
            <a:pPr lvl="1"/>
            <a:r>
              <a:rPr lang="en-US" altLang="en-US" dirty="0">
                <a:latin typeface="Helvetica" panose="020B0604020202020204" pitchFamily="34" charset="0"/>
              </a:rPr>
              <a:t>Minimum cigar pricing</a:t>
            </a:r>
          </a:p>
          <a:p>
            <a:pPr lvl="1"/>
            <a:r>
              <a:rPr lang="en-US" altLang="en-US" dirty="0">
                <a:latin typeface="Helvetica" panose="020B0604020202020204" pitchFamily="34" charset="0"/>
              </a:rPr>
              <a:t>Pharmacy bans</a:t>
            </a:r>
          </a:p>
          <a:p>
            <a:pPr lvl="1"/>
            <a:r>
              <a:rPr lang="en-US" altLang="en-US" dirty="0">
                <a:latin typeface="Helvetica" panose="020B0604020202020204" pitchFamily="34" charset="0"/>
              </a:rPr>
              <a:t>Capping number of tobacco retailers</a:t>
            </a:r>
          </a:p>
          <a:p>
            <a:pPr lvl="1"/>
            <a:r>
              <a:rPr lang="en-US" altLang="en-US" dirty="0">
                <a:latin typeface="Helvetica" panose="020B0604020202020204" pitchFamily="34" charset="0"/>
              </a:rPr>
              <a:t>Include e-cigarettes in the smoke-free workplace law</a:t>
            </a:r>
          </a:p>
          <a:p>
            <a:pPr lvl="1"/>
            <a:endParaRPr lang="en-US" altLang="en-US" dirty="0">
              <a:latin typeface="Helvetica" panose="020B0604020202020204" pitchFamily="34" charset="0"/>
            </a:endParaRPr>
          </a:p>
          <a:p>
            <a:pPr lvl="1"/>
            <a:r>
              <a:rPr lang="en-US" altLang="en-US" dirty="0">
                <a:latin typeface="Helvetica" panose="020B0604020202020204" pitchFamily="34" charset="0"/>
              </a:rPr>
              <a:t>Frame raising the minimum age of purchase to 21 as an effective part of a comprehensive strategy.</a:t>
            </a:r>
          </a:p>
          <a:p>
            <a:pPr lvl="1"/>
            <a:endParaRPr lang="en-US" altLang="en-US" dirty="0">
              <a:latin typeface="Helvetica" panose="020B0604020202020204" pitchFamily="34" charset="0"/>
            </a:endParaRPr>
          </a:p>
          <a:p>
            <a:pPr lvl="1"/>
            <a:endParaRPr lang="en-US" altLang="en-US" dirty="0">
              <a:latin typeface="Helvetica" panose="020B0604020202020204" pitchFamily="34" charset="0"/>
            </a:endParaRPr>
          </a:p>
          <a:p>
            <a:pPr lvl="1"/>
            <a:r>
              <a:rPr lang="en-US" altLang="en-US" dirty="0">
                <a:latin typeface="Helvetica" panose="020B0604020202020204" pitchFamily="34" charset="0"/>
              </a:rPr>
              <a:t>Important: Visit http://makesmokinghistory.org/my-community/ to learn more and support local strategies</a:t>
            </a:r>
          </a:p>
          <a:p>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248AE84D-6357-4BD7-BFF7-D10EBFF865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ts val="175"/>
              </a:spcBef>
              <a:defRPr sz="10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defTabSz="923925">
              <a:spcBef>
                <a:spcPts val="175"/>
              </a:spcBef>
              <a:defRPr sz="1000">
                <a:solidFill>
                  <a:schemeClr val="tx1"/>
                </a:solidFill>
                <a:latin typeface="Arial" panose="020B0604020202020204" pitchFamily="34" charset="0"/>
                <a:ea typeface="MS PGothic" panose="020B0600070205080204" pitchFamily="34" charset="-128"/>
              </a:defRPr>
            </a:lvl2pPr>
            <a:lvl3pPr marL="1143000" indent="-228600" defTabSz="923925">
              <a:spcBef>
                <a:spcPts val="175"/>
              </a:spcBef>
              <a:defRPr sz="1000">
                <a:solidFill>
                  <a:schemeClr val="tx1"/>
                </a:solidFill>
                <a:latin typeface="Arial" panose="020B0604020202020204" pitchFamily="34" charset="0"/>
                <a:ea typeface="MS PGothic" panose="020B0600070205080204" pitchFamily="34" charset="-128"/>
                <a:cs typeface="Geneva" pitchFamily="-84" charset="0"/>
              </a:defRPr>
            </a:lvl3pPr>
            <a:lvl4pPr marL="1600200" indent="-228600" defTabSz="923925">
              <a:spcBef>
                <a:spcPts val="175"/>
              </a:spcBef>
              <a:defRPr sz="1000">
                <a:solidFill>
                  <a:schemeClr val="tx1"/>
                </a:solidFill>
                <a:latin typeface="Arial" panose="020B0604020202020204" pitchFamily="34" charset="0"/>
                <a:ea typeface="Geneva" pitchFamily="-84" charset="0"/>
                <a:cs typeface="Geneva" pitchFamily="-84" charset="0"/>
              </a:defRPr>
            </a:lvl4pPr>
            <a:lvl5pPr marL="2057400" indent="-228600" defTabSz="923925">
              <a:spcBef>
                <a:spcPts val="175"/>
              </a:spcBef>
              <a:defRPr sz="1000">
                <a:solidFill>
                  <a:schemeClr val="tx1"/>
                </a:solidFill>
                <a:latin typeface="Arial" panose="020B0604020202020204" pitchFamily="34" charset="0"/>
                <a:ea typeface="Geneva" pitchFamily="-84" charset="0"/>
                <a:cs typeface="Geneva" pitchFamily="-84" charset="0"/>
              </a:defRPr>
            </a:lvl5pPr>
            <a:lvl6pPr marL="2514600" indent="-228600" defTabSz="923925" eaLnBrk="0" fontAlgn="base" hangingPunct="0">
              <a:spcBef>
                <a:spcPts val="175"/>
              </a:spcBef>
              <a:spcAft>
                <a:spcPct val="0"/>
              </a:spcAft>
              <a:defRPr sz="1000">
                <a:solidFill>
                  <a:schemeClr val="tx1"/>
                </a:solidFill>
                <a:latin typeface="Arial" panose="020B0604020202020204" pitchFamily="34" charset="0"/>
                <a:ea typeface="Geneva" pitchFamily="-84" charset="0"/>
                <a:cs typeface="Geneva" pitchFamily="-84" charset="0"/>
              </a:defRPr>
            </a:lvl6pPr>
            <a:lvl7pPr marL="2971800" indent="-228600" defTabSz="923925" eaLnBrk="0" fontAlgn="base" hangingPunct="0">
              <a:spcBef>
                <a:spcPts val="175"/>
              </a:spcBef>
              <a:spcAft>
                <a:spcPct val="0"/>
              </a:spcAft>
              <a:defRPr sz="1000">
                <a:solidFill>
                  <a:schemeClr val="tx1"/>
                </a:solidFill>
                <a:latin typeface="Arial" panose="020B0604020202020204" pitchFamily="34" charset="0"/>
                <a:ea typeface="Geneva" pitchFamily="-84" charset="0"/>
                <a:cs typeface="Geneva" pitchFamily="-84" charset="0"/>
              </a:defRPr>
            </a:lvl7pPr>
            <a:lvl8pPr marL="3429000" indent="-228600" defTabSz="923925" eaLnBrk="0" fontAlgn="base" hangingPunct="0">
              <a:spcBef>
                <a:spcPts val="175"/>
              </a:spcBef>
              <a:spcAft>
                <a:spcPct val="0"/>
              </a:spcAft>
              <a:defRPr sz="1000">
                <a:solidFill>
                  <a:schemeClr val="tx1"/>
                </a:solidFill>
                <a:latin typeface="Arial" panose="020B0604020202020204" pitchFamily="34" charset="0"/>
                <a:ea typeface="Geneva" pitchFamily="-84" charset="0"/>
                <a:cs typeface="Geneva" pitchFamily="-84" charset="0"/>
              </a:defRPr>
            </a:lvl8pPr>
            <a:lvl9pPr marL="3886200" indent="-228600" defTabSz="923925" eaLnBrk="0" fontAlgn="base" hangingPunct="0">
              <a:spcBef>
                <a:spcPts val="175"/>
              </a:spcBef>
              <a:spcAft>
                <a:spcPct val="0"/>
              </a:spcAft>
              <a:defRPr sz="1000">
                <a:solidFill>
                  <a:schemeClr val="tx1"/>
                </a:solidFill>
                <a:latin typeface="Arial" panose="020B0604020202020204" pitchFamily="34" charset="0"/>
                <a:ea typeface="Geneva" pitchFamily="-84" charset="0"/>
                <a:cs typeface="Geneva" pitchFamily="-84" charset="0"/>
              </a:defRPr>
            </a:lvl9pPr>
          </a:lstStyle>
          <a:p>
            <a:pPr>
              <a:spcBef>
                <a:spcPct val="0"/>
              </a:spcBef>
            </a:pPr>
            <a:fld id="{9139E4FA-114B-482B-9430-CE2D193F7FBB}" type="slidenum">
              <a:rPr lang="en-US" altLang="en-US" sz="1100"/>
              <a:pPr>
                <a:spcBef>
                  <a:spcPct val="0"/>
                </a:spcBef>
              </a:pPr>
              <a:t>10</a:t>
            </a:fld>
            <a:endParaRPr lang="en-US" altLang="en-US" sz="1100"/>
          </a:p>
        </p:txBody>
      </p:sp>
    </p:spTree>
    <p:extLst>
      <p:ext uri="{BB962C8B-B14F-4D97-AF65-F5344CB8AC3E}">
        <p14:creationId xmlns:p14="http://schemas.microsoft.com/office/powerpoint/2010/main" val="402637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https://www.cdc.gov/pcd/issues/2013/12_0204.htm</a:t>
            </a:r>
          </a:p>
        </p:txBody>
      </p:sp>
      <p:sp>
        <p:nvSpPr>
          <p:cNvPr id="4" name="Slide Number Placeholder 3"/>
          <p:cNvSpPr>
            <a:spLocks noGrp="1"/>
          </p:cNvSpPr>
          <p:nvPr>
            <p:ph type="sldNum" sz="quarter" idx="5"/>
          </p:nvPr>
        </p:nvSpPr>
        <p:spPr/>
        <p:txBody>
          <a:bodyPr/>
          <a:lstStyle/>
          <a:p>
            <a:fld id="{9F5C81E5-51A0-5547-9E3E-70C0BC38FA7E}" type="slidenum">
              <a:rPr lang="en-US" smtClean="0"/>
              <a:t>11</a:t>
            </a:fld>
            <a:endParaRPr lang="en-US" dirty="0"/>
          </a:p>
        </p:txBody>
      </p:sp>
    </p:spTree>
    <p:extLst>
      <p:ext uri="{BB962C8B-B14F-4D97-AF65-F5344CB8AC3E}">
        <p14:creationId xmlns:p14="http://schemas.microsoft.com/office/powerpoint/2010/main" val="152051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r>
              <a:rPr lang="en-US" dirty="0"/>
              <a:t>Information</a:t>
            </a:r>
            <a:r>
              <a:rPr lang="en-US" baseline="0" dirty="0"/>
              <a:t> on how to implement this campaign in your school or organization is found at GetOutraged.org under “For Schools” as well as in the Toolkit that can be downloaded.</a:t>
            </a:r>
          </a:p>
          <a:p>
            <a:r>
              <a:rPr lang="en-US" baseline="0" dirty="0"/>
              <a:t>Materials can be ordered from the MA Health Promotion Clearinghouse.</a:t>
            </a:r>
          </a:p>
          <a:p>
            <a:endParaRPr lang="en-US" baseline="0" dirty="0"/>
          </a:p>
          <a:p>
            <a:r>
              <a:rPr lang="en-US" baseline="0" dirty="0"/>
              <a:t>The campaign was tested with MS and HS youth in focus groups across the state.  The Department of Public Health found that youth wanted the facts about vaping and also didn’t make the connection between cigarette smoking and vaping.  Youth know smoking is dangerous but they don’t think the same thing of vaping.</a:t>
            </a:r>
            <a:endParaRPr lang="en-US" dirty="0"/>
          </a:p>
        </p:txBody>
      </p:sp>
      <p:sp>
        <p:nvSpPr>
          <p:cNvPr id="4" name="Slide Number Placeholder 3"/>
          <p:cNvSpPr>
            <a:spLocks noGrp="1"/>
          </p:cNvSpPr>
          <p:nvPr>
            <p:ph type="sldNum" sz="quarter" idx="10"/>
          </p:nvPr>
        </p:nvSpPr>
        <p:spPr/>
        <p:txBody>
          <a:bodyPr/>
          <a:lstStyle/>
          <a:p>
            <a:fld id="{9F5C81E5-51A0-5547-9E3E-70C0BC38FA7E}" type="slidenum">
              <a:rPr lang="en-US" smtClean="0"/>
              <a:t>14</a:t>
            </a:fld>
            <a:endParaRPr lang="en-US" dirty="0"/>
          </a:p>
        </p:txBody>
      </p:sp>
    </p:spTree>
    <p:extLst>
      <p:ext uri="{BB962C8B-B14F-4D97-AF65-F5344CB8AC3E}">
        <p14:creationId xmlns:p14="http://schemas.microsoft.com/office/powerpoint/2010/main" val="318401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https://downloads.aap.org/RCE/Factsheet_Supporting_Youth_Addicted_to_Nicotine.pdf</a:t>
            </a:r>
          </a:p>
          <a:p>
            <a:endParaRPr lang="en-US" dirty="0"/>
          </a:p>
        </p:txBody>
      </p:sp>
      <p:sp>
        <p:nvSpPr>
          <p:cNvPr id="4" name="Slide Number Placeholder 3"/>
          <p:cNvSpPr>
            <a:spLocks noGrp="1"/>
          </p:cNvSpPr>
          <p:nvPr>
            <p:ph type="sldNum" sz="quarter" idx="5"/>
          </p:nvPr>
        </p:nvSpPr>
        <p:spPr/>
        <p:txBody>
          <a:bodyPr/>
          <a:lstStyle/>
          <a:p>
            <a:fld id="{9F5C81E5-51A0-5547-9E3E-70C0BC38FA7E}" type="slidenum">
              <a:rPr lang="en-US" smtClean="0"/>
              <a:t>17</a:t>
            </a:fld>
            <a:endParaRPr lang="en-US" dirty="0"/>
          </a:p>
        </p:txBody>
      </p:sp>
    </p:spTree>
    <p:extLst>
      <p:ext uri="{BB962C8B-B14F-4D97-AF65-F5344CB8AC3E}">
        <p14:creationId xmlns:p14="http://schemas.microsoft.com/office/powerpoint/2010/main" val="59732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Clr>
                <a:schemeClr val="dk1"/>
              </a:buClr>
              <a:buSzPts val="1100"/>
            </a:pPr>
            <a:endParaRPr lang="en-US" dirty="0">
              <a:solidFill>
                <a:schemeClr val="dk1"/>
              </a:solidFill>
              <a:latin typeface="Calibri"/>
              <a:ea typeface="Calibri"/>
              <a:cs typeface="Calibri"/>
              <a:sym typeface="Calibri"/>
            </a:endParaRPr>
          </a:p>
          <a:p>
            <a:pPr marL="0" indent="0">
              <a:lnSpc>
                <a:spcPct val="115000"/>
              </a:lnSpc>
              <a:buClr>
                <a:schemeClr val="dk1"/>
              </a:buClr>
              <a:buSzPts val="1100"/>
            </a:pPr>
            <a:endParaRPr lang="en-US" dirty="0">
              <a:solidFill>
                <a:schemeClr val="dk1"/>
              </a:solidFill>
              <a:latin typeface="Calibri"/>
              <a:ea typeface="Calibri"/>
              <a:cs typeface="Calibri"/>
              <a:sym typeface="Calibri"/>
            </a:endParaRPr>
          </a:p>
          <a:p>
            <a:r>
              <a:rPr lang="en-US" sz="1800" b="0" i="0" u="none" strike="noStrike" cap="none" dirty="0">
                <a:solidFill>
                  <a:srgbClr val="000000"/>
                </a:solidFill>
                <a:effectLst/>
                <a:latin typeface="Arial"/>
                <a:ea typeface="Arial"/>
                <a:cs typeface="Arial"/>
                <a:sym typeface="Arial"/>
              </a:rPr>
              <a:t>make a clear statement about not using any resources/curriculums/cessation programs funded from the tobacco/vaping industry, associated with the industries, or further the interest of the industries. Also tell them that they should ask organizations they work with or plan to work with (especially if they are private) if they are associated with the industry in any way.</a:t>
            </a:r>
          </a:p>
          <a:p>
            <a:endParaRPr lang="en-US" sz="1800" b="0" i="0" u="none" strike="noStrike" cap="none" dirty="0">
              <a:solidFill>
                <a:srgbClr val="000000"/>
              </a:solidFill>
              <a:effectLst/>
              <a:latin typeface="Arial"/>
              <a:cs typeface="Arial"/>
              <a:sym typeface="Arial"/>
            </a:endParaRPr>
          </a:p>
          <a:p>
            <a:endParaRPr lang="en-US" sz="1800" b="0" i="0" u="none" strike="noStrike" cap="none" dirty="0">
              <a:solidFill>
                <a:srgbClr val="000000"/>
              </a:solidFill>
              <a:effectLst/>
              <a:latin typeface="Arial"/>
              <a:cs typeface="Arial"/>
              <a:sym typeface="Arial"/>
            </a:endParaRPr>
          </a:p>
          <a:p>
            <a:r>
              <a:rPr lang="en-US" sz="1800" b="0" i="0" u="none" strike="noStrike" cap="none" dirty="0">
                <a:solidFill>
                  <a:srgbClr val="000000"/>
                </a:solidFill>
                <a:effectLst/>
                <a:latin typeface="Arial"/>
                <a:cs typeface="Arial"/>
                <a:sym typeface="Arial"/>
              </a:rPr>
              <a:t>Mention VICE</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latin typeface="Calibri"/>
                <a:ea typeface="Calibri"/>
                <a:cs typeface="Calibri"/>
                <a:sym typeface="Calibri"/>
              </a:rPr>
              <a:pPr algn="r">
                <a:buSzPts val="1200"/>
              </a:pPr>
              <a:t>19</a:t>
            </a:fld>
            <a:endParaRPr lang="en-US"/>
          </a:p>
        </p:txBody>
      </p:sp>
    </p:spTree>
    <p:extLst>
      <p:ext uri="{BB962C8B-B14F-4D97-AF65-F5344CB8AC3E}">
        <p14:creationId xmlns:p14="http://schemas.microsoft.com/office/powerpoint/2010/main" val="765640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pic>
        <p:nvPicPr>
          <p:cNvPr id="2050" name="Picture 2" descr="M:\Users\Judi\TOBACCO-FY18\Vaping Campaign\Toolkit\Powerpoint\Vaping_PPT_cover_image_0818.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17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44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spTree>
    <p:extLst>
      <p:ext uri="{BB962C8B-B14F-4D97-AF65-F5344CB8AC3E}">
        <p14:creationId xmlns:p14="http://schemas.microsoft.com/office/powerpoint/2010/main" val="23209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spTree>
    <p:extLst>
      <p:ext uri="{BB962C8B-B14F-4D97-AF65-F5344CB8AC3E}">
        <p14:creationId xmlns:p14="http://schemas.microsoft.com/office/powerpoint/2010/main" val="217075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r>
              <a:rPr lang="en-US"/>
              <a:t>May 16,2016</a:t>
            </a:r>
          </a:p>
        </p:txBody>
      </p:sp>
      <p:sp>
        <p:nvSpPr>
          <p:cNvPr id="5" name="Footer Placeholder 4"/>
          <p:cNvSpPr>
            <a:spLocks noGrp="1"/>
          </p:cNvSpPr>
          <p:nvPr>
            <p:ph type="ftr" sz="quarter" idx="11"/>
          </p:nvPr>
        </p:nvSpPr>
        <p:spPr/>
        <p:txBody>
          <a:bodyPr/>
          <a:lstStyle/>
          <a:p>
            <a:r>
              <a:rPr lang="en-US"/>
              <a:t>Engaging Youth in Your Work</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val="15126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5"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690" y="274638"/>
            <a:ext cx="8229600" cy="1143000"/>
          </a:xfrm>
        </p:spPr>
        <p:txBody>
          <a:bodyPr>
            <a:normAutofit/>
          </a:bodyPr>
          <a:lstStyle>
            <a:lvl1pPr algn="l">
              <a:defRPr sz="4000" b="1" u="none">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53469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pic>
        <p:nvPicPr>
          <p:cNvPr id="3074"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6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D29DB-1E3E-3248-8410-B56D1DFDEEE8}" type="slidenum">
              <a:rPr lang="en-US" smtClean="0"/>
              <a:t>‹#›</a:t>
            </a:fld>
            <a:endParaRPr lang="en-US" dirty="0"/>
          </a:p>
        </p:txBody>
      </p:sp>
      <p:pic>
        <p:nvPicPr>
          <p:cNvPr id="8"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09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690" y="274638"/>
            <a:ext cx="8229600" cy="1143000"/>
          </a:xfrm>
        </p:spPr>
        <p:txBody>
          <a:bodyPr>
            <a:normAutofit/>
          </a:bodyPr>
          <a:lstStyle>
            <a:lvl1pPr algn="l">
              <a:defRPr sz="4000" b="1">
                <a:solidFill>
                  <a:srgbClr val="FF00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D29DB-1E3E-3248-8410-B56D1DFDEEE8}" type="slidenum">
              <a:rPr lang="en-US" smtClean="0"/>
              <a:t>‹#›</a:t>
            </a:fld>
            <a:endParaRPr lang="en-US" dirty="0"/>
          </a:p>
        </p:txBody>
      </p:sp>
      <p:pic>
        <p:nvPicPr>
          <p:cNvPr id="9"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89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690" y="274638"/>
            <a:ext cx="8229600" cy="1143000"/>
          </a:xfrm>
        </p:spPr>
        <p:txBody>
          <a:bodyPr>
            <a:normAutofit/>
          </a:bodyPr>
          <a:lstStyle>
            <a:lvl1pPr algn="l">
              <a:defRPr sz="4000" b="1">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ED29DB-1E3E-3248-8410-B56D1DFDEEE8}" type="slidenum">
              <a:rPr lang="en-US" smtClean="0"/>
              <a:t>‹#›</a:t>
            </a:fld>
            <a:endParaRPr lang="en-US" dirty="0"/>
          </a:p>
        </p:txBody>
      </p:sp>
      <p:pic>
        <p:nvPicPr>
          <p:cNvPr id="11"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690" y="274638"/>
            <a:ext cx="8229600" cy="1143000"/>
          </a:xfrm>
        </p:spPr>
        <p:txBody>
          <a:bodyPr>
            <a:normAutofit/>
          </a:bodyPr>
          <a:lstStyle>
            <a:lvl1pPr algn="l">
              <a:defRPr sz="4000" b="1">
                <a:solidFill>
                  <a:srgbClr val="FF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D29DB-1E3E-3248-8410-B56D1DFDEEE8}" type="slidenum">
              <a:rPr lang="en-US" smtClean="0"/>
              <a:t>‹#›</a:t>
            </a:fld>
            <a:endParaRPr lang="en-US" dirty="0"/>
          </a:p>
        </p:txBody>
      </p:sp>
      <p:pic>
        <p:nvPicPr>
          <p:cNvPr id="7"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93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ED29DB-1E3E-3248-8410-B56D1DFDEEE8}" type="slidenum">
              <a:rPr lang="en-US" smtClean="0"/>
              <a:t>‹#›</a:t>
            </a:fld>
            <a:endParaRPr lang="en-US" dirty="0"/>
          </a:p>
        </p:txBody>
      </p:sp>
      <p:pic>
        <p:nvPicPr>
          <p:cNvPr id="7"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5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43528"/>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435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557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D29DB-1E3E-3248-8410-B56D1DFDEEE8}" type="slidenum">
              <a:rPr lang="en-US" smtClean="0"/>
              <a:t>‹#›</a:t>
            </a:fld>
            <a:endParaRPr lang="en-US" dirty="0"/>
          </a:p>
        </p:txBody>
      </p:sp>
      <p:pic>
        <p:nvPicPr>
          <p:cNvPr id="9"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5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3" descr="M:\Users\Judi\TOBACCO-FY18\Vaping Campaign\Toolkit\Powerpoint\Vaping_PPT_header_0818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12DDD-8BC3-C141-9EE6-71C13EAA6F29}"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D29DB-1E3E-3248-8410-B56D1DFDEEE8}" type="slidenum">
              <a:rPr lang="en-US" smtClean="0"/>
              <a:t>‹#›</a:t>
            </a:fld>
            <a:endParaRPr lang="en-US" dirty="0"/>
          </a:p>
        </p:txBody>
      </p:sp>
      <p:pic>
        <p:nvPicPr>
          <p:cNvPr id="9" name="Picture 2" descr="M:\Users\Judi\TOBACCO-FY18\Vaping Campaign\Toolkit\Powerpoint\GetOutraged_logo_WhiteOu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2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M:\Users\Judi\TOBACCO-FY18\Vaping Campaign\Toolkit\Powerpoint\Vaping_PPT_header_0818_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286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469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69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12DDD-8BC3-C141-9EE6-71C13EAA6F29}" type="datetimeFigureOut">
              <a:rPr lang="en-US" smtClean="0"/>
              <a:t>11/13/2019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D29DB-1E3E-3248-8410-B56D1DFDEEE8}" type="slidenum">
              <a:rPr lang="en-US" smtClean="0"/>
              <a:t>‹#›</a:t>
            </a:fld>
            <a:endParaRPr lang="en-US" dirty="0"/>
          </a:p>
        </p:txBody>
      </p:sp>
      <p:pic>
        <p:nvPicPr>
          <p:cNvPr id="8" name="Picture 2" descr="M:\Users\Judi\TOBACCO-FY18\Vaping Campaign\Toolkit\Powerpoint\GetOutraged_logo_WhiteOut.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44718" y="6340987"/>
            <a:ext cx="1828800" cy="4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12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4000" b="1"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ass.gov/maclearinghouse" TargetMode="External"/><Relationship Id="rId2" Type="http://schemas.openxmlformats.org/officeDocument/2006/relationships/hyperlink" Target="http://www.getoutraged.org/"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hyperlink" Target="http://www.mass.gov/vap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mass.gov/maclearinghous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getoutraged.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lung.org/stop-smoking/helping-teens-quit/indepth.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www.the84.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makesmokinghistory.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cole@baystatec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makesmokinghistory.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akesmokinghistory.org/My-Communit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1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70A5DFD-9101-43C6-9C89-65D5E84F70AB}"/>
              </a:ext>
            </a:extLst>
          </p:cNvPr>
          <p:cNvSpPr>
            <a:spLocks noGrp="1" noChangeArrowheads="1"/>
          </p:cNvSpPr>
          <p:nvPr>
            <p:ph type="title"/>
          </p:nvPr>
        </p:nvSpPr>
        <p:spPr>
          <a:xfrm>
            <a:off x="330740" y="3429000"/>
            <a:ext cx="4241260" cy="1286828"/>
          </a:xfrm>
        </p:spPr>
        <p:txBody>
          <a:bodyPr>
            <a:noAutofit/>
          </a:bodyPr>
          <a:lstStyle/>
          <a:p>
            <a:r>
              <a:rPr lang="en-US" altLang="en-US" sz="3600" dirty="0">
                <a:latin typeface="Helvetica" panose="020B0604020202020204" pitchFamily="34" charset="0"/>
                <a:cs typeface="Helvetica" panose="020B0604020202020204" pitchFamily="34" charset="0"/>
              </a:rPr>
              <a:t>Support strong town/city tobacco regulations</a:t>
            </a:r>
          </a:p>
        </p:txBody>
      </p:sp>
      <p:pic>
        <p:nvPicPr>
          <p:cNvPr id="35844" name="Picture 4">
            <a:extLst>
              <a:ext uri="{FF2B5EF4-FFF2-40B4-BE49-F238E27FC236}">
                <a16:creationId xmlns:a16="http://schemas.microsoft.com/office/drawing/2014/main" id="{2EDD3F7D-F8C1-4563-8AE6-03BA819B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79" r="25484"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69174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8AAA-C277-4725-971E-971763E22E74}"/>
              </a:ext>
            </a:extLst>
          </p:cNvPr>
          <p:cNvSpPr>
            <a:spLocks noGrp="1"/>
          </p:cNvSpPr>
          <p:nvPr>
            <p:ph type="title"/>
          </p:nvPr>
        </p:nvSpPr>
        <p:spPr/>
        <p:txBody>
          <a:bodyPr/>
          <a:lstStyle/>
          <a:p>
            <a:r>
              <a:rPr lang="en-US" dirty="0"/>
              <a:t>Social Ecological Model</a:t>
            </a:r>
          </a:p>
        </p:txBody>
      </p:sp>
      <p:pic>
        <p:nvPicPr>
          <p:cNvPr id="5" name="Picture 4">
            <a:extLst>
              <a:ext uri="{FF2B5EF4-FFF2-40B4-BE49-F238E27FC236}">
                <a16:creationId xmlns:a16="http://schemas.microsoft.com/office/drawing/2014/main" id="{AB7EE745-3145-406C-8F18-5F6AE9A81A50}"/>
              </a:ext>
            </a:extLst>
          </p:cNvPr>
          <p:cNvPicPr>
            <a:picLocks noChangeAspect="1"/>
          </p:cNvPicPr>
          <p:nvPr/>
        </p:nvPicPr>
        <p:blipFill>
          <a:blip r:embed="rId3"/>
          <a:stretch>
            <a:fillRect/>
          </a:stretch>
        </p:blipFill>
        <p:spPr>
          <a:xfrm>
            <a:off x="1272810" y="1417638"/>
            <a:ext cx="6598379" cy="5412396"/>
          </a:xfrm>
          <a:prstGeom prst="rect">
            <a:avLst/>
          </a:prstGeom>
        </p:spPr>
      </p:pic>
    </p:spTree>
    <p:extLst>
      <p:ext uri="{BB962C8B-B14F-4D97-AF65-F5344CB8AC3E}">
        <p14:creationId xmlns:p14="http://schemas.microsoft.com/office/powerpoint/2010/main" val="275892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51B3-ACDE-4BD5-903B-201394B76D59}"/>
              </a:ext>
            </a:extLst>
          </p:cNvPr>
          <p:cNvSpPr>
            <a:spLocks noGrp="1"/>
          </p:cNvSpPr>
          <p:nvPr>
            <p:ph type="title"/>
          </p:nvPr>
        </p:nvSpPr>
        <p:spPr>
          <a:xfrm>
            <a:off x="724471" y="629728"/>
            <a:ext cx="8229600" cy="1143000"/>
          </a:xfrm>
        </p:spPr>
        <p:txBody>
          <a:bodyPr>
            <a:noAutofit/>
          </a:bodyPr>
          <a:lstStyle/>
          <a:p>
            <a:r>
              <a:rPr lang="en-US" dirty="0"/>
              <a:t>Use tailored local media to educate community</a:t>
            </a:r>
          </a:p>
        </p:txBody>
      </p:sp>
      <p:sp>
        <p:nvSpPr>
          <p:cNvPr id="3" name="Content Placeholder 2">
            <a:extLst>
              <a:ext uri="{FF2B5EF4-FFF2-40B4-BE49-F238E27FC236}">
                <a16:creationId xmlns:a16="http://schemas.microsoft.com/office/drawing/2014/main" id="{94FD4B2E-F5B8-47BE-B83C-CC8A864E77C8}"/>
              </a:ext>
            </a:extLst>
          </p:cNvPr>
          <p:cNvSpPr>
            <a:spLocks noGrp="1"/>
          </p:cNvSpPr>
          <p:nvPr>
            <p:ph idx="1"/>
          </p:nvPr>
        </p:nvSpPr>
        <p:spPr>
          <a:xfrm>
            <a:off x="457198" y="2174406"/>
            <a:ext cx="8496871" cy="4231258"/>
          </a:xfrm>
        </p:spPr>
        <p:txBody>
          <a:bodyPr>
            <a:normAutofit fontScale="92500" lnSpcReduction="10000"/>
          </a:bodyPr>
          <a:lstStyle/>
          <a:p>
            <a:pPr lvl="1"/>
            <a:r>
              <a:rPr lang="en-US" dirty="0"/>
              <a:t>Newsletters</a:t>
            </a:r>
          </a:p>
          <a:p>
            <a:pPr lvl="1"/>
            <a:r>
              <a:rPr lang="en-US" dirty="0"/>
              <a:t>Email blasts</a:t>
            </a:r>
          </a:p>
          <a:p>
            <a:pPr lvl="1"/>
            <a:r>
              <a:rPr lang="en-US" dirty="0"/>
              <a:t>Social media</a:t>
            </a:r>
          </a:p>
          <a:p>
            <a:pPr lvl="1"/>
            <a:r>
              <a:rPr lang="en-US" dirty="0"/>
              <a:t>Newspapers</a:t>
            </a:r>
          </a:p>
          <a:p>
            <a:pPr lvl="1"/>
            <a:r>
              <a:rPr lang="en-US" dirty="0"/>
              <a:t>Radio</a:t>
            </a:r>
          </a:p>
          <a:p>
            <a:pPr lvl="1"/>
            <a:r>
              <a:rPr lang="en-US" dirty="0"/>
              <a:t>Podcasts</a:t>
            </a:r>
          </a:p>
          <a:p>
            <a:pPr lvl="1"/>
            <a:r>
              <a:rPr lang="en-US" dirty="0"/>
              <a:t>Community Access TV</a:t>
            </a:r>
          </a:p>
          <a:p>
            <a:pPr lvl="1"/>
            <a:r>
              <a:rPr lang="en-US" dirty="0"/>
              <a:t>Magazines</a:t>
            </a:r>
          </a:p>
          <a:p>
            <a:pPr lvl="1"/>
            <a:r>
              <a:rPr lang="en-US" dirty="0"/>
              <a:t>Blogs</a:t>
            </a:r>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E9C3DFDB-F713-4351-ACA1-82108D49B262}"/>
              </a:ext>
            </a:extLst>
          </p:cNvPr>
          <p:cNvPicPr>
            <a:picLocks noChangeAspect="1"/>
          </p:cNvPicPr>
          <p:nvPr/>
        </p:nvPicPr>
        <p:blipFill>
          <a:blip r:embed="rId2"/>
          <a:stretch>
            <a:fillRect/>
          </a:stretch>
        </p:blipFill>
        <p:spPr>
          <a:xfrm>
            <a:off x="3811472" y="2174406"/>
            <a:ext cx="4875330" cy="2549391"/>
          </a:xfrm>
          <a:prstGeom prst="rect">
            <a:avLst/>
          </a:prstGeom>
        </p:spPr>
      </p:pic>
    </p:spTree>
    <p:extLst>
      <p:ext uri="{BB962C8B-B14F-4D97-AF65-F5344CB8AC3E}">
        <p14:creationId xmlns:p14="http://schemas.microsoft.com/office/powerpoint/2010/main" val="24547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Look of Nicotine Addiction </a:t>
            </a:r>
          </a:p>
        </p:txBody>
      </p:sp>
      <p:sp>
        <p:nvSpPr>
          <p:cNvPr id="3" name="Content Placeholder 2"/>
          <p:cNvSpPr>
            <a:spLocks noGrp="1"/>
          </p:cNvSpPr>
          <p:nvPr>
            <p:ph sz="half" idx="1"/>
          </p:nvPr>
        </p:nvSpPr>
        <p:spPr/>
        <p:txBody>
          <a:bodyPr>
            <a:normAutofit fontScale="92500" lnSpcReduction="20000"/>
          </a:bodyPr>
          <a:lstStyle/>
          <a:p>
            <a:pPr marL="857250" lvl="1" indent="-457200">
              <a:buFont typeface="Arial" panose="020B0604020202020204" pitchFamily="34" charset="0"/>
              <a:buChar char="•"/>
            </a:pPr>
            <a:endParaRPr lang="en-US" dirty="0"/>
          </a:p>
          <a:p>
            <a:pPr marL="800100" lvl="2" indent="0">
              <a:buNone/>
            </a:pPr>
            <a:endParaRPr lang="en-US" dirty="0"/>
          </a:p>
        </p:txBody>
      </p:sp>
      <p:sp>
        <p:nvSpPr>
          <p:cNvPr id="6" name="Content Placeholder 5"/>
          <p:cNvSpPr>
            <a:spLocks noGrp="1"/>
          </p:cNvSpPr>
          <p:nvPr>
            <p:ph sz="half" idx="2"/>
          </p:nvPr>
        </p:nvSpPr>
        <p:spPr>
          <a:xfrm>
            <a:off x="4267200" y="1600200"/>
            <a:ext cx="4495800" cy="4983162"/>
          </a:xfrm>
        </p:spPr>
        <p:txBody>
          <a:bodyPr>
            <a:normAutofit fontScale="92500" lnSpcReduction="20000"/>
          </a:bodyPr>
          <a:lstStyle/>
          <a:p>
            <a:pPr marL="0" indent="0">
              <a:buNone/>
            </a:pPr>
            <a:r>
              <a:rPr lang="en-US" dirty="0"/>
              <a:t>DPH Adult Education Campaign for parents and youth-serving adults</a:t>
            </a:r>
          </a:p>
          <a:p>
            <a:r>
              <a:rPr lang="en-US" sz="2600" dirty="0"/>
              <a:t>Information about products, how to talk to  your kids about vaping, and a </a:t>
            </a:r>
            <a:r>
              <a:rPr lang="en-US" sz="2600" b="1" dirty="0"/>
              <a:t>school/ community based organization toolkit </a:t>
            </a:r>
            <a:r>
              <a:rPr lang="en-US" sz="2600" dirty="0"/>
              <a:t>with resources and information</a:t>
            </a:r>
          </a:p>
          <a:p>
            <a:pPr lvl="1"/>
            <a:r>
              <a:rPr lang="en-US" sz="2200" dirty="0">
                <a:hlinkClick r:id="rId2"/>
              </a:rPr>
              <a:t>www.GetOutraged.org</a:t>
            </a:r>
            <a:endParaRPr lang="en-US" sz="2200" dirty="0"/>
          </a:p>
          <a:p>
            <a:endParaRPr lang="en-US" sz="1800" dirty="0"/>
          </a:p>
          <a:p>
            <a:r>
              <a:rPr lang="en-US" sz="2600" dirty="0"/>
              <a:t>Free materials available at the MA Health Promotion Clearinghouse</a:t>
            </a:r>
          </a:p>
          <a:p>
            <a:pPr lvl="1">
              <a:buFont typeface="Tahoma" panose="020B0604030504040204" pitchFamily="34" charset="0"/>
              <a:buChar char="-"/>
            </a:pPr>
            <a:r>
              <a:rPr lang="en-US" sz="2200" dirty="0">
                <a:hlinkClick r:id="rId3"/>
              </a:rPr>
              <a:t>www.mass.gov/maclearinghouse</a:t>
            </a:r>
            <a:r>
              <a:rPr lang="en-US" sz="2200" dirty="0"/>
              <a:t>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690" y="1255829"/>
            <a:ext cx="3458812" cy="5345437"/>
          </a:xfrm>
          <a:prstGeom prst="rect">
            <a:avLst/>
          </a:prstGeom>
        </p:spPr>
      </p:pic>
    </p:spTree>
    <p:extLst>
      <p:ext uri="{BB962C8B-B14F-4D97-AF65-F5344CB8AC3E}">
        <p14:creationId xmlns:p14="http://schemas.microsoft.com/office/powerpoint/2010/main" val="45151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0" y="414597"/>
            <a:ext cx="8229600" cy="1143000"/>
          </a:xfrm>
        </p:spPr>
        <p:txBody>
          <a:bodyPr>
            <a:normAutofit fontScale="90000"/>
          </a:bodyPr>
          <a:lstStyle/>
          <a:p>
            <a:pPr algn="ctr"/>
            <a:r>
              <a:rPr lang="en-US" dirty="0"/>
              <a:t>Vapes and Cigarettes: Different Products. Same Dangers.</a:t>
            </a:r>
          </a:p>
        </p:txBody>
      </p:sp>
      <p:sp>
        <p:nvSpPr>
          <p:cNvPr id="3" name="Content Placeholder 2"/>
          <p:cNvSpPr>
            <a:spLocks noGrp="1"/>
          </p:cNvSpPr>
          <p:nvPr>
            <p:ph idx="1"/>
          </p:nvPr>
        </p:nvSpPr>
        <p:spPr>
          <a:xfrm>
            <a:off x="4013860" y="1719067"/>
            <a:ext cx="4750430" cy="4777889"/>
          </a:xfrm>
        </p:spPr>
        <p:txBody>
          <a:bodyPr>
            <a:normAutofit fontScale="55000" lnSpcReduction="20000"/>
          </a:bodyPr>
          <a:lstStyle/>
          <a:p>
            <a:pPr marL="0" indent="0">
              <a:buNone/>
            </a:pPr>
            <a:r>
              <a:rPr lang="en-US" sz="5100" dirty="0"/>
              <a:t>DPH Youth Education Campaign: Emphasizes the connection between smoking cigarettes and vaping</a:t>
            </a:r>
          </a:p>
          <a:p>
            <a:pPr marL="457200" lvl="1" indent="0">
              <a:buNone/>
            </a:pPr>
            <a:endParaRPr lang="en-US" dirty="0"/>
          </a:p>
          <a:p>
            <a:r>
              <a:rPr lang="en-US" sz="4400" dirty="0"/>
              <a:t>Call to action for youth to website</a:t>
            </a:r>
          </a:p>
          <a:p>
            <a:pPr lvl="1"/>
            <a:r>
              <a:rPr lang="en-US" sz="3600" dirty="0">
                <a:hlinkClick r:id="rId3"/>
              </a:rPr>
              <a:t>www.mass.gov/vaping</a:t>
            </a:r>
            <a:r>
              <a:rPr lang="en-US" sz="3600" dirty="0"/>
              <a:t> </a:t>
            </a:r>
          </a:p>
          <a:p>
            <a:pPr marL="457200" lvl="1" indent="0">
              <a:buNone/>
            </a:pPr>
            <a:endParaRPr lang="en-US" b="1" dirty="0"/>
          </a:p>
          <a:p>
            <a:r>
              <a:rPr lang="en-US" sz="4400" dirty="0"/>
              <a:t>Posters, handouts, mirror clings for schools and community-based organizations available free of charge via the MA Health Promotion Clearinghouse</a:t>
            </a:r>
          </a:p>
          <a:p>
            <a:pPr lvl="1"/>
            <a:r>
              <a:rPr lang="en-US" sz="3600" dirty="0">
                <a:hlinkClick r:id="rId4"/>
              </a:rPr>
              <a:t>www.mass.gov/maclearinghouse</a:t>
            </a:r>
            <a:endParaRPr lang="en-US" sz="36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710" y="1632662"/>
            <a:ext cx="3203394" cy="4950700"/>
          </a:xfrm>
          <a:prstGeom prst="rect">
            <a:avLst/>
          </a:prstGeom>
        </p:spPr>
      </p:pic>
    </p:spTree>
    <p:extLst>
      <p:ext uri="{BB962C8B-B14F-4D97-AF65-F5344CB8AC3E}">
        <p14:creationId xmlns:p14="http://schemas.microsoft.com/office/powerpoint/2010/main" val="94210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364854-E500-4956-BBFC-FC9329F3ACA7}"/>
              </a:ext>
            </a:extLst>
          </p:cNvPr>
          <p:cNvPicPr>
            <a:picLocks noGrp="1" noChangeAspect="1"/>
          </p:cNvPicPr>
          <p:nvPr>
            <p:ph idx="1"/>
          </p:nvPr>
        </p:nvPicPr>
        <p:blipFill rotWithShape="1">
          <a:blip r:embed="rId2"/>
          <a:srcRect t="4621" b="4249"/>
          <a:stretch/>
        </p:blipFill>
        <p:spPr>
          <a:xfrm>
            <a:off x="196728" y="1381328"/>
            <a:ext cx="8847500" cy="4533089"/>
          </a:xfrm>
        </p:spPr>
      </p:pic>
    </p:spTree>
    <p:extLst>
      <p:ext uri="{BB962C8B-B14F-4D97-AF65-F5344CB8AC3E}">
        <p14:creationId xmlns:p14="http://schemas.microsoft.com/office/powerpoint/2010/main" val="7786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607C-D3ED-48D1-8906-DC0DDA6681EB}"/>
              </a:ext>
            </a:extLst>
          </p:cNvPr>
          <p:cNvSpPr>
            <a:spLocks noGrp="1"/>
          </p:cNvSpPr>
          <p:nvPr>
            <p:ph type="title"/>
          </p:nvPr>
        </p:nvSpPr>
        <p:spPr>
          <a:xfrm>
            <a:off x="685800" y="3438998"/>
            <a:ext cx="7772400" cy="1362075"/>
          </a:xfrm>
        </p:spPr>
        <p:txBody>
          <a:bodyPr/>
          <a:lstStyle/>
          <a:p>
            <a:r>
              <a:rPr lang="en-US" dirty="0"/>
              <a:t>What can health care providers do?</a:t>
            </a:r>
          </a:p>
        </p:txBody>
      </p:sp>
    </p:spTree>
    <p:extLst>
      <p:ext uri="{BB962C8B-B14F-4D97-AF65-F5344CB8AC3E}">
        <p14:creationId xmlns:p14="http://schemas.microsoft.com/office/powerpoint/2010/main" val="75635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9938-9A11-4575-983D-F2A7A09EB296}"/>
              </a:ext>
            </a:extLst>
          </p:cNvPr>
          <p:cNvSpPr>
            <a:spLocks noGrp="1"/>
          </p:cNvSpPr>
          <p:nvPr>
            <p:ph type="title"/>
          </p:nvPr>
        </p:nvSpPr>
        <p:spPr>
          <a:xfrm>
            <a:off x="534690" y="451999"/>
            <a:ext cx="8229600" cy="1143000"/>
          </a:xfrm>
        </p:spPr>
        <p:txBody>
          <a:bodyPr>
            <a:normAutofit fontScale="90000"/>
          </a:bodyPr>
          <a:lstStyle/>
          <a:p>
            <a:r>
              <a:rPr lang="en-US" dirty="0"/>
              <a:t>AAP - Supporting Youth who are Addicted to Nicotine: Advice for Pediatricians </a:t>
            </a:r>
          </a:p>
        </p:txBody>
      </p:sp>
      <p:sp>
        <p:nvSpPr>
          <p:cNvPr id="3" name="Content Placeholder 2">
            <a:extLst>
              <a:ext uri="{FF2B5EF4-FFF2-40B4-BE49-F238E27FC236}">
                <a16:creationId xmlns:a16="http://schemas.microsoft.com/office/drawing/2014/main" id="{9A00590F-9405-49B8-96ED-7BA244044008}"/>
              </a:ext>
            </a:extLst>
          </p:cNvPr>
          <p:cNvSpPr>
            <a:spLocks noGrp="1"/>
          </p:cNvSpPr>
          <p:nvPr>
            <p:ph idx="1"/>
          </p:nvPr>
        </p:nvSpPr>
        <p:spPr>
          <a:xfrm>
            <a:off x="534690" y="1600200"/>
            <a:ext cx="8229600" cy="4805801"/>
          </a:xfrm>
        </p:spPr>
        <p:txBody>
          <a:bodyPr>
            <a:normAutofit fontScale="77500" lnSpcReduction="20000"/>
          </a:bodyPr>
          <a:lstStyle/>
          <a:p>
            <a:r>
              <a:rPr lang="en-US" dirty="0"/>
              <a:t>Ask the Right Questions </a:t>
            </a:r>
          </a:p>
          <a:p>
            <a:pPr lvl="1"/>
            <a:r>
              <a:rPr lang="en-US" dirty="0"/>
              <a:t>“Do you use any vaping products, like e-cigarettes or JUUL? Have you used them in the last year?” </a:t>
            </a:r>
          </a:p>
          <a:p>
            <a:r>
              <a:rPr lang="en-US" dirty="0"/>
              <a:t>Talk with Youth About Quitting</a:t>
            </a:r>
          </a:p>
          <a:p>
            <a:pPr lvl="1"/>
            <a:r>
              <a:rPr lang="en-US" dirty="0"/>
              <a:t>Provide clear, personalized guidance about the negative health impacts of vaping</a:t>
            </a:r>
          </a:p>
          <a:p>
            <a:r>
              <a:rPr lang="en-US" dirty="0"/>
              <a:t>Help Youth make a Successful Quit Plan</a:t>
            </a:r>
          </a:p>
          <a:p>
            <a:pPr lvl="1"/>
            <a:r>
              <a:rPr lang="en-US" dirty="0"/>
              <a:t> Utilize cessation support services</a:t>
            </a:r>
          </a:p>
          <a:p>
            <a:pPr lvl="1"/>
            <a:r>
              <a:rPr lang="en-US" dirty="0"/>
              <a:t>Consider pharmacotherapy for youth who are moderately or severely addicted</a:t>
            </a:r>
          </a:p>
          <a:p>
            <a:pPr lvl="1"/>
            <a:r>
              <a:rPr lang="en-US" dirty="0"/>
              <a:t>If the youth is not ready to quit completely, discuss strategies for cutting back and revisit the topic at their next visit</a:t>
            </a:r>
          </a:p>
          <a:p>
            <a:r>
              <a:rPr lang="en-US" dirty="0"/>
              <a:t>Follow Up</a:t>
            </a:r>
          </a:p>
        </p:txBody>
      </p:sp>
      <p:sp>
        <p:nvSpPr>
          <p:cNvPr id="4" name="Rectangle 3">
            <a:extLst>
              <a:ext uri="{FF2B5EF4-FFF2-40B4-BE49-F238E27FC236}">
                <a16:creationId xmlns:a16="http://schemas.microsoft.com/office/drawing/2014/main" id="{7B89CE7D-B3AC-49EA-B35E-FD60BE0349C3}"/>
              </a:ext>
            </a:extLst>
          </p:cNvPr>
          <p:cNvSpPr/>
          <p:nvPr/>
        </p:nvSpPr>
        <p:spPr>
          <a:xfrm>
            <a:off x="534690" y="6404408"/>
            <a:ext cx="6654050" cy="276999"/>
          </a:xfrm>
          <a:prstGeom prst="rect">
            <a:avLst/>
          </a:prstGeom>
        </p:spPr>
        <p:txBody>
          <a:bodyPr wrap="square">
            <a:spAutoFit/>
          </a:bodyPr>
          <a:lstStyle/>
          <a:p>
            <a:r>
              <a:rPr lang="en-US" sz="1200" dirty="0"/>
              <a:t>https://downloads.aap.org/RCE/Factsheet_Supporting_Youth_Addicted_to_Nicotine.pdf</a:t>
            </a:r>
          </a:p>
        </p:txBody>
      </p:sp>
    </p:spTree>
    <p:extLst>
      <p:ext uri="{BB962C8B-B14F-4D97-AF65-F5344CB8AC3E}">
        <p14:creationId xmlns:p14="http://schemas.microsoft.com/office/powerpoint/2010/main" val="3146549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607C-D3ED-48D1-8906-DC0DDA6681EB}"/>
              </a:ext>
            </a:extLst>
          </p:cNvPr>
          <p:cNvSpPr>
            <a:spLocks noGrp="1"/>
          </p:cNvSpPr>
          <p:nvPr>
            <p:ph type="title"/>
          </p:nvPr>
        </p:nvSpPr>
        <p:spPr>
          <a:xfrm>
            <a:off x="685800" y="3438998"/>
            <a:ext cx="7772400" cy="1362075"/>
          </a:xfrm>
        </p:spPr>
        <p:txBody>
          <a:bodyPr/>
          <a:lstStyle/>
          <a:p>
            <a:r>
              <a:rPr lang="en-US" dirty="0"/>
              <a:t>What can schools do?</a:t>
            </a:r>
          </a:p>
        </p:txBody>
      </p:sp>
    </p:spTree>
    <p:extLst>
      <p:ext uri="{BB962C8B-B14F-4D97-AF65-F5344CB8AC3E}">
        <p14:creationId xmlns:p14="http://schemas.microsoft.com/office/powerpoint/2010/main" val="2443285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FA5E-6D80-49E8-B54F-6A60A196426F}"/>
              </a:ext>
            </a:extLst>
          </p:cNvPr>
          <p:cNvSpPr>
            <a:spLocks noGrp="1"/>
          </p:cNvSpPr>
          <p:nvPr>
            <p:ph type="title"/>
          </p:nvPr>
        </p:nvSpPr>
        <p:spPr>
          <a:xfrm>
            <a:off x="471577" y="472565"/>
            <a:ext cx="7102475" cy="757237"/>
          </a:xfrm>
        </p:spPr>
        <p:txBody>
          <a:bodyPr>
            <a:normAutofit/>
          </a:bodyPr>
          <a:lstStyle/>
          <a:p>
            <a:r>
              <a:rPr lang="en-US" dirty="0"/>
              <a:t>Know quality programming</a:t>
            </a:r>
          </a:p>
        </p:txBody>
      </p:sp>
      <p:sp>
        <p:nvSpPr>
          <p:cNvPr id="4" name="Slide Number Placeholder 3">
            <a:extLst>
              <a:ext uri="{FF2B5EF4-FFF2-40B4-BE49-F238E27FC236}">
                <a16:creationId xmlns:a16="http://schemas.microsoft.com/office/drawing/2014/main" id="{F7B1E8FB-F800-4A16-BCCA-4C2EAF654F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9" name="Text Placeholder 2">
            <a:extLst>
              <a:ext uri="{FF2B5EF4-FFF2-40B4-BE49-F238E27FC236}">
                <a16:creationId xmlns:a16="http://schemas.microsoft.com/office/drawing/2014/main" id="{016A35BE-82EB-4959-A9AD-08BE4E390C47}"/>
              </a:ext>
            </a:extLst>
          </p:cNvPr>
          <p:cNvSpPr>
            <a:spLocks noGrp="1"/>
          </p:cNvSpPr>
          <p:nvPr>
            <p:ph type="body" idx="1"/>
          </p:nvPr>
        </p:nvSpPr>
        <p:spPr>
          <a:xfrm>
            <a:off x="340088" y="1548891"/>
            <a:ext cx="5232089" cy="3903124"/>
          </a:xfrm>
        </p:spPr>
        <p:txBody>
          <a:bodyPr/>
          <a:lstStyle/>
          <a:p>
            <a:endParaRPr lang="en-US" sz="2800" dirty="0"/>
          </a:p>
          <a:p>
            <a:endParaRPr lang="en-US" sz="2400" dirty="0"/>
          </a:p>
          <a:p>
            <a:endParaRPr lang="en-US" dirty="0"/>
          </a:p>
        </p:txBody>
      </p:sp>
      <p:sp>
        <p:nvSpPr>
          <p:cNvPr id="7" name="Text Placeholder 2">
            <a:extLst>
              <a:ext uri="{FF2B5EF4-FFF2-40B4-BE49-F238E27FC236}">
                <a16:creationId xmlns:a16="http://schemas.microsoft.com/office/drawing/2014/main" id="{76338944-F2F8-43F7-BFF2-10E9E40343D6}"/>
              </a:ext>
            </a:extLst>
          </p:cNvPr>
          <p:cNvSpPr txBox="1">
            <a:spLocks/>
          </p:cNvSpPr>
          <p:nvPr/>
        </p:nvSpPr>
        <p:spPr>
          <a:xfrm>
            <a:off x="118677" y="1701291"/>
            <a:ext cx="5232089" cy="226410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accent1"/>
              </a:buClr>
              <a:buSzPts val="2000"/>
              <a:buFont typeface="Arial"/>
              <a:buChar char="•"/>
              <a:defRPr sz="2000" b="0" i="0" u="none" strike="noStrike" cap="none">
                <a:solidFill>
                  <a:srgbClr val="595959"/>
                </a:solidFill>
                <a:latin typeface="Calibri"/>
                <a:ea typeface="Calibri"/>
                <a:cs typeface="Calibri"/>
                <a:sym typeface="Calibri"/>
              </a:defRPr>
            </a:lvl1pPr>
            <a:lvl2pPr marL="914400" marR="0" lvl="1" indent="-342900" algn="l" rtl="0">
              <a:lnSpc>
                <a:spcPct val="100000"/>
              </a:lnSpc>
              <a:spcBef>
                <a:spcPts val="360"/>
              </a:spcBef>
              <a:spcAft>
                <a:spcPts val="0"/>
              </a:spcAft>
              <a:buClr>
                <a:srgbClr val="2981CB"/>
              </a:buClr>
              <a:buSzPts val="1800"/>
              <a:buFont typeface="Arial"/>
              <a:buChar char="–"/>
              <a:defRPr sz="1800" b="0" i="0" u="none" strike="noStrike" cap="none">
                <a:solidFill>
                  <a:srgbClr val="595959"/>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accent1"/>
              </a:buClr>
              <a:buSzPts val="1600"/>
              <a:buFont typeface="Arial"/>
              <a:buChar char="•"/>
              <a:defRPr sz="1600" b="0" i="0" u="none" strike="noStrike" cap="none">
                <a:solidFill>
                  <a:srgbClr val="595959"/>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2981CB"/>
              </a:buClr>
              <a:buSzPts val="1400"/>
              <a:buFont typeface="Arial"/>
              <a:buChar char="–"/>
              <a:defRPr sz="1400" b="0" i="0" u="none" strike="noStrike" cap="none">
                <a:solidFill>
                  <a:srgbClr val="595959"/>
                </a:solidFill>
                <a:latin typeface="Calibri"/>
                <a:ea typeface="Calibri"/>
                <a:cs typeface="Calibri"/>
                <a:sym typeface="Calibri"/>
              </a:defRPr>
            </a:lvl4pPr>
            <a:lvl5pPr marL="2286000" marR="0" lvl="4" indent="-304800" algn="l" rtl="0">
              <a:lnSpc>
                <a:spcPct val="100000"/>
              </a:lnSpc>
              <a:spcBef>
                <a:spcPts val="240"/>
              </a:spcBef>
              <a:spcAft>
                <a:spcPts val="0"/>
              </a:spcAft>
              <a:buClr>
                <a:schemeClr val="accent1"/>
              </a:buClr>
              <a:buSzPts val="1200"/>
              <a:buFont typeface="Arial"/>
              <a:buChar char="•"/>
              <a:defRPr sz="1200" b="0" i="0" u="none" strike="noStrike" cap="none">
                <a:solidFill>
                  <a:srgbClr val="595959"/>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sz="2800" dirty="0">
                <a:solidFill>
                  <a:schemeClr val="tx1"/>
                </a:solidFill>
              </a:rPr>
              <a:t>If a tobacco or vaping company is involved, don’t use it! </a:t>
            </a:r>
          </a:p>
          <a:p>
            <a:r>
              <a:rPr lang="en-US" sz="2800" dirty="0">
                <a:solidFill>
                  <a:schemeClr val="tx1"/>
                </a:solidFill>
              </a:rPr>
              <a:t>This includes resources, curricula, or cessation programs that are funded by or associated with the tobacco and vaping industries</a:t>
            </a:r>
          </a:p>
          <a:p>
            <a:r>
              <a:rPr lang="en-US" sz="2800" dirty="0">
                <a:solidFill>
                  <a:schemeClr val="tx1"/>
                </a:solidFill>
              </a:rPr>
              <a:t>Best way to know…. ASK! </a:t>
            </a:r>
            <a:endParaRPr lang="en-US" dirty="0">
              <a:solidFill>
                <a:schemeClr val="tx1"/>
              </a:solidFill>
            </a:endParaRPr>
          </a:p>
        </p:txBody>
      </p:sp>
      <p:pic>
        <p:nvPicPr>
          <p:cNvPr id="2050" name="Picture 2" descr="Image result for wolf in sheep's clothing">
            <a:extLst>
              <a:ext uri="{FF2B5EF4-FFF2-40B4-BE49-F238E27FC236}">
                <a16:creationId xmlns:a16="http://schemas.microsoft.com/office/drawing/2014/main" id="{74940C65-F0E8-4D9D-A95D-A28B402CC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77" y="1875379"/>
            <a:ext cx="3576636" cy="357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34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4000" dirty="0">
                <a:latin typeface="Helvetica" pitchFamily="-84" charset="0"/>
                <a:cs typeface="Helvetica" pitchFamily="-84" charset="0"/>
              </a:rPr>
              <a:t>Introduction</a:t>
            </a:r>
          </a:p>
        </p:txBody>
      </p:sp>
      <p:sp>
        <p:nvSpPr>
          <p:cNvPr id="5123" name="Rectangle 3"/>
          <p:cNvSpPr>
            <a:spLocks noGrp="1" noChangeArrowheads="1"/>
          </p:cNvSpPr>
          <p:nvPr>
            <p:ph type="body" idx="1"/>
          </p:nvPr>
        </p:nvSpPr>
        <p:spPr/>
        <p:txBody>
          <a:bodyPr/>
          <a:lstStyle/>
          <a:p>
            <a:pPr marL="0" indent="0" algn="ctr">
              <a:buFontTx/>
              <a:buNone/>
            </a:pPr>
            <a:endParaRPr lang="en-US" altLang="en-US" sz="2400" dirty="0">
              <a:latin typeface="Helvetica" pitchFamily="-84" charset="0"/>
              <a:cs typeface="Helvetica" pitchFamily="-84" charset="0"/>
            </a:endParaRPr>
          </a:p>
          <a:p>
            <a:pPr marL="0" indent="0" algn="ctr">
              <a:buFontTx/>
              <a:buNone/>
            </a:pPr>
            <a:endParaRPr lang="en-US" altLang="en-US" sz="2400" dirty="0">
              <a:latin typeface="Helvetica" pitchFamily="-84" charset="0"/>
              <a:cs typeface="Helvetica" pitchFamily="-84" charset="0"/>
            </a:endParaRPr>
          </a:p>
          <a:p>
            <a:pPr marL="0" indent="0" algn="ctr">
              <a:buFontTx/>
              <a:buNone/>
            </a:pPr>
            <a:r>
              <a:rPr lang="en-US" altLang="en-US" sz="4000" dirty="0">
                <a:cs typeface="Helvetica" pitchFamily="-84" charset="0"/>
              </a:rPr>
              <a:t>Mary Cole, MPH, CHES</a:t>
            </a:r>
          </a:p>
          <a:p>
            <a:pPr marL="0" indent="0" algn="ctr">
              <a:buFontTx/>
              <a:buNone/>
            </a:pPr>
            <a:r>
              <a:rPr lang="en-US" altLang="en-US" sz="2800" dirty="0">
                <a:cs typeface="Helvetica" pitchFamily="-84" charset="0"/>
              </a:rPr>
              <a:t>Program Coordinator</a:t>
            </a:r>
          </a:p>
          <a:p>
            <a:pPr marL="0" indent="0" algn="ctr">
              <a:buFontTx/>
              <a:buNone/>
            </a:pPr>
            <a:r>
              <a:rPr lang="en-US" altLang="en-US" sz="2800" dirty="0">
                <a:cs typeface="Helvetica" pitchFamily="-84" charset="0"/>
              </a:rPr>
              <a:t>Greater Boston Tobacco-Free Community Partnership</a:t>
            </a:r>
          </a:p>
          <a:p>
            <a:pPr marL="0" indent="0" algn="ctr">
              <a:buFontTx/>
              <a:buNone/>
            </a:pPr>
            <a:r>
              <a:rPr lang="en-US" altLang="en-US" sz="2800" dirty="0">
                <a:cs typeface="Helvetica" pitchFamily="-84" charset="0"/>
              </a:rPr>
              <a:t>Bay State Community Services</a:t>
            </a:r>
          </a:p>
        </p:txBody>
      </p:sp>
    </p:spTree>
    <p:extLst>
      <p:ext uri="{BB962C8B-B14F-4D97-AF65-F5344CB8AC3E}">
        <p14:creationId xmlns:p14="http://schemas.microsoft.com/office/powerpoint/2010/main" val="1928816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4FD3-2A6B-4A91-8D3B-CE722DC7FCB0}"/>
              </a:ext>
            </a:extLst>
          </p:cNvPr>
          <p:cNvSpPr>
            <a:spLocks noGrp="1"/>
          </p:cNvSpPr>
          <p:nvPr>
            <p:ph type="title"/>
          </p:nvPr>
        </p:nvSpPr>
        <p:spPr>
          <a:xfrm>
            <a:off x="534689" y="663777"/>
            <a:ext cx="8084017" cy="1143000"/>
          </a:xfrm>
        </p:spPr>
        <p:txBody>
          <a:bodyPr>
            <a:normAutofit fontScale="90000"/>
          </a:bodyPr>
          <a:lstStyle/>
          <a:p>
            <a:r>
              <a:rPr lang="en-US" dirty="0"/>
              <a:t>Schools should update curriculum to address vaping</a:t>
            </a:r>
          </a:p>
        </p:txBody>
      </p:sp>
      <p:sp>
        <p:nvSpPr>
          <p:cNvPr id="5" name="Content Placeholder 4">
            <a:extLst>
              <a:ext uri="{FF2B5EF4-FFF2-40B4-BE49-F238E27FC236}">
                <a16:creationId xmlns:a16="http://schemas.microsoft.com/office/drawing/2014/main" id="{185684AF-E646-4BA2-801D-0F5A8832BE89}"/>
              </a:ext>
            </a:extLst>
          </p:cNvPr>
          <p:cNvSpPr>
            <a:spLocks noGrp="1"/>
          </p:cNvSpPr>
          <p:nvPr>
            <p:ph idx="1"/>
          </p:nvPr>
        </p:nvSpPr>
        <p:spPr>
          <a:xfrm>
            <a:off x="534689" y="1894114"/>
            <a:ext cx="5679499" cy="4800600"/>
          </a:xfrm>
        </p:spPr>
        <p:txBody>
          <a:bodyPr>
            <a:normAutofit fontScale="77500" lnSpcReduction="20000"/>
          </a:bodyPr>
          <a:lstStyle/>
          <a:p>
            <a:r>
              <a:rPr lang="en-US" dirty="0"/>
              <a:t>Best practice curriculum available at </a:t>
            </a:r>
            <a:r>
              <a:rPr lang="en-US" dirty="0">
                <a:hlinkClick r:id="rId2"/>
              </a:rPr>
              <a:t>www.getoutraged.org</a:t>
            </a:r>
            <a:r>
              <a:rPr lang="en-US" dirty="0"/>
              <a:t> in “for schools” tab</a:t>
            </a:r>
          </a:p>
          <a:p>
            <a:r>
              <a:rPr lang="en-US" dirty="0"/>
              <a:t>E-Cigarette Prevention: CATCH My Breath</a:t>
            </a:r>
          </a:p>
          <a:p>
            <a:pPr lvl="1"/>
            <a:r>
              <a:rPr lang="en-US" dirty="0"/>
              <a:t>CATCH (Coordinated Approach to Child Health). A youth e-cigarette prevention program targeting ages 11-18. </a:t>
            </a:r>
          </a:p>
          <a:p>
            <a:pPr lvl="1"/>
            <a:r>
              <a:rPr lang="en-US" dirty="0"/>
              <a:t>Divided into 4 sessions lasting 35-40 minutes each and uses a variety of educational strategies including: cooperative learning groups, group discussions, goal setting, interviews, and analyzing mass media.</a:t>
            </a:r>
          </a:p>
        </p:txBody>
      </p:sp>
      <p:pic>
        <p:nvPicPr>
          <p:cNvPr id="16" name="Picture 15">
            <a:extLst>
              <a:ext uri="{FF2B5EF4-FFF2-40B4-BE49-F238E27FC236}">
                <a16:creationId xmlns:a16="http://schemas.microsoft.com/office/drawing/2014/main" id="{EC5F0023-8C34-4D17-B014-B6F458148E26}"/>
              </a:ext>
            </a:extLst>
          </p:cNvPr>
          <p:cNvPicPr>
            <a:picLocks noChangeAspect="1"/>
          </p:cNvPicPr>
          <p:nvPr/>
        </p:nvPicPr>
        <p:blipFill>
          <a:blip r:embed="rId3"/>
          <a:stretch>
            <a:fillRect/>
          </a:stretch>
        </p:blipFill>
        <p:spPr>
          <a:xfrm>
            <a:off x="6046236" y="2899054"/>
            <a:ext cx="3097763" cy="1890245"/>
          </a:xfrm>
          <a:prstGeom prst="rect">
            <a:avLst/>
          </a:prstGeom>
        </p:spPr>
      </p:pic>
    </p:spTree>
    <p:extLst>
      <p:ext uri="{BB962C8B-B14F-4D97-AF65-F5344CB8AC3E}">
        <p14:creationId xmlns:p14="http://schemas.microsoft.com/office/powerpoint/2010/main" val="383221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01E5-8E28-49E0-85B8-49DB41A32C7C}"/>
              </a:ext>
            </a:extLst>
          </p:cNvPr>
          <p:cNvSpPr>
            <a:spLocks noGrp="1"/>
          </p:cNvSpPr>
          <p:nvPr>
            <p:ph type="title"/>
          </p:nvPr>
        </p:nvSpPr>
        <p:spPr/>
        <p:txBody>
          <a:bodyPr>
            <a:normAutofit fontScale="90000"/>
          </a:bodyPr>
          <a:lstStyle/>
          <a:p>
            <a:r>
              <a:rPr lang="en-US" dirty="0"/>
              <a:t>Adopt Diversion and Cessation Programs</a:t>
            </a:r>
          </a:p>
        </p:txBody>
      </p:sp>
      <p:sp>
        <p:nvSpPr>
          <p:cNvPr id="3" name="Content Placeholder 2">
            <a:extLst>
              <a:ext uri="{FF2B5EF4-FFF2-40B4-BE49-F238E27FC236}">
                <a16:creationId xmlns:a16="http://schemas.microsoft.com/office/drawing/2014/main" id="{74113171-C571-45B3-B8EB-43D032E7A687}"/>
              </a:ext>
            </a:extLst>
          </p:cNvPr>
          <p:cNvSpPr>
            <a:spLocks noGrp="1"/>
          </p:cNvSpPr>
          <p:nvPr>
            <p:ph idx="1"/>
          </p:nvPr>
        </p:nvSpPr>
        <p:spPr>
          <a:xfrm>
            <a:off x="534690" y="1600200"/>
            <a:ext cx="8229600" cy="4983162"/>
          </a:xfrm>
        </p:spPr>
        <p:txBody>
          <a:bodyPr>
            <a:normAutofit fontScale="85000" lnSpcReduction="10000"/>
          </a:bodyPr>
          <a:lstStyle/>
          <a:p>
            <a:r>
              <a:rPr lang="en-US" dirty="0"/>
              <a:t>American Lunch Association - INDEPTH: An Alternative to Teen Nicotine Suspension or Citation</a:t>
            </a:r>
          </a:p>
          <a:p>
            <a:pPr lvl="1" fontAlgn="base"/>
            <a:r>
              <a:rPr lang="en-US" b="1" dirty="0"/>
              <a:t>Session 1</a:t>
            </a:r>
            <a:r>
              <a:rPr lang="en-US" dirty="0"/>
              <a:t> Getting the Facts: Breaks down the program for participants</a:t>
            </a:r>
          </a:p>
          <a:p>
            <a:pPr lvl="1" fontAlgn="base"/>
            <a:r>
              <a:rPr lang="en-US" b="1" dirty="0"/>
              <a:t>Session 2</a:t>
            </a:r>
            <a:r>
              <a:rPr lang="en-US" dirty="0"/>
              <a:t> Addiction: Explains the harmful effects of nicotine and tobacco products</a:t>
            </a:r>
          </a:p>
          <a:p>
            <a:pPr lvl="1" fontAlgn="base"/>
            <a:r>
              <a:rPr lang="en-US" b="1" dirty="0"/>
              <a:t>Session 3</a:t>
            </a:r>
            <a:r>
              <a:rPr lang="en-US" dirty="0"/>
              <a:t> Alternatives: Helps teens understand their urges and identify healthy alternatives to replace tobacco use.</a:t>
            </a:r>
          </a:p>
          <a:p>
            <a:pPr lvl="1" fontAlgn="base"/>
            <a:r>
              <a:rPr lang="en-US" b="1" dirty="0"/>
              <a:t>Session 4</a:t>
            </a:r>
            <a:r>
              <a:rPr lang="en-US" dirty="0"/>
              <a:t> Past, Present, Future: Talks about next steps and how to avoid future tobacco-related problems</a:t>
            </a:r>
          </a:p>
          <a:p>
            <a:r>
              <a:rPr lang="en-US" dirty="0">
                <a:hlinkClick r:id="rId2"/>
              </a:rPr>
              <a:t>https://www.lung.org/stop-smoking/helping-teens-quit/indepth.html</a:t>
            </a:r>
            <a:endParaRPr lang="en-US" dirty="0"/>
          </a:p>
          <a:p>
            <a:pPr marL="0" indent="0">
              <a:buNone/>
            </a:pPr>
            <a:endParaRPr lang="en-US" dirty="0"/>
          </a:p>
        </p:txBody>
      </p:sp>
    </p:spTree>
    <p:extLst>
      <p:ext uri="{BB962C8B-B14F-4D97-AF65-F5344CB8AC3E}">
        <p14:creationId xmlns:p14="http://schemas.microsoft.com/office/powerpoint/2010/main" val="106417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to Peer Education - The 84</a:t>
            </a:r>
          </a:p>
        </p:txBody>
      </p:sp>
      <p:sp>
        <p:nvSpPr>
          <p:cNvPr id="3" name="Content Placeholder 2"/>
          <p:cNvSpPr>
            <a:spLocks noGrp="1"/>
          </p:cNvSpPr>
          <p:nvPr>
            <p:ph idx="1"/>
          </p:nvPr>
        </p:nvSpPr>
        <p:spPr>
          <a:xfrm>
            <a:off x="106065" y="1600200"/>
            <a:ext cx="4761210" cy="4525963"/>
          </a:xfrm>
        </p:spPr>
        <p:txBody>
          <a:bodyPr>
            <a:normAutofit fontScale="85000" lnSpcReduction="20000"/>
          </a:bodyPr>
          <a:lstStyle/>
          <a:p>
            <a:r>
              <a:rPr lang="en-US" b="1" dirty="0"/>
              <a:t>The 84</a:t>
            </a:r>
            <a:r>
              <a:rPr lang="en-US" dirty="0"/>
              <a:t> </a:t>
            </a:r>
            <a:r>
              <a:rPr lang="en-US" b="1" dirty="0"/>
              <a:t>is a statewide movement of youth fighting tobacco in MA</a:t>
            </a:r>
          </a:p>
          <a:p>
            <a:pPr lvl="1"/>
            <a:r>
              <a:rPr lang="en-US" dirty="0"/>
              <a:t>Formed through local organizations or high schools</a:t>
            </a:r>
          </a:p>
          <a:p>
            <a:pPr marL="457200" lvl="1" indent="0">
              <a:buNone/>
            </a:pPr>
            <a:endParaRPr lang="en-US" dirty="0"/>
          </a:p>
          <a:p>
            <a:pPr lvl="1"/>
            <a:r>
              <a:rPr lang="en-US" dirty="0"/>
              <a:t>Expanding to middle schools (pilots)</a:t>
            </a:r>
          </a:p>
          <a:p>
            <a:pPr lvl="1"/>
            <a:endParaRPr lang="en-US" dirty="0"/>
          </a:p>
          <a:p>
            <a:pPr lvl="1"/>
            <a:r>
              <a:rPr lang="en-US" dirty="0"/>
              <a:t>Youth educate peers and community members about the influence of the tobacco and vaping industries</a:t>
            </a:r>
          </a:p>
          <a:p>
            <a:pPr lvl="1"/>
            <a:endParaRPr lang="en-US" dirty="0"/>
          </a:p>
          <a:p>
            <a:endParaRPr lang="en-US" dirty="0"/>
          </a:p>
        </p:txBody>
      </p:sp>
      <p:pic>
        <p:nvPicPr>
          <p:cNvPr id="6146" name="Picture 2" descr="M:\Users\Judi\TOBACCO-FY18\KBD\Photos\180502KickButts12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6350" y="1270420"/>
            <a:ext cx="3409950" cy="227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M:\Users\Judi\TOBACCO-FY18\KBD\Photos\180502KickButts13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6350" y="3795559"/>
            <a:ext cx="3409950" cy="227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03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DC86EE-66A4-41CC-B75B-A04AF586BC99}"/>
              </a:ext>
            </a:extLst>
          </p:cNvPr>
          <p:cNvSpPr>
            <a:spLocks noGrp="1"/>
          </p:cNvSpPr>
          <p:nvPr>
            <p:ph type="sldNum" sz="quarter" idx="12"/>
          </p:nvPr>
        </p:nvSpPr>
        <p:spPr>
          <a:xfrm>
            <a:off x="6184669" y="6326684"/>
            <a:ext cx="2662151" cy="481716"/>
          </a:xfrm>
        </p:spPr>
        <p:txBody>
          <a:bodyPr/>
          <a:lstStyle/>
          <a:p>
            <a:pPr>
              <a:defRPr/>
            </a:pPr>
            <a:fld id="{13FA7E77-E341-42A8-B24F-8D35B19D6539}" type="slidenum">
              <a:rPr lang="en-US" altLang="en-US" smtClean="0">
                <a:latin typeface="Calibri" panose="020F0502020204030204" pitchFamily="34" charset="0"/>
                <a:cs typeface="Calibri" panose="020F0502020204030204" pitchFamily="34" charset="0"/>
              </a:rPr>
              <a:pPr>
                <a:defRPr/>
              </a:pPr>
              <a:t>23</a:t>
            </a:fld>
            <a:endParaRPr lang="en-US" altLang="en-US">
              <a:latin typeface="Calibri" panose="020F0502020204030204" pitchFamily="34" charset="0"/>
              <a:cs typeface="Calibri" panose="020F0502020204030204" pitchFamily="34" charset="0"/>
            </a:endParaRPr>
          </a:p>
        </p:txBody>
      </p:sp>
      <p:graphicFrame>
        <p:nvGraphicFramePr>
          <p:cNvPr id="6" name="Diagram 5">
            <a:extLst>
              <a:ext uri="{FF2B5EF4-FFF2-40B4-BE49-F238E27FC236}">
                <a16:creationId xmlns:a16="http://schemas.microsoft.com/office/drawing/2014/main" id="{1DD133AD-49DC-47E9-AB98-02568A4A76E0}"/>
              </a:ext>
            </a:extLst>
          </p:cNvPr>
          <p:cNvGraphicFramePr/>
          <p:nvPr>
            <p:extLst>
              <p:ext uri="{D42A27DB-BD31-4B8C-83A1-F6EECF244321}">
                <p14:modId xmlns:p14="http://schemas.microsoft.com/office/powerpoint/2010/main" val="2388492049"/>
              </p:ext>
            </p:extLst>
          </p:nvPr>
        </p:nvGraphicFramePr>
        <p:xfrm>
          <a:off x="1334159" y="745386"/>
          <a:ext cx="7876309" cy="5721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magnifying glass">
            <a:extLst>
              <a:ext uri="{FF2B5EF4-FFF2-40B4-BE49-F238E27FC236}">
                <a16:creationId xmlns:a16="http://schemas.microsoft.com/office/drawing/2014/main" id="{6526F017-C2FA-4270-BF27-4596A6A719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 t="3173" r="1541" b="11287"/>
          <a:stretch/>
        </p:blipFill>
        <p:spPr bwMode="auto">
          <a:xfrm>
            <a:off x="3748867" y="2646552"/>
            <a:ext cx="2705838" cy="23513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110FCC-2E87-4033-939A-6D58A95B1477}"/>
              </a:ext>
            </a:extLst>
          </p:cNvPr>
          <p:cNvSpPr txBox="1"/>
          <p:nvPr/>
        </p:nvSpPr>
        <p:spPr>
          <a:xfrm>
            <a:off x="5265985" y="3162135"/>
            <a:ext cx="1188720" cy="707886"/>
          </a:xfrm>
          <a:prstGeom prst="rect">
            <a:avLst/>
          </a:prstGeom>
          <a:noFill/>
        </p:spPr>
        <p:txBody>
          <a:bodyPr wrap="square" rtlCol="0">
            <a:spAutoFit/>
          </a:bodyPr>
          <a:lstStyle/>
          <a:p>
            <a:r>
              <a:rPr lang="en-US" sz="2000" dirty="0"/>
              <a:t>Racial Justice</a:t>
            </a:r>
          </a:p>
        </p:txBody>
      </p:sp>
      <p:sp>
        <p:nvSpPr>
          <p:cNvPr id="7" name="Google Shape;228;p25">
            <a:extLst>
              <a:ext uri="{FF2B5EF4-FFF2-40B4-BE49-F238E27FC236}">
                <a16:creationId xmlns:a16="http://schemas.microsoft.com/office/drawing/2014/main" id="{778B6631-8C06-4216-AE1F-2AF4DF453120}"/>
              </a:ext>
            </a:extLst>
          </p:cNvPr>
          <p:cNvSpPr txBox="1">
            <a:spLocks noGrp="1"/>
          </p:cNvSpPr>
          <p:nvPr>
            <p:ph type="title"/>
          </p:nvPr>
        </p:nvSpPr>
        <p:spPr>
          <a:xfrm>
            <a:off x="707366" y="419869"/>
            <a:ext cx="7102475" cy="757237"/>
          </a:xfrm>
          <a:prstGeom prst="rect">
            <a:avLst/>
          </a:prstGeom>
          <a:noFill/>
          <a:ln>
            <a:noFill/>
          </a:ln>
        </p:spPr>
        <p:txBody>
          <a:bodyPr spcFirstLastPara="1" wrap="square" lIns="91425" tIns="91425" rIns="91425" bIns="91425" anchor="ctr" anchorCtr="0">
            <a:noAutofit/>
          </a:bodyPr>
          <a:lstStyle/>
          <a:p>
            <a:pPr marL="0" marR="0" lvl="0" indent="0" algn="l" rtl="0">
              <a:lnSpc>
                <a:spcPct val="83333"/>
              </a:lnSpc>
              <a:spcBef>
                <a:spcPts val="0"/>
              </a:spcBef>
              <a:spcAft>
                <a:spcPts val="0"/>
              </a:spcAft>
              <a:buClr>
                <a:srgbClr val="404040"/>
              </a:buClr>
              <a:buSzPts val="3600"/>
              <a:buFont typeface="Calibri"/>
              <a:buNone/>
            </a:pPr>
            <a:r>
              <a:rPr lang="en-US" sz="3600" b="1" i="0" u="none" strike="noStrike" cap="none" dirty="0">
                <a:latin typeface="Calibri"/>
                <a:ea typeface="Calibri"/>
                <a:cs typeface="Calibri"/>
                <a:sym typeface="Calibri"/>
              </a:rPr>
              <a:t>Start an 84 Chapter</a:t>
            </a:r>
            <a:endParaRPr dirty="0"/>
          </a:p>
        </p:txBody>
      </p:sp>
      <p:sp>
        <p:nvSpPr>
          <p:cNvPr id="8" name="Google Shape;229;p25">
            <a:extLst>
              <a:ext uri="{FF2B5EF4-FFF2-40B4-BE49-F238E27FC236}">
                <a16:creationId xmlns:a16="http://schemas.microsoft.com/office/drawing/2014/main" id="{AA40029E-A4BE-4C85-81C2-368B553E83F3}"/>
              </a:ext>
            </a:extLst>
          </p:cNvPr>
          <p:cNvSpPr txBox="1">
            <a:spLocks/>
          </p:cNvSpPr>
          <p:nvPr/>
        </p:nvSpPr>
        <p:spPr>
          <a:xfrm>
            <a:off x="232780" y="3010793"/>
            <a:ext cx="4025823" cy="1718455"/>
          </a:xfrm>
          <a:prstGeom prst="rect">
            <a:avLst/>
          </a:prstGeom>
          <a:noFill/>
          <a:ln>
            <a:noFill/>
          </a:ln>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indent="-234950">
              <a:spcBef>
                <a:spcPts val="0"/>
              </a:spcBef>
              <a:buClr>
                <a:schemeClr val="accent1"/>
              </a:buClr>
              <a:buSzPts val="2000"/>
              <a:buFont typeface="Arial"/>
              <a:buNone/>
            </a:pPr>
            <a:endParaRPr lang="en-US" sz="2000">
              <a:solidFill>
                <a:srgbClr val="595959"/>
              </a:solidFill>
              <a:latin typeface="Calibri"/>
              <a:ea typeface="Calibri"/>
              <a:cs typeface="Calibri"/>
              <a:sym typeface="Calibri"/>
            </a:endParaRPr>
          </a:p>
          <a:p>
            <a:pPr marL="0" indent="0">
              <a:spcBef>
                <a:spcPts val="0"/>
              </a:spcBef>
              <a:buClr>
                <a:schemeClr val="accent1"/>
              </a:buClr>
              <a:buSzPts val="3000"/>
              <a:buFont typeface="Arial"/>
              <a:buNone/>
            </a:pPr>
            <a:r>
              <a:rPr lang="en-US" sz="3000">
                <a:latin typeface="Calibri"/>
                <a:ea typeface="Calibri"/>
                <a:cs typeface="Calibri"/>
                <a:sym typeface="Calibri"/>
              </a:rPr>
              <a:t>Register: </a:t>
            </a:r>
            <a:r>
              <a:rPr lang="en-US" sz="3000">
                <a:solidFill>
                  <a:srgbClr val="595959"/>
                </a:solidFill>
                <a:latin typeface="Calibri"/>
                <a:ea typeface="Calibri"/>
                <a:cs typeface="Calibri"/>
                <a:sym typeface="Calibri"/>
                <a:hlinkClick r:id="rId9"/>
              </a:rPr>
              <a:t>www.The84.org</a:t>
            </a:r>
            <a:r>
              <a:rPr lang="en-US" sz="3000">
                <a:solidFill>
                  <a:srgbClr val="595959"/>
                </a:solidFill>
                <a:latin typeface="Calibri"/>
                <a:ea typeface="Calibri"/>
                <a:cs typeface="Calibri"/>
                <a:sym typeface="Calibri"/>
              </a:rPr>
              <a:t>  </a:t>
            </a:r>
          </a:p>
          <a:p>
            <a:pPr marL="234950" indent="-234950">
              <a:spcBef>
                <a:spcPts val="0"/>
              </a:spcBef>
              <a:buClr>
                <a:schemeClr val="accent1"/>
              </a:buClr>
              <a:buSzPts val="3000"/>
              <a:buFont typeface="Arial"/>
              <a:buNone/>
            </a:pPr>
            <a:endParaRPr lang="en-US" sz="3000" b="1">
              <a:solidFill>
                <a:srgbClr val="1A68A4"/>
              </a:solidFill>
              <a:latin typeface="Calibri"/>
              <a:ea typeface="Calibri"/>
              <a:cs typeface="Calibri"/>
              <a:sym typeface="Calibri"/>
            </a:endParaRPr>
          </a:p>
          <a:p>
            <a:pPr marL="234950" indent="-44450">
              <a:spcBef>
                <a:spcPts val="600"/>
              </a:spcBef>
              <a:buClr>
                <a:schemeClr val="accent1"/>
              </a:buClr>
              <a:buSzPts val="3000"/>
              <a:buFont typeface="Arial"/>
              <a:buNone/>
            </a:pPr>
            <a:endParaRPr lang="en-US" sz="3000" b="1" dirty="0">
              <a:solidFill>
                <a:srgbClr val="1A68A4"/>
              </a:solidFill>
              <a:latin typeface="Calibri"/>
              <a:ea typeface="Calibri"/>
              <a:cs typeface="Calibri"/>
              <a:sym typeface="Calibri"/>
            </a:endParaRPr>
          </a:p>
        </p:txBody>
      </p:sp>
    </p:spTree>
    <p:extLst>
      <p:ext uri="{BB962C8B-B14F-4D97-AF65-F5344CB8AC3E}">
        <p14:creationId xmlns:p14="http://schemas.microsoft.com/office/powerpoint/2010/main" val="165263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607C-D3ED-48D1-8906-DC0DDA6681EB}"/>
              </a:ext>
            </a:extLst>
          </p:cNvPr>
          <p:cNvSpPr>
            <a:spLocks noGrp="1"/>
          </p:cNvSpPr>
          <p:nvPr>
            <p:ph type="title"/>
          </p:nvPr>
        </p:nvSpPr>
        <p:spPr>
          <a:xfrm>
            <a:off x="685800" y="3438998"/>
            <a:ext cx="7772400" cy="1362075"/>
          </a:xfrm>
        </p:spPr>
        <p:txBody>
          <a:bodyPr/>
          <a:lstStyle/>
          <a:p>
            <a:r>
              <a:rPr lang="en-US" dirty="0"/>
              <a:t>What can parents do?</a:t>
            </a:r>
          </a:p>
        </p:txBody>
      </p:sp>
    </p:spTree>
    <p:extLst>
      <p:ext uri="{BB962C8B-B14F-4D97-AF65-F5344CB8AC3E}">
        <p14:creationId xmlns:p14="http://schemas.microsoft.com/office/powerpoint/2010/main" val="193264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0" y="500974"/>
            <a:ext cx="8229600" cy="1143000"/>
          </a:xfrm>
        </p:spPr>
        <p:txBody>
          <a:bodyPr>
            <a:normAutofit/>
          </a:bodyPr>
          <a:lstStyle/>
          <a:p>
            <a:r>
              <a:rPr lang="en-US" dirty="0"/>
              <a:t>Get the Facts</a:t>
            </a:r>
          </a:p>
        </p:txBody>
      </p:sp>
      <p:sp>
        <p:nvSpPr>
          <p:cNvPr id="3" name="Content Placeholder 2"/>
          <p:cNvSpPr>
            <a:spLocks noGrp="1"/>
          </p:cNvSpPr>
          <p:nvPr>
            <p:ph idx="1"/>
          </p:nvPr>
        </p:nvSpPr>
        <p:spPr>
          <a:xfrm>
            <a:off x="534690" y="1643974"/>
            <a:ext cx="8229600" cy="4525963"/>
          </a:xfrm>
        </p:spPr>
        <p:txBody>
          <a:bodyPr>
            <a:normAutofit fontScale="92500" lnSpcReduction="20000"/>
          </a:bodyPr>
          <a:lstStyle/>
          <a:p>
            <a:r>
              <a:rPr lang="en-US" dirty="0"/>
              <a:t>Learn as much as they can about vaping products: what they look like, common brand names, and where they are sold.</a:t>
            </a:r>
          </a:p>
          <a:p>
            <a:r>
              <a:rPr lang="en-US" dirty="0"/>
              <a:t>Provide youth with facts about vaping</a:t>
            </a:r>
          </a:p>
          <a:p>
            <a:pPr lvl="1"/>
            <a:r>
              <a:rPr lang="en-US" dirty="0"/>
              <a:t>E-cigarettes contain nicotine</a:t>
            </a:r>
          </a:p>
          <a:p>
            <a:r>
              <a:rPr lang="en-US" dirty="0"/>
              <a:t>Dispel the myths</a:t>
            </a:r>
          </a:p>
          <a:p>
            <a:pPr lvl="1"/>
            <a:r>
              <a:rPr lang="en-US" dirty="0"/>
              <a:t>It is not harmless water vapor</a:t>
            </a:r>
          </a:p>
          <a:p>
            <a:r>
              <a:rPr lang="en-US" dirty="0"/>
              <a:t>Tell them the tobacco and vaping industries are targeting them to make money and hook them on their products</a:t>
            </a:r>
          </a:p>
        </p:txBody>
      </p:sp>
    </p:spTree>
    <p:extLst>
      <p:ext uri="{BB962C8B-B14F-4D97-AF65-F5344CB8AC3E}">
        <p14:creationId xmlns:p14="http://schemas.microsoft.com/office/powerpoint/2010/main" val="2998290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0" y="383054"/>
            <a:ext cx="8229600" cy="1143000"/>
          </a:xfrm>
        </p:spPr>
        <p:txBody>
          <a:bodyPr>
            <a:normAutofit fontScale="90000"/>
          </a:bodyPr>
          <a:lstStyle/>
          <a:p>
            <a:r>
              <a:rPr lang="en-US" dirty="0"/>
              <a:t>Parents &amp; caregivers talk with their kids early and often</a:t>
            </a:r>
          </a:p>
        </p:txBody>
      </p:sp>
      <p:sp>
        <p:nvSpPr>
          <p:cNvPr id="3" name="Content Placeholder 2"/>
          <p:cNvSpPr>
            <a:spLocks noGrp="1"/>
          </p:cNvSpPr>
          <p:nvPr>
            <p:ph idx="1"/>
          </p:nvPr>
        </p:nvSpPr>
        <p:spPr>
          <a:xfrm>
            <a:off x="356014" y="1934588"/>
            <a:ext cx="5224979" cy="4076646"/>
          </a:xfrm>
        </p:spPr>
        <p:txBody>
          <a:bodyPr>
            <a:normAutofit lnSpcReduction="10000"/>
          </a:bodyPr>
          <a:lstStyle/>
          <a:p>
            <a:r>
              <a:rPr lang="en-US" dirty="0"/>
              <a:t>Be patient and ready to listen</a:t>
            </a:r>
          </a:p>
          <a:p>
            <a:r>
              <a:rPr lang="en-US" dirty="0"/>
              <a:t>No “perfect time” to talk</a:t>
            </a:r>
          </a:p>
          <a:p>
            <a:r>
              <a:rPr lang="en-US" dirty="0"/>
              <a:t>Ask what they see and what they think</a:t>
            </a:r>
          </a:p>
          <a:p>
            <a:r>
              <a:rPr lang="en-US" dirty="0"/>
              <a:t>Be open and honest</a:t>
            </a:r>
          </a:p>
          <a:p>
            <a:r>
              <a:rPr lang="en-US" dirty="0"/>
              <a:t>Be supportive if helping child quit nicotine</a:t>
            </a:r>
          </a:p>
          <a:p>
            <a:endParaRPr lang="en-US" dirty="0"/>
          </a:p>
        </p:txBody>
      </p:sp>
      <p:sp>
        <p:nvSpPr>
          <p:cNvPr id="5" name="Rounded Rectangular Callout 4"/>
          <p:cNvSpPr/>
          <p:nvPr/>
        </p:nvSpPr>
        <p:spPr>
          <a:xfrm>
            <a:off x="5774096" y="2240073"/>
            <a:ext cx="2874580" cy="2050776"/>
          </a:xfrm>
          <a:prstGeom prst="wedgeRoundRectCallout">
            <a:avLst>
              <a:gd name="adj1" fmla="val -38018"/>
              <a:gd name="adj2" fmla="val 72237"/>
              <a:gd name="adj3" fmla="val 1666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Just talking can protect them!</a:t>
            </a:r>
          </a:p>
        </p:txBody>
      </p:sp>
    </p:spTree>
    <p:extLst>
      <p:ext uri="{BB962C8B-B14F-4D97-AF65-F5344CB8AC3E}">
        <p14:creationId xmlns:p14="http://schemas.microsoft.com/office/powerpoint/2010/main" val="3244278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0257-FCC7-40E0-ADC4-652C59633F65}"/>
              </a:ext>
            </a:extLst>
          </p:cNvPr>
          <p:cNvSpPr>
            <a:spLocks noGrp="1"/>
          </p:cNvSpPr>
          <p:nvPr>
            <p:ph type="title"/>
          </p:nvPr>
        </p:nvSpPr>
        <p:spPr/>
        <p:txBody>
          <a:bodyPr>
            <a:normAutofit/>
          </a:bodyPr>
          <a:lstStyle/>
          <a:p>
            <a:r>
              <a:rPr lang="en-US" dirty="0"/>
              <a:t>Strategies to educate parents</a:t>
            </a:r>
          </a:p>
        </p:txBody>
      </p:sp>
      <p:sp>
        <p:nvSpPr>
          <p:cNvPr id="3" name="Content Placeholder 2">
            <a:extLst>
              <a:ext uri="{FF2B5EF4-FFF2-40B4-BE49-F238E27FC236}">
                <a16:creationId xmlns:a16="http://schemas.microsoft.com/office/drawing/2014/main" id="{F3FC81F3-3C78-43DB-9619-67EC3B65F9AC}"/>
              </a:ext>
            </a:extLst>
          </p:cNvPr>
          <p:cNvSpPr>
            <a:spLocks noGrp="1"/>
          </p:cNvSpPr>
          <p:nvPr>
            <p:ph idx="1"/>
          </p:nvPr>
        </p:nvSpPr>
        <p:spPr>
          <a:xfrm>
            <a:off x="534690" y="1600200"/>
            <a:ext cx="8229600" cy="4983162"/>
          </a:xfrm>
        </p:spPr>
        <p:txBody>
          <a:bodyPr>
            <a:normAutofit fontScale="92500" lnSpcReduction="20000"/>
          </a:bodyPr>
          <a:lstStyle/>
          <a:p>
            <a:r>
              <a:rPr lang="en-US" dirty="0"/>
              <a:t>Use multiple communication strategies to reach parents/caregivers</a:t>
            </a:r>
          </a:p>
          <a:p>
            <a:pPr lvl="1"/>
            <a:r>
              <a:rPr lang="en-US" dirty="0"/>
              <a:t>School newsletters</a:t>
            </a:r>
          </a:p>
          <a:p>
            <a:pPr lvl="1"/>
            <a:r>
              <a:rPr lang="en-US" dirty="0"/>
              <a:t>School email blasts</a:t>
            </a:r>
          </a:p>
          <a:p>
            <a:pPr lvl="1"/>
            <a:r>
              <a:rPr lang="en-US" dirty="0"/>
              <a:t>Social media (parent Facebook groups)</a:t>
            </a:r>
          </a:p>
          <a:p>
            <a:pPr lvl="1"/>
            <a:r>
              <a:rPr lang="en-US" dirty="0"/>
              <a:t>Parent orientations</a:t>
            </a:r>
          </a:p>
          <a:p>
            <a:pPr lvl="1"/>
            <a:r>
              <a:rPr lang="en-US" dirty="0"/>
              <a:t>Sports nights</a:t>
            </a:r>
          </a:p>
          <a:p>
            <a:pPr lvl="1"/>
            <a:r>
              <a:rPr lang="en-US" dirty="0"/>
              <a:t>Coalitions</a:t>
            </a:r>
          </a:p>
          <a:p>
            <a:pPr lvl="1"/>
            <a:r>
              <a:rPr lang="en-US" dirty="0"/>
              <a:t>TV</a:t>
            </a:r>
          </a:p>
          <a:p>
            <a:pPr lvl="1"/>
            <a:r>
              <a:rPr lang="en-US" dirty="0"/>
              <a:t>Newspaper</a:t>
            </a:r>
          </a:p>
          <a:p>
            <a:r>
              <a:rPr lang="en-US" dirty="0"/>
              <a:t>Where does your community get their information?</a:t>
            </a:r>
          </a:p>
          <a:p>
            <a:pPr marL="457200"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17740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607C-D3ED-48D1-8906-DC0DDA6681EB}"/>
              </a:ext>
            </a:extLst>
          </p:cNvPr>
          <p:cNvSpPr>
            <a:spLocks noGrp="1"/>
          </p:cNvSpPr>
          <p:nvPr>
            <p:ph type="title"/>
          </p:nvPr>
        </p:nvSpPr>
        <p:spPr>
          <a:xfrm>
            <a:off x="685800" y="3438998"/>
            <a:ext cx="7772400" cy="1362075"/>
          </a:xfrm>
        </p:spPr>
        <p:txBody>
          <a:bodyPr/>
          <a:lstStyle/>
          <a:p>
            <a:r>
              <a:rPr lang="en-US" dirty="0"/>
              <a:t>Promote Cessation</a:t>
            </a:r>
          </a:p>
        </p:txBody>
      </p:sp>
    </p:spTree>
    <p:extLst>
      <p:ext uri="{BB962C8B-B14F-4D97-AF65-F5344CB8AC3E}">
        <p14:creationId xmlns:p14="http://schemas.microsoft.com/office/powerpoint/2010/main" val="87682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6124-D453-4034-8B61-C3FEEC83C7A7}"/>
              </a:ext>
            </a:extLst>
          </p:cNvPr>
          <p:cNvSpPr>
            <a:spLocks noGrp="1"/>
          </p:cNvSpPr>
          <p:nvPr>
            <p:ph type="title"/>
          </p:nvPr>
        </p:nvSpPr>
        <p:spPr>
          <a:xfrm>
            <a:off x="628650" y="365125"/>
            <a:ext cx="7886700" cy="1325563"/>
          </a:xfrm>
        </p:spPr>
        <p:txBody>
          <a:bodyPr>
            <a:normAutofit/>
          </a:bodyPr>
          <a:lstStyle/>
          <a:p>
            <a:r>
              <a:rPr lang="en-US" dirty="0"/>
              <a:t>Quit E-Cigarette Resources for Youth</a:t>
            </a:r>
          </a:p>
        </p:txBody>
      </p:sp>
      <p:graphicFrame>
        <p:nvGraphicFramePr>
          <p:cNvPr id="5" name="Content Placeholder 2">
            <a:extLst>
              <a:ext uri="{FF2B5EF4-FFF2-40B4-BE49-F238E27FC236}">
                <a16:creationId xmlns:a16="http://schemas.microsoft.com/office/drawing/2014/main" id="{2C021855-A735-4CE6-9684-3379358B9CDB}"/>
              </a:ext>
            </a:extLst>
          </p:cNvPr>
          <p:cNvGraphicFramePr>
            <a:graphicFrameLocks noGrp="1"/>
          </p:cNvGraphicFramePr>
          <p:nvPr>
            <p:ph idx="1"/>
            <p:extLst>
              <p:ext uri="{D42A27DB-BD31-4B8C-83A1-F6EECF244321}">
                <p14:modId xmlns:p14="http://schemas.microsoft.com/office/powerpoint/2010/main" val="3640932817"/>
              </p:ext>
            </p:extLst>
          </p:nvPr>
        </p:nvGraphicFramePr>
        <p:xfrm>
          <a:off x="628650" y="1498060"/>
          <a:ext cx="8106788" cy="4994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81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4000" dirty="0">
                <a:latin typeface="Helvetica" pitchFamily="-84" charset="0"/>
                <a:cs typeface="Helvetica" pitchFamily="-84" charset="0"/>
              </a:rPr>
              <a:t>Disclosure</a:t>
            </a:r>
          </a:p>
        </p:txBody>
      </p:sp>
      <p:sp>
        <p:nvSpPr>
          <p:cNvPr id="5123" name="Rectangle 3"/>
          <p:cNvSpPr>
            <a:spLocks noGrp="1" noChangeArrowheads="1"/>
          </p:cNvSpPr>
          <p:nvPr>
            <p:ph type="body" idx="1"/>
          </p:nvPr>
        </p:nvSpPr>
        <p:spPr/>
        <p:txBody>
          <a:bodyPr>
            <a:normAutofit/>
          </a:bodyPr>
          <a:lstStyle/>
          <a:p>
            <a:pPr marL="0" indent="0" algn="ctr">
              <a:buFontTx/>
              <a:buNone/>
            </a:pPr>
            <a:endParaRPr lang="en-US" altLang="en-US" sz="2400" dirty="0">
              <a:latin typeface="Helvetica" pitchFamily="-84" charset="0"/>
              <a:cs typeface="Helvetica" pitchFamily="-84" charset="0"/>
            </a:endParaRPr>
          </a:p>
          <a:p>
            <a:pPr marL="0" indent="0" fontAlgn="base">
              <a:buNone/>
            </a:pPr>
            <a:r>
              <a:rPr lang="en-US" sz="2400" dirty="0"/>
              <a:t>Tobacco-Free Community Partnerships are funded by the Massachusetts Tobacco Cessation and Prevention (MTCP) program to support communities’ efforts to help people quit using tobacco, prevent youth from starting, and protect everyone from secondhand smoke.</a:t>
            </a:r>
          </a:p>
          <a:p>
            <a:pPr marL="0" indent="0" fontAlgn="base">
              <a:buNone/>
            </a:pPr>
            <a:endParaRPr lang="en-US" sz="2400" dirty="0"/>
          </a:p>
          <a:p>
            <a:pPr marL="0" indent="0" fontAlgn="base">
              <a:buNone/>
            </a:pPr>
            <a:r>
              <a:rPr lang="en-US" sz="2400" i="1" dirty="0"/>
              <a:t>Do not receive funding from the tobacco and vaping industries or work to further the interests of these industries in any way.</a:t>
            </a:r>
          </a:p>
        </p:txBody>
      </p:sp>
    </p:spTree>
    <p:extLst>
      <p:ext uri="{BB962C8B-B14F-4D97-AF65-F5344CB8AC3E}">
        <p14:creationId xmlns:p14="http://schemas.microsoft.com/office/powerpoint/2010/main" val="295801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143B-44B5-4482-8161-D6505F1C0F7D}"/>
              </a:ext>
            </a:extLst>
          </p:cNvPr>
          <p:cNvSpPr>
            <a:spLocks noGrp="1"/>
          </p:cNvSpPr>
          <p:nvPr>
            <p:ph type="title"/>
          </p:nvPr>
        </p:nvSpPr>
        <p:spPr/>
        <p:txBody>
          <a:bodyPr/>
          <a:lstStyle/>
          <a:p>
            <a:r>
              <a:rPr lang="en-US" dirty="0"/>
              <a:t>Upcoming Cessation Resources</a:t>
            </a:r>
          </a:p>
        </p:txBody>
      </p:sp>
      <p:sp>
        <p:nvSpPr>
          <p:cNvPr id="3" name="Content Placeholder 2">
            <a:extLst>
              <a:ext uri="{FF2B5EF4-FFF2-40B4-BE49-F238E27FC236}">
                <a16:creationId xmlns:a16="http://schemas.microsoft.com/office/drawing/2014/main" id="{27839F36-BCD8-4584-91D4-A531EEEB34D3}"/>
              </a:ext>
            </a:extLst>
          </p:cNvPr>
          <p:cNvSpPr>
            <a:spLocks noGrp="1"/>
          </p:cNvSpPr>
          <p:nvPr>
            <p:ph idx="1"/>
          </p:nvPr>
        </p:nvSpPr>
        <p:spPr>
          <a:xfrm>
            <a:off x="534690" y="1600200"/>
            <a:ext cx="8229600" cy="5257800"/>
          </a:xfrm>
        </p:spPr>
        <p:txBody>
          <a:bodyPr>
            <a:normAutofit fontScale="55000" lnSpcReduction="20000"/>
          </a:bodyPr>
          <a:lstStyle/>
          <a:p>
            <a:r>
              <a:rPr lang="en-US" b="1" dirty="0"/>
              <a:t>Calling It Quit: Vaping </a:t>
            </a:r>
            <a:r>
              <a:rPr lang="en-US" dirty="0"/>
              <a:t>was adapted from the smoking cessation program </a:t>
            </a:r>
            <a:r>
              <a:rPr lang="en-US" b="1" dirty="0"/>
              <a:t>Calling it Quits, </a:t>
            </a:r>
            <a:r>
              <a:rPr lang="en-US" dirty="0"/>
              <a:t>a nurse-led intervention developed by UMass Medical School, funded by the National Cancer Institute and used by schools throughout Massachusetts for many years. The program includes an updated 14-page program booklet, a nurse protocol used with the booklet, and scripts to guide nurses through 4 sessions working one-on-one with students. </a:t>
            </a:r>
            <a:r>
              <a:rPr lang="en-US" i="1" dirty="0"/>
              <a:t>Piloting January 2020</a:t>
            </a:r>
          </a:p>
          <a:p>
            <a:pPr marL="0" indent="0">
              <a:buNone/>
            </a:pPr>
            <a:endParaRPr lang="en-US" i="1" dirty="0"/>
          </a:p>
          <a:p>
            <a:r>
              <a:rPr lang="en-US" b="1" dirty="0"/>
              <a:t>Providers Guide </a:t>
            </a:r>
            <a:r>
              <a:rPr lang="en-US" dirty="0"/>
              <a:t>is a 4-panel folder to help school nurses and other personnel use brief interventions to assist students with vaping cessation. Includes assessment of dependence (Hooked on Nicotine Checklist*), talking points on dependence, assessing readiness to quit, assisting with triggers and handling cravings. May be used to complement This is Quitting or used on its own to discuss vaping with youth. </a:t>
            </a:r>
            <a:r>
              <a:rPr lang="en-US" i="1" dirty="0"/>
              <a:t>Available December 2019</a:t>
            </a:r>
          </a:p>
          <a:p>
            <a:pPr marL="0" indent="0">
              <a:buNone/>
            </a:pPr>
            <a:endParaRPr lang="en-US" i="1" dirty="0"/>
          </a:p>
          <a:p>
            <a:r>
              <a:rPr lang="en-US" b="1" dirty="0"/>
              <a:t>Quitting Vaping – Information for Youth </a:t>
            </a:r>
            <a:r>
              <a:rPr lang="en-US" dirty="0"/>
              <a:t>brochure includes a self-assessment of dependence, reasons to quit, tips for handling cravings and how to get started with the MA vaping cessation resources. </a:t>
            </a:r>
            <a:r>
              <a:rPr lang="en-US" i="1" dirty="0"/>
              <a:t>Available December 2019</a:t>
            </a:r>
          </a:p>
          <a:p>
            <a:endParaRPr lang="en-US" i="1" dirty="0"/>
          </a:p>
          <a:p>
            <a:r>
              <a:rPr lang="en-US" b="1" dirty="0"/>
              <a:t>MA Resource Card – </a:t>
            </a:r>
            <a:r>
              <a:rPr lang="en-US" dirty="0"/>
              <a:t>Includes a quick self-assessment of vaping dependence on one side and a list of vaping cessation resources for youth on the other side. </a:t>
            </a:r>
            <a:r>
              <a:rPr lang="en-US" i="1" dirty="0"/>
              <a:t>Available December 2019</a:t>
            </a:r>
            <a:endParaRPr lang="en-US" dirty="0"/>
          </a:p>
          <a:p>
            <a:endParaRPr lang="en-US" dirty="0"/>
          </a:p>
        </p:txBody>
      </p:sp>
      <p:pic>
        <p:nvPicPr>
          <p:cNvPr id="4" name="Picture 3">
            <a:extLst>
              <a:ext uri="{FF2B5EF4-FFF2-40B4-BE49-F238E27FC236}">
                <a16:creationId xmlns:a16="http://schemas.microsoft.com/office/drawing/2014/main" id="{EA668828-DBF2-45AE-8B11-B88B2AF0F271}"/>
              </a:ext>
            </a:extLst>
          </p:cNvPr>
          <p:cNvPicPr>
            <a:picLocks noChangeAspect="1"/>
          </p:cNvPicPr>
          <p:nvPr/>
        </p:nvPicPr>
        <p:blipFill>
          <a:blip r:embed="rId2"/>
          <a:stretch>
            <a:fillRect/>
          </a:stretch>
        </p:blipFill>
        <p:spPr>
          <a:xfrm>
            <a:off x="7495241" y="257140"/>
            <a:ext cx="1512571" cy="1343060"/>
          </a:xfrm>
          <a:prstGeom prst="rect">
            <a:avLst/>
          </a:prstGeom>
        </p:spPr>
      </p:pic>
    </p:spTree>
    <p:extLst>
      <p:ext uri="{BB962C8B-B14F-4D97-AF65-F5344CB8AC3E}">
        <p14:creationId xmlns:p14="http://schemas.microsoft.com/office/powerpoint/2010/main" val="1487992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BEC4-596D-4751-B6E6-636AEA6F4C84}"/>
              </a:ext>
            </a:extLst>
          </p:cNvPr>
          <p:cNvSpPr>
            <a:spLocks noGrp="1"/>
          </p:cNvSpPr>
          <p:nvPr>
            <p:ph type="title"/>
          </p:nvPr>
        </p:nvSpPr>
        <p:spPr>
          <a:xfrm>
            <a:off x="628650" y="365125"/>
            <a:ext cx="7886700" cy="1325563"/>
          </a:xfrm>
        </p:spPr>
        <p:txBody>
          <a:bodyPr>
            <a:normAutofit/>
          </a:bodyPr>
          <a:lstStyle/>
          <a:p>
            <a:pPr algn="ctr"/>
            <a:r>
              <a:rPr lang="en-US" dirty="0"/>
              <a:t>Quit E-Cigarette Resources for Parents/ Caregivers</a:t>
            </a:r>
            <a:endParaRPr lang="en-US"/>
          </a:p>
        </p:txBody>
      </p:sp>
      <p:graphicFrame>
        <p:nvGraphicFramePr>
          <p:cNvPr id="5" name="Content Placeholder 2">
            <a:extLst>
              <a:ext uri="{FF2B5EF4-FFF2-40B4-BE49-F238E27FC236}">
                <a16:creationId xmlns:a16="http://schemas.microsoft.com/office/drawing/2014/main" id="{9516F6FB-12B1-44C9-8F8C-68E6FE62A692}"/>
              </a:ext>
            </a:extLst>
          </p:cNvPr>
          <p:cNvGraphicFramePr>
            <a:graphicFrameLocks noGrp="1"/>
          </p:cNvGraphicFramePr>
          <p:nvPr>
            <p:ph idx="1"/>
            <p:extLst>
              <p:ext uri="{D42A27DB-BD31-4B8C-83A1-F6EECF244321}">
                <p14:modId xmlns:p14="http://schemas.microsoft.com/office/powerpoint/2010/main" val="1418314288"/>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448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404B-0104-4A97-B1C2-505B4AC5A3EF}"/>
              </a:ext>
            </a:extLst>
          </p:cNvPr>
          <p:cNvSpPr>
            <a:spLocks noGrp="1"/>
          </p:cNvSpPr>
          <p:nvPr>
            <p:ph type="title"/>
          </p:nvPr>
        </p:nvSpPr>
        <p:spPr>
          <a:xfrm>
            <a:off x="534690" y="858951"/>
            <a:ext cx="8229600" cy="853434"/>
          </a:xfrm>
        </p:spPr>
        <p:txBody>
          <a:bodyPr>
            <a:normAutofit fontScale="90000"/>
          </a:bodyPr>
          <a:lstStyle/>
          <a:p>
            <a:pPr algn="ctr"/>
            <a:r>
              <a:rPr lang="en-US" dirty="0"/>
              <a:t>Adults: Massachusetts Smokers’ Helpline </a:t>
            </a:r>
            <a:br>
              <a:rPr lang="en-US" dirty="0"/>
            </a:br>
            <a:r>
              <a:rPr lang="en-US" dirty="0"/>
              <a:t>Call 1-800-Quit-Now</a:t>
            </a:r>
            <a:br>
              <a:rPr lang="en-US" dirty="0"/>
            </a:br>
            <a:endParaRPr lang="en-US" dirty="0"/>
          </a:p>
        </p:txBody>
      </p:sp>
      <p:sp>
        <p:nvSpPr>
          <p:cNvPr id="3" name="Content Placeholder 2">
            <a:extLst>
              <a:ext uri="{FF2B5EF4-FFF2-40B4-BE49-F238E27FC236}">
                <a16:creationId xmlns:a16="http://schemas.microsoft.com/office/drawing/2014/main" id="{32E7671A-6A82-449E-AD0D-71378ABB3093}"/>
              </a:ext>
            </a:extLst>
          </p:cNvPr>
          <p:cNvSpPr>
            <a:spLocks noGrp="1"/>
          </p:cNvSpPr>
          <p:nvPr>
            <p:ph idx="1"/>
          </p:nvPr>
        </p:nvSpPr>
        <p:spPr>
          <a:xfrm>
            <a:off x="534691" y="2364694"/>
            <a:ext cx="4326661" cy="3634355"/>
          </a:xfrm>
        </p:spPr>
        <p:txBody>
          <a:bodyPr>
            <a:normAutofit/>
          </a:bodyPr>
          <a:lstStyle/>
          <a:p>
            <a:pPr lvl="0"/>
            <a:r>
              <a:rPr lang="en-US" sz="2400" dirty="0"/>
              <a:t>Tobacco &amp; e-cigarette users can call for free phone counseling &amp; make a quit plan</a:t>
            </a:r>
            <a:endParaRPr lang="en-US" sz="2400" b="1" dirty="0"/>
          </a:p>
          <a:p>
            <a:pPr lvl="0"/>
            <a:r>
              <a:rPr lang="en-US" sz="2400" dirty="0"/>
              <a:t>Up to eight weeks of free Nicotine Replacement Therapy (18 +)</a:t>
            </a:r>
          </a:p>
          <a:p>
            <a:pPr lvl="0"/>
            <a:r>
              <a:rPr lang="en-US" sz="2400" dirty="0">
                <a:hlinkClick r:id="rId2"/>
              </a:rPr>
              <a:t>www.makesmokinghistory.org</a:t>
            </a:r>
            <a:r>
              <a:rPr lang="en-US" sz="2400" dirty="0"/>
              <a:t> </a:t>
            </a:r>
          </a:p>
        </p:txBody>
      </p:sp>
      <p:pic>
        <p:nvPicPr>
          <p:cNvPr id="5" name="Picture 4">
            <a:extLst>
              <a:ext uri="{FF2B5EF4-FFF2-40B4-BE49-F238E27FC236}">
                <a16:creationId xmlns:a16="http://schemas.microsoft.com/office/drawing/2014/main" id="{109A6648-0D76-4CE3-8105-BE38072A2A36}"/>
              </a:ext>
            </a:extLst>
          </p:cNvPr>
          <p:cNvPicPr>
            <a:picLocks noChangeAspect="1"/>
          </p:cNvPicPr>
          <p:nvPr/>
        </p:nvPicPr>
        <p:blipFill rotWithShape="1">
          <a:blip r:embed="rId3"/>
          <a:srcRect t="53551"/>
          <a:stretch/>
        </p:blipFill>
        <p:spPr>
          <a:xfrm rot="21161695">
            <a:off x="4936117" y="3155685"/>
            <a:ext cx="4107849" cy="1438218"/>
          </a:xfrm>
          <a:prstGeom prst="rect">
            <a:avLst/>
          </a:prstGeom>
        </p:spPr>
      </p:pic>
    </p:spTree>
    <p:extLst>
      <p:ext uri="{BB962C8B-B14F-4D97-AF65-F5344CB8AC3E}">
        <p14:creationId xmlns:p14="http://schemas.microsoft.com/office/powerpoint/2010/main" val="547404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a:xfrm>
            <a:off x="327656" y="1503374"/>
            <a:ext cx="8229600" cy="4525963"/>
          </a:xfrm>
        </p:spPr>
        <p:txBody>
          <a:bodyPr>
            <a:normAutofit fontScale="92500" lnSpcReduction="10000"/>
          </a:bodyPr>
          <a:lstStyle/>
          <a:p>
            <a:pPr marL="0" indent="0" algn="ctr">
              <a:buNone/>
            </a:pPr>
            <a:r>
              <a:rPr lang="en-US" dirty="0"/>
              <a:t>Mary Cole</a:t>
            </a:r>
          </a:p>
          <a:p>
            <a:pPr marL="0" indent="0" algn="ctr">
              <a:buNone/>
            </a:pPr>
            <a:endParaRPr lang="en-US" sz="1200" dirty="0"/>
          </a:p>
          <a:p>
            <a:pPr marL="0" indent="0" algn="ctr">
              <a:buNone/>
            </a:pPr>
            <a:r>
              <a:rPr lang="en-US" dirty="0"/>
              <a:t>Program Coordinator</a:t>
            </a:r>
          </a:p>
          <a:p>
            <a:pPr marL="0" indent="0" algn="ctr">
              <a:buNone/>
            </a:pPr>
            <a:r>
              <a:rPr lang="en-US" dirty="0"/>
              <a:t>Greater Boston Tobacco-Free Community Partnership</a:t>
            </a:r>
          </a:p>
          <a:p>
            <a:pPr marL="0" indent="0" algn="ctr">
              <a:buNone/>
            </a:pPr>
            <a:r>
              <a:rPr lang="en-US" dirty="0"/>
              <a:t>Bay State Community Services</a:t>
            </a:r>
          </a:p>
          <a:p>
            <a:pPr marL="0" indent="0" algn="ctr">
              <a:buNone/>
            </a:pPr>
            <a:endParaRPr lang="en-US" sz="1800" dirty="0"/>
          </a:p>
          <a:p>
            <a:pPr marL="0" indent="0" algn="ctr">
              <a:buNone/>
            </a:pPr>
            <a:r>
              <a:rPr lang="en-US" dirty="0"/>
              <a:t>Email: </a:t>
            </a:r>
            <a:r>
              <a:rPr lang="en-US" dirty="0">
                <a:hlinkClick r:id="rId3"/>
              </a:rPr>
              <a:t>mcole@baystatecs.org</a:t>
            </a:r>
            <a:endParaRPr lang="en-US" dirty="0"/>
          </a:p>
          <a:p>
            <a:pPr marL="0" indent="0" algn="ctr">
              <a:buNone/>
            </a:pPr>
            <a:r>
              <a:rPr lang="en-US" dirty="0"/>
              <a:t>Phone: 617- 471-8400 x 138</a:t>
            </a:r>
          </a:p>
          <a:p>
            <a:pPr marL="0" indent="0" algn="ctr">
              <a:buNone/>
            </a:pPr>
            <a:r>
              <a:rPr lang="en-US" dirty="0"/>
              <a:t>Website: </a:t>
            </a:r>
            <a:r>
              <a:rPr lang="en-US" dirty="0">
                <a:hlinkClick r:id="rId4"/>
              </a:rPr>
              <a:t>www.MakeSmokingHistory.org</a:t>
            </a:r>
            <a:r>
              <a:rPr lang="en-US" dirty="0"/>
              <a:t> </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01894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45C3A-1377-4340-BD24-B7F84BC2E5EB}"/>
              </a:ext>
            </a:extLst>
          </p:cNvPr>
          <p:cNvPicPr>
            <a:picLocks noChangeAspect="1"/>
          </p:cNvPicPr>
          <p:nvPr/>
        </p:nvPicPr>
        <p:blipFill rotWithShape="1">
          <a:blip r:embed="rId2"/>
          <a:srcRect l="6038" t="17532" r="23585" b="6624"/>
          <a:stretch/>
        </p:blipFill>
        <p:spPr>
          <a:xfrm>
            <a:off x="783770" y="1317668"/>
            <a:ext cx="7576457" cy="4590561"/>
          </a:xfrm>
          <a:prstGeom prst="rect">
            <a:avLst/>
          </a:prstGeom>
        </p:spPr>
      </p:pic>
      <p:sp>
        <p:nvSpPr>
          <p:cNvPr id="5" name="Title 1">
            <a:extLst>
              <a:ext uri="{FF2B5EF4-FFF2-40B4-BE49-F238E27FC236}">
                <a16:creationId xmlns:a16="http://schemas.microsoft.com/office/drawing/2014/main" id="{9035A872-DA88-452E-9284-0342749FE749}"/>
              </a:ext>
            </a:extLst>
          </p:cNvPr>
          <p:cNvSpPr>
            <a:spLocks noGrp="1"/>
          </p:cNvSpPr>
          <p:nvPr>
            <p:ph type="title"/>
          </p:nvPr>
        </p:nvSpPr>
        <p:spPr>
          <a:xfrm>
            <a:off x="362235" y="316362"/>
            <a:ext cx="8419529" cy="1295370"/>
          </a:xfrm>
        </p:spPr>
        <p:txBody>
          <a:bodyPr>
            <a:normAutofit/>
          </a:bodyPr>
          <a:lstStyle/>
          <a:p>
            <a:r>
              <a:rPr lang="en-US" dirty="0"/>
              <a:t>Tobacco-Free Community Partnerships</a:t>
            </a:r>
          </a:p>
        </p:txBody>
      </p:sp>
      <p:sp>
        <p:nvSpPr>
          <p:cNvPr id="2" name="TextBox 1">
            <a:extLst>
              <a:ext uri="{FF2B5EF4-FFF2-40B4-BE49-F238E27FC236}">
                <a16:creationId xmlns:a16="http://schemas.microsoft.com/office/drawing/2014/main" id="{64411C73-49B4-4FF5-8D20-51853589011F}"/>
              </a:ext>
            </a:extLst>
          </p:cNvPr>
          <p:cNvSpPr txBox="1"/>
          <p:nvPr/>
        </p:nvSpPr>
        <p:spPr>
          <a:xfrm>
            <a:off x="1250300" y="5802974"/>
            <a:ext cx="6284606" cy="738664"/>
          </a:xfrm>
          <a:prstGeom prst="rect">
            <a:avLst/>
          </a:prstGeom>
          <a:noFill/>
        </p:spPr>
        <p:txBody>
          <a:bodyPr wrap="none" rtlCol="0">
            <a:spAutoFit/>
          </a:bodyPr>
          <a:lstStyle/>
          <a:p>
            <a:r>
              <a:rPr lang="en-US" sz="2400" b="1" dirty="0">
                <a:hlinkClick r:id="rId3"/>
              </a:rPr>
              <a:t>www.MakeSmokingHistory.org/My-Community</a:t>
            </a:r>
            <a:endParaRPr lang="en-US" sz="2400" b="1" dirty="0"/>
          </a:p>
          <a:p>
            <a:endParaRPr lang="en-US" dirty="0"/>
          </a:p>
        </p:txBody>
      </p:sp>
    </p:spTree>
    <p:extLst>
      <p:ext uri="{BB962C8B-B14F-4D97-AF65-F5344CB8AC3E}">
        <p14:creationId xmlns:p14="http://schemas.microsoft.com/office/powerpoint/2010/main" val="63489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2EBB-E038-4454-A4BA-EAE5E56FB2F0}"/>
              </a:ext>
            </a:extLst>
          </p:cNvPr>
          <p:cNvSpPr>
            <a:spLocks noGrp="1"/>
          </p:cNvSpPr>
          <p:nvPr>
            <p:ph type="title"/>
          </p:nvPr>
        </p:nvSpPr>
        <p:spPr/>
        <p:txBody>
          <a:bodyPr/>
          <a:lstStyle/>
          <a:p>
            <a:r>
              <a:rPr lang="en-US" dirty="0"/>
              <a:t>Where do we go from here?</a:t>
            </a:r>
          </a:p>
        </p:txBody>
      </p:sp>
      <p:sp>
        <p:nvSpPr>
          <p:cNvPr id="3" name="Content Placeholder 2">
            <a:extLst>
              <a:ext uri="{FF2B5EF4-FFF2-40B4-BE49-F238E27FC236}">
                <a16:creationId xmlns:a16="http://schemas.microsoft.com/office/drawing/2014/main" id="{F7CE0887-43B6-4EF8-94D3-93EFC035BAEE}"/>
              </a:ext>
            </a:extLst>
          </p:cNvPr>
          <p:cNvSpPr>
            <a:spLocks noGrp="1"/>
          </p:cNvSpPr>
          <p:nvPr>
            <p:ph idx="1"/>
          </p:nvPr>
        </p:nvSpPr>
        <p:spPr/>
        <p:txBody>
          <a:bodyPr/>
          <a:lstStyle/>
          <a:p>
            <a:r>
              <a:rPr lang="en-US" dirty="0"/>
              <a:t>Same Tactics – New Products</a:t>
            </a:r>
          </a:p>
          <a:p>
            <a:r>
              <a:rPr lang="en-US" dirty="0"/>
              <a:t>Best Practices for Prevention</a:t>
            </a:r>
          </a:p>
          <a:p>
            <a:pPr lvl="1"/>
            <a:r>
              <a:rPr lang="en-US" dirty="0"/>
              <a:t>Communities</a:t>
            </a:r>
          </a:p>
          <a:p>
            <a:pPr lvl="1"/>
            <a:r>
              <a:rPr lang="en-US" dirty="0"/>
              <a:t>Health Care Providers</a:t>
            </a:r>
          </a:p>
          <a:p>
            <a:pPr lvl="1"/>
            <a:r>
              <a:rPr lang="en-US" dirty="0"/>
              <a:t>Schools</a:t>
            </a:r>
          </a:p>
          <a:p>
            <a:pPr lvl="1"/>
            <a:r>
              <a:rPr lang="en-US" dirty="0"/>
              <a:t>Parents</a:t>
            </a:r>
          </a:p>
          <a:p>
            <a:r>
              <a:rPr lang="en-US" dirty="0"/>
              <a:t>Promote Cessation</a:t>
            </a:r>
          </a:p>
        </p:txBody>
      </p:sp>
    </p:spTree>
    <p:extLst>
      <p:ext uri="{BB962C8B-B14F-4D97-AF65-F5344CB8AC3E}">
        <p14:creationId xmlns:p14="http://schemas.microsoft.com/office/powerpoint/2010/main" val="10619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C96A-5C28-4E81-9F54-167A209B558C}"/>
              </a:ext>
            </a:extLst>
          </p:cNvPr>
          <p:cNvSpPr>
            <a:spLocks noGrp="1"/>
          </p:cNvSpPr>
          <p:nvPr>
            <p:ph type="title"/>
          </p:nvPr>
        </p:nvSpPr>
        <p:spPr/>
        <p:txBody>
          <a:bodyPr/>
          <a:lstStyle/>
          <a:p>
            <a:r>
              <a:rPr lang="en-US" dirty="0"/>
              <a:t>Same Tactics – New Products</a:t>
            </a:r>
          </a:p>
        </p:txBody>
      </p:sp>
      <p:pic>
        <p:nvPicPr>
          <p:cNvPr id="4" name="Picture 2" descr="K:\MTCP\Communications\Campaigns and media opportunities\Flavor 2016\Social Media\Flavor_FB_1200x630_Findtheproducts.jpg">
            <a:extLst>
              <a:ext uri="{FF2B5EF4-FFF2-40B4-BE49-F238E27FC236}">
                <a16:creationId xmlns:a16="http://schemas.microsoft.com/office/drawing/2014/main" id="{AD524DFF-3F36-477E-829D-383546242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6" y="1295399"/>
            <a:ext cx="9129494" cy="479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7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M:\Creative\Tobacco\Vaping\Photoshoot\MTCP-vape-707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63477" y="3133848"/>
            <a:ext cx="2457317" cy="1769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New and emerging products</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477" y="1222033"/>
            <a:ext cx="1444726" cy="197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736" y="4842429"/>
            <a:ext cx="2151285" cy="1871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6462" y="1166289"/>
            <a:ext cx="1658651" cy="214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t="10418"/>
          <a:stretch/>
        </p:blipFill>
        <p:spPr bwMode="auto">
          <a:xfrm>
            <a:off x="537069" y="1529558"/>
            <a:ext cx="1677690" cy="2216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7" y="4514856"/>
            <a:ext cx="2681288" cy="1954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CA2D0C8A-D20C-45E2-8050-DC50CE4AB73D}"/>
              </a:ext>
            </a:extLst>
          </p:cNvPr>
          <p:cNvPicPr>
            <a:picLocks noChangeAspect="1"/>
          </p:cNvPicPr>
          <p:nvPr/>
        </p:nvPicPr>
        <p:blipFill rotWithShape="1">
          <a:blip r:embed="rId9"/>
          <a:srcRect l="7128" t="22304" r="6103" b="9539"/>
          <a:stretch/>
        </p:blipFill>
        <p:spPr>
          <a:xfrm>
            <a:off x="6259533" y="3981157"/>
            <a:ext cx="2686340" cy="2110152"/>
          </a:xfrm>
          <a:prstGeom prst="rect">
            <a:avLst/>
          </a:prstGeom>
        </p:spPr>
      </p:pic>
      <p:sp>
        <p:nvSpPr>
          <p:cNvPr id="5" name="Rectangle 4">
            <a:extLst>
              <a:ext uri="{FF2B5EF4-FFF2-40B4-BE49-F238E27FC236}">
                <a16:creationId xmlns:a16="http://schemas.microsoft.com/office/drawing/2014/main" id="{8C5F6B56-A13D-48A0-8535-B2D3E6080046}"/>
              </a:ext>
            </a:extLst>
          </p:cNvPr>
          <p:cNvSpPr/>
          <p:nvPr/>
        </p:nvSpPr>
        <p:spPr>
          <a:xfrm>
            <a:off x="5557969" y="5932032"/>
            <a:ext cx="2854654" cy="461665"/>
          </a:xfrm>
          <a:prstGeom prst="rect">
            <a:avLst/>
          </a:prstGeom>
        </p:spPr>
        <p:txBody>
          <a:bodyPr wrap="square">
            <a:spAutoFit/>
          </a:bodyPr>
          <a:lstStyle/>
          <a:p>
            <a:r>
              <a:rPr lang="en-US" sz="800" dirty="0"/>
              <a:t>https://www.richmond.com/swedish-match-starting-nationwide-rollout-of-tobacco-free-nicotine-pouch/article_ec408cb1-586a-50da-8e26-31caf74bddf1.html</a:t>
            </a:r>
          </a:p>
        </p:txBody>
      </p:sp>
      <p:pic>
        <p:nvPicPr>
          <p:cNvPr id="7" name="Picture 6">
            <a:extLst>
              <a:ext uri="{FF2B5EF4-FFF2-40B4-BE49-F238E27FC236}">
                <a16:creationId xmlns:a16="http://schemas.microsoft.com/office/drawing/2014/main" id="{74693F64-A60A-4BDE-8B9C-B46FE6629F96}"/>
              </a:ext>
            </a:extLst>
          </p:cNvPr>
          <p:cNvPicPr>
            <a:picLocks noChangeAspect="1"/>
          </p:cNvPicPr>
          <p:nvPr/>
        </p:nvPicPr>
        <p:blipFill rotWithShape="1">
          <a:blip r:embed="rId10"/>
          <a:srcRect l="9812" t="16154" r="9564" b="18167"/>
          <a:stretch/>
        </p:blipFill>
        <p:spPr>
          <a:xfrm>
            <a:off x="5755113" y="1631852"/>
            <a:ext cx="3359660" cy="1824599"/>
          </a:xfrm>
          <a:prstGeom prst="rect">
            <a:avLst/>
          </a:prstGeom>
        </p:spPr>
      </p:pic>
    </p:spTree>
    <p:extLst>
      <p:ext uri="{BB962C8B-B14F-4D97-AF65-F5344CB8AC3E}">
        <p14:creationId xmlns:p14="http://schemas.microsoft.com/office/powerpoint/2010/main" val="368863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EB3A-365B-4ADC-BA1F-01D05093FF26}"/>
              </a:ext>
            </a:extLst>
          </p:cNvPr>
          <p:cNvSpPr>
            <a:spLocks noGrp="1"/>
          </p:cNvSpPr>
          <p:nvPr>
            <p:ph type="title"/>
          </p:nvPr>
        </p:nvSpPr>
        <p:spPr>
          <a:xfrm>
            <a:off x="628650" y="365125"/>
            <a:ext cx="7886700" cy="1325563"/>
          </a:xfrm>
        </p:spPr>
        <p:txBody>
          <a:bodyPr>
            <a:normAutofit/>
          </a:bodyPr>
          <a:lstStyle/>
          <a:p>
            <a:r>
              <a:rPr lang="en-US" sz="3600" dirty="0"/>
              <a:t>Best Practices for E-Cigarette Prevention</a:t>
            </a:r>
          </a:p>
        </p:txBody>
      </p:sp>
      <p:graphicFrame>
        <p:nvGraphicFramePr>
          <p:cNvPr id="5" name="Content Placeholder 2">
            <a:extLst>
              <a:ext uri="{FF2B5EF4-FFF2-40B4-BE49-F238E27FC236}">
                <a16:creationId xmlns:a16="http://schemas.microsoft.com/office/drawing/2014/main" id="{CCE7BA2A-42FC-407B-8071-97B335E67F86}"/>
              </a:ext>
            </a:extLst>
          </p:cNvPr>
          <p:cNvGraphicFramePr>
            <a:graphicFrameLocks noGrp="1"/>
          </p:cNvGraphicFramePr>
          <p:nvPr>
            <p:ph idx="1"/>
            <p:extLst>
              <p:ext uri="{D42A27DB-BD31-4B8C-83A1-F6EECF244321}">
                <p14:modId xmlns:p14="http://schemas.microsoft.com/office/powerpoint/2010/main" val="374783122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94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607C-D3ED-48D1-8906-DC0DDA6681EB}"/>
              </a:ext>
            </a:extLst>
          </p:cNvPr>
          <p:cNvSpPr>
            <a:spLocks noGrp="1"/>
          </p:cNvSpPr>
          <p:nvPr>
            <p:ph type="title"/>
          </p:nvPr>
        </p:nvSpPr>
        <p:spPr>
          <a:xfrm>
            <a:off x="685800" y="3438998"/>
            <a:ext cx="7772400" cy="1362075"/>
          </a:xfrm>
        </p:spPr>
        <p:txBody>
          <a:bodyPr/>
          <a:lstStyle/>
          <a:p>
            <a:r>
              <a:rPr lang="en-US" dirty="0"/>
              <a:t>What can COMMUNITIES do?</a:t>
            </a:r>
          </a:p>
        </p:txBody>
      </p:sp>
    </p:spTree>
    <p:extLst>
      <p:ext uri="{BB962C8B-B14F-4D97-AF65-F5344CB8AC3E}">
        <p14:creationId xmlns:p14="http://schemas.microsoft.com/office/powerpoint/2010/main" val="235407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TotalTime>
  <Words>2358</Words>
  <Application>Microsoft Office PowerPoint</Application>
  <PresentationFormat>On-screen Show (4:3)</PresentationFormat>
  <Paragraphs>310</Paragraphs>
  <Slides>33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MS PGothic</vt:lpstr>
      <vt:lpstr>Arial</vt:lpstr>
      <vt:lpstr>Calibri</vt:lpstr>
      <vt:lpstr>Helvetica</vt:lpstr>
      <vt:lpstr>Tahoma</vt:lpstr>
      <vt:lpstr>Office Theme</vt:lpstr>
      <vt:lpstr>PowerPoint Presentation</vt:lpstr>
      <vt:lpstr>Introduction</vt:lpstr>
      <vt:lpstr>Disclosure</vt:lpstr>
      <vt:lpstr>Tobacco-Free Community Partnerships</vt:lpstr>
      <vt:lpstr>Where do we go from here?</vt:lpstr>
      <vt:lpstr>Same Tactics – New Products</vt:lpstr>
      <vt:lpstr>New and emerging products</vt:lpstr>
      <vt:lpstr>Best Practices for E-Cigarette Prevention</vt:lpstr>
      <vt:lpstr>What can COMMUNITIES do?</vt:lpstr>
      <vt:lpstr>Support strong town/city tobacco regulations</vt:lpstr>
      <vt:lpstr>Social Ecological Model</vt:lpstr>
      <vt:lpstr>Use tailored local media to educate community</vt:lpstr>
      <vt:lpstr>The New Look of Nicotine Addiction </vt:lpstr>
      <vt:lpstr>Vapes and Cigarettes: Different Products. Same Dangers.</vt:lpstr>
      <vt:lpstr>PowerPoint Presentation</vt:lpstr>
      <vt:lpstr>What can health care providers do?</vt:lpstr>
      <vt:lpstr>AAP - Supporting Youth who are Addicted to Nicotine: Advice for Pediatricians </vt:lpstr>
      <vt:lpstr>What can schools do?</vt:lpstr>
      <vt:lpstr>Know quality programming</vt:lpstr>
      <vt:lpstr>Schools should update curriculum to address vaping</vt:lpstr>
      <vt:lpstr>Adopt Diversion and Cessation Programs</vt:lpstr>
      <vt:lpstr>Peer to Peer Education - The 84</vt:lpstr>
      <vt:lpstr>Start an 84 Chapter</vt:lpstr>
      <vt:lpstr>What can parents do?</vt:lpstr>
      <vt:lpstr>Get the Facts</vt:lpstr>
      <vt:lpstr>Parents &amp; caregivers talk with their kids early and often</vt:lpstr>
      <vt:lpstr>Strategies to educate parents</vt:lpstr>
      <vt:lpstr>Promote Cessation</vt:lpstr>
      <vt:lpstr>Quit E-Cigarette Resources for Youth</vt:lpstr>
      <vt:lpstr>Upcoming Cessation Resources</vt:lpstr>
      <vt:lpstr>Quit E-Cigarette Resources for Parents/ Caregivers</vt:lpstr>
      <vt:lpstr>Adults: Massachusetts Smokers’ Helpline  Call 1-800-Quit-Now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Cole</dc:creator>
  <cp:lastModifiedBy>Glynn Penelope</cp:lastModifiedBy>
  <cp:revision>7</cp:revision>
  <dcterms:created xsi:type="dcterms:W3CDTF">2019-11-13T01:45:29Z</dcterms:created>
  <dcterms:modified xsi:type="dcterms:W3CDTF">2019-11-13T13:16:39Z</dcterms:modified>
</cp:coreProperties>
</file>