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ink/ink1.xml" ContentType="application/inkml+xml"/>
  <Override PartName="/ppt/ink/ink2.xml" ContentType="application/inkml+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39"/>
  </p:notesMasterIdLst>
  <p:sldIdLst>
    <p:sldId id="406" r:id="rId2"/>
    <p:sldId id="314" r:id="rId3"/>
    <p:sldId id="257" r:id="rId4"/>
    <p:sldId id="259" r:id="rId5"/>
    <p:sldId id="258" r:id="rId6"/>
    <p:sldId id="400" r:id="rId7"/>
    <p:sldId id="269" r:id="rId8"/>
    <p:sldId id="399" r:id="rId9"/>
    <p:sldId id="411" r:id="rId10"/>
    <p:sldId id="395" r:id="rId11"/>
    <p:sldId id="398" r:id="rId12"/>
    <p:sldId id="268" r:id="rId13"/>
    <p:sldId id="270" r:id="rId14"/>
    <p:sldId id="362" r:id="rId15"/>
    <p:sldId id="363" r:id="rId16"/>
    <p:sldId id="361" r:id="rId17"/>
    <p:sldId id="359" r:id="rId18"/>
    <p:sldId id="365" r:id="rId19"/>
    <p:sldId id="267" r:id="rId20"/>
    <p:sldId id="403" r:id="rId21"/>
    <p:sldId id="404" r:id="rId22"/>
    <p:sldId id="368" r:id="rId23"/>
    <p:sldId id="370" r:id="rId24"/>
    <p:sldId id="407" r:id="rId25"/>
    <p:sldId id="408" r:id="rId26"/>
    <p:sldId id="371" r:id="rId27"/>
    <p:sldId id="373" r:id="rId28"/>
    <p:sldId id="265" r:id="rId29"/>
    <p:sldId id="264" r:id="rId30"/>
    <p:sldId id="274" r:id="rId31"/>
    <p:sldId id="283" r:id="rId32"/>
    <p:sldId id="369" r:id="rId33"/>
    <p:sldId id="275" r:id="rId34"/>
    <p:sldId id="289" r:id="rId35"/>
    <p:sldId id="381" r:id="rId36"/>
    <p:sldId id="384" r:id="rId37"/>
    <p:sldId id="385" r:id="rId3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595"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90CE77-670A-42D0-874F-42E1F8D7E4CD}"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B6807663-1AAD-4D0A-8032-AC7B47FFF759}">
      <dgm:prSet/>
      <dgm:spPr/>
      <dgm:t>
        <a:bodyPr/>
        <a:lstStyle/>
        <a:p>
          <a:r>
            <a:rPr lang="en-US" dirty="0"/>
            <a:t>Cross-sectional studies on exposure to advertising and use of tobacco; </a:t>
          </a:r>
        </a:p>
      </dgm:t>
    </dgm:pt>
    <dgm:pt modelId="{0812EC0E-7530-4C83-95D6-B76C7AEAB6E2}" type="parTrans" cxnId="{BFD6538F-4576-4CD6-9A42-CA71DD417075}">
      <dgm:prSet/>
      <dgm:spPr/>
      <dgm:t>
        <a:bodyPr/>
        <a:lstStyle/>
        <a:p>
          <a:endParaRPr lang="en-US"/>
        </a:p>
      </dgm:t>
    </dgm:pt>
    <dgm:pt modelId="{0F50DEB3-F083-4865-AB11-37FA8987DB73}" type="sibTrans" cxnId="{BFD6538F-4576-4CD6-9A42-CA71DD417075}">
      <dgm:prSet/>
      <dgm:spPr/>
      <dgm:t>
        <a:bodyPr/>
        <a:lstStyle/>
        <a:p>
          <a:endParaRPr lang="en-US"/>
        </a:p>
      </dgm:t>
    </dgm:pt>
    <dgm:pt modelId="{F2D41C45-3017-41CC-87FB-064806F04785}">
      <dgm:prSet/>
      <dgm:spPr/>
      <dgm:t>
        <a:bodyPr/>
        <a:lstStyle/>
        <a:p>
          <a:r>
            <a:rPr lang="en-US" dirty="0"/>
            <a:t>Longitudinal studies with non-susceptible, never-users of tobacco and subsequent initiation;</a:t>
          </a:r>
        </a:p>
      </dgm:t>
    </dgm:pt>
    <dgm:pt modelId="{EA4979AE-43AC-4C74-B1D2-665408F54B54}" type="parTrans" cxnId="{D1227D64-68F6-4107-AD69-0348047504EA}">
      <dgm:prSet/>
      <dgm:spPr/>
      <dgm:t>
        <a:bodyPr/>
        <a:lstStyle/>
        <a:p>
          <a:endParaRPr lang="en-US"/>
        </a:p>
      </dgm:t>
    </dgm:pt>
    <dgm:pt modelId="{89B675D1-6678-4943-A7E3-51CC15B3CD92}" type="sibTrans" cxnId="{D1227D64-68F6-4107-AD69-0348047504EA}">
      <dgm:prSet/>
      <dgm:spPr/>
      <dgm:t>
        <a:bodyPr/>
        <a:lstStyle/>
        <a:p>
          <a:endParaRPr lang="en-US"/>
        </a:p>
      </dgm:t>
    </dgm:pt>
    <dgm:pt modelId="{F67B8547-EF0F-431B-A06A-A80AEF6AC86E}">
      <dgm:prSet/>
      <dgm:spPr/>
      <dgm:t>
        <a:bodyPr/>
        <a:lstStyle/>
        <a:p>
          <a:r>
            <a:rPr lang="en-US" dirty="0"/>
            <a:t>Examination of industry marketing efforts and use of specific brands;</a:t>
          </a:r>
        </a:p>
      </dgm:t>
    </dgm:pt>
    <dgm:pt modelId="{3ADA8E6D-B85D-4270-93CE-00AA133CD152}" type="parTrans" cxnId="{203132F7-C1B0-40F0-ACF9-9568B80B026F}">
      <dgm:prSet/>
      <dgm:spPr/>
      <dgm:t>
        <a:bodyPr/>
        <a:lstStyle/>
        <a:p>
          <a:endParaRPr lang="en-US"/>
        </a:p>
      </dgm:t>
    </dgm:pt>
    <dgm:pt modelId="{8643811D-5D41-4569-9CB7-4CFF5D2241CB}" type="sibTrans" cxnId="{203132F7-C1B0-40F0-ACF9-9568B80B026F}">
      <dgm:prSet/>
      <dgm:spPr/>
      <dgm:t>
        <a:bodyPr/>
        <a:lstStyle/>
        <a:p>
          <a:endParaRPr lang="en-US"/>
        </a:p>
      </dgm:t>
    </dgm:pt>
    <dgm:pt modelId="{554BF481-AECA-45E2-9E73-4999A4B9B47C}">
      <dgm:prSet/>
      <dgm:spPr/>
      <dgm:t>
        <a:bodyPr/>
        <a:lstStyle/>
        <a:p>
          <a:r>
            <a:rPr lang="en-US" dirty="0"/>
            <a:t>Evidence from tobacco industry documents on their marketing practices. (U.S. Surgeon General’s Report, 2012).</a:t>
          </a:r>
        </a:p>
      </dgm:t>
    </dgm:pt>
    <dgm:pt modelId="{3AB37FF6-8FF3-4A4C-A8AD-816A491B0204}" type="parTrans" cxnId="{F734F1E5-B5B7-4CA0-A78C-6F0C8BFD4A20}">
      <dgm:prSet/>
      <dgm:spPr/>
      <dgm:t>
        <a:bodyPr/>
        <a:lstStyle/>
        <a:p>
          <a:endParaRPr lang="en-US"/>
        </a:p>
      </dgm:t>
    </dgm:pt>
    <dgm:pt modelId="{5D6A34BF-C38B-4AE4-8AFA-3325726805B2}" type="sibTrans" cxnId="{F734F1E5-B5B7-4CA0-A78C-6F0C8BFD4A20}">
      <dgm:prSet/>
      <dgm:spPr/>
      <dgm:t>
        <a:bodyPr/>
        <a:lstStyle/>
        <a:p>
          <a:endParaRPr lang="en-US"/>
        </a:p>
      </dgm:t>
    </dgm:pt>
    <dgm:pt modelId="{DEBEA206-AC7E-4209-B717-288737090E37}" type="pres">
      <dgm:prSet presAssocID="{1490CE77-670A-42D0-874F-42E1F8D7E4CD}" presName="linear" presStyleCnt="0">
        <dgm:presLayoutVars>
          <dgm:animLvl val="lvl"/>
          <dgm:resizeHandles val="exact"/>
        </dgm:presLayoutVars>
      </dgm:prSet>
      <dgm:spPr/>
      <dgm:t>
        <a:bodyPr/>
        <a:lstStyle/>
        <a:p>
          <a:endParaRPr lang="en-US"/>
        </a:p>
      </dgm:t>
    </dgm:pt>
    <dgm:pt modelId="{E6242B77-66A0-4DA9-87D2-599DFFA2BCDB}" type="pres">
      <dgm:prSet presAssocID="{B6807663-1AAD-4D0A-8032-AC7B47FFF759}" presName="parentText" presStyleLbl="node1" presStyleIdx="0" presStyleCnt="4">
        <dgm:presLayoutVars>
          <dgm:chMax val="0"/>
          <dgm:bulletEnabled val="1"/>
        </dgm:presLayoutVars>
      </dgm:prSet>
      <dgm:spPr/>
      <dgm:t>
        <a:bodyPr/>
        <a:lstStyle/>
        <a:p>
          <a:endParaRPr lang="en-US"/>
        </a:p>
      </dgm:t>
    </dgm:pt>
    <dgm:pt modelId="{7B60382A-7C3A-40BC-82B6-F79399C149CA}" type="pres">
      <dgm:prSet presAssocID="{0F50DEB3-F083-4865-AB11-37FA8987DB73}" presName="spacer" presStyleCnt="0"/>
      <dgm:spPr/>
    </dgm:pt>
    <dgm:pt modelId="{190956D6-D8BE-44AC-9980-08007CAB6080}" type="pres">
      <dgm:prSet presAssocID="{F2D41C45-3017-41CC-87FB-064806F04785}" presName="parentText" presStyleLbl="node1" presStyleIdx="1" presStyleCnt="4">
        <dgm:presLayoutVars>
          <dgm:chMax val="0"/>
          <dgm:bulletEnabled val="1"/>
        </dgm:presLayoutVars>
      </dgm:prSet>
      <dgm:spPr/>
      <dgm:t>
        <a:bodyPr/>
        <a:lstStyle/>
        <a:p>
          <a:endParaRPr lang="en-US"/>
        </a:p>
      </dgm:t>
    </dgm:pt>
    <dgm:pt modelId="{23AB9FCF-AA74-4956-A592-72DF640E87D5}" type="pres">
      <dgm:prSet presAssocID="{89B675D1-6678-4943-A7E3-51CC15B3CD92}" presName="spacer" presStyleCnt="0"/>
      <dgm:spPr/>
    </dgm:pt>
    <dgm:pt modelId="{4C2D12BD-E92C-468C-818F-FB350E85E53C}" type="pres">
      <dgm:prSet presAssocID="{F67B8547-EF0F-431B-A06A-A80AEF6AC86E}" presName="parentText" presStyleLbl="node1" presStyleIdx="2" presStyleCnt="4">
        <dgm:presLayoutVars>
          <dgm:chMax val="0"/>
          <dgm:bulletEnabled val="1"/>
        </dgm:presLayoutVars>
      </dgm:prSet>
      <dgm:spPr/>
      <dgm:t>
        <a:bodyPr/>
        <a:lstStyle/>
        <a:p>
          <a:endParaRPr lang="en-US"/>
        </a:p>
      </dgm:t>
    </dgm:pt>
    <dgm:pt modelId="{50EA3356-C69B-4EB3-AACC-BF44571A7DBC}" type="pres">
      <dgm:prSet presAssocID="{8643811D-5D41-4569-9CB7-4CFF5D2241CB}" presName="spacer" presStyleCnt="0"/>
      <dgm:spPr/>
    </dgm:pt>
    <dgm:pt modelId="{15A03390-F79A-4A48-B378-1E633BFC3CD5}" type="pres">
      <dgm:prSet presAssocID="{554BF481-AECA-45E2-9E73-4999A4B9B47C}" presName="parentText" presStyleLbl="node1" presStyleIdx="3" presStyleCnt="4">
        <dgm:presLayoutVars>
          <dgm:chMax val="0"/>
          <dgm:bulletEnabled val="1"/>
        </dgm:presLayoutVars>
      </dgm:prSet>
      <dgm:spPr/>
      <dgm:t>
        <a:bodyPr/>
        <a:lstStyle/>
        <a:p>
          <a:endParaRPr lang="en-US"/>
        </a:p>
      </dgm:t>
    </dgm:pt>
  </dgm:ptLst>
  <dgm:cxnLst>
    <dgm:cxn modelId="{203132F7-C1B0-40F0-ACF9-9568B80B026F}" srcId="{1490CE77-670A-42D0-874F-42E1F8D7E4CD}" destId="{F67B8547-EF0F-431B-A06A-A80AEF6AC86E}" srcOrd="2" destOrd="0" parTransId="{3ADA8E6D-B85D-4270-93CE-00AA133CD152}" sibTransId="{8643811D-5D41-4569-9CB7-4CFF5D2241CB}"/>
    <dgm:cxn modelId="{B3A14693-F3D1-43A4-80A4-AFEF6E102B80}" type="presOf" srcId="{1490CE77-670A-42D0-874F-42E1F8D7E4CD}" destId="{DEBEA206-AC7E-4209-B717-288737090E37}" srcOrd="0" destOrd="0" presId="urn:microsoft.com/office/officeart/2005/8/layout/vList2"/>
    <dgm:cxn modelId="{0F20170A-C8B4-4757-8979-7C6E9DB9B742}" type="presOf" srcId="{F67B8547-EF0F-431B-A06A-A80AEF6AC86E}" destId="{4C2D12BD-E92C-468C-818F-FB350E85E53C}" srcOrd="0" destOrd="0" presId="urn:microsoft.com/office/officeart/2005/8/layout/vList2"/>
    <dgm:cxn modelId="{D1227D64-68F6-4107-AD69-0348047504EA}" srcId="{1490CE77-670A-42D0-874F-42E1F8D7E4CD}" destId="{F2D41C45-3017-41CC-87FB-064806F04785}" srcOrd="1" destOrd="0" parTransId="{EA4979AE-43AC-4C74-B1D2-665408F54B54}" sibTransId="{89B675D1-6678-4943-A7E3-51CC15B3CD92}"/>
    <dgm:cxn modelId="{57CC83B1-1E04-49C9-9336-5AA4399FC992}" type="presOf" srcId="{F2D41C45-3017-41CC-87FB-064806F04785}" destId="{190956D6-D8BE-44AC-9980-08007CAB6080}" srcOrd="0" destOrd="0" presId="urn:microsoft.com/office/officeart/2005/8/layout/vList2"/>
    <dgm:cxn modelId="{F734F1E5-B5B7-4CA0-A78C-6F0C8BFD4A20}" srcId="{1490CE77-670A-42D0-874F-42E1F8D7E4CD}" destId="{554BF481-AECA-45E2-9E73-4999A4B9B47C}" srcOrd="3" destOrd="0" parTransId="{3AB37FF6-8FF3-4A4C-A8AD-816A491B0204}" sibTransId="{5D6A34BF-C38B-4AE4-8AFA-3325726805B2}"/>
    <dgm:cxn modelId="{343A0B2F-B3CF-4458-9D99-BEFFF22ECFAA}" type="presOf" srcId="{B6807663-1AAD-4D0A-8032-AC7B47FFF759}" destId="{E6242B77-66A0-4DA9-87D2-599DFFA2BCDB}" srcOrd="0" destOrd="0" presId="urn:microsoft.com/office/officeart/2005/8/layout/vList2"/>
    <dgm:cxn modelId="{BFD6538F-4576-4CD6-9A42-CA71DD417075}" srcId="{1490CE77-670A-42D0-874F-42E1F8D7E4CD}" destId="{B6807663-1AAD-4D0A-8032-AC7B47FFF759}" srcOrd="0" destOrd="0" parTransId="{0812EC0E-7530-4C83-95D6-B76C7AEAB6E2}" sibTransId="{0F50DEB3-F083-4865-AB11-37FA8987DB73}"/>
    <dgm:cxn modelId="{65A94752-CEC0-40F5-AF67-CE6BE6653D06}" type="presOf" srcId="{554BF481-AECA-45E2-9E73-4999A4B9B47C}" destId="{15A03390-F79A-4A48-B378-1E633BFC3CD5}" srcOrd="0" destOrd="0" presId="urn:microsoft.com/office/officeart/2005/8/layout/vList2"/>
    <dgm:cxn modelId="{6799B57F-CA6B-4F80-AAFA-EDAC51A86AC3}" type="presParOf" srcId="{DEBEA206-AC7E-4209-B717-288737090E37}" destId="{E6242B77-66A0-4DA9-87D2-599DFFA2BCDB}" srcOrd="0" destOrd="0" presId="urn:microsoft.com/office/officeart/2005/8/layout/vList2"/>
    <dgm:cxn modelId="{9BA94971-6BC8-4F8C-B642-29AAE9D9B8E4}" type="presParOf" srcId="{DEBEA206-AC7E-4209-B717-288737090E37}" destId="{7B60382A-7C3A-40BC-82B6-F79399C149CA}" srcOrd="1" destOrd="0" presId="urn:microsoft.com/office/officeart/2005/8/layout/vList2"/>
    <dgm:cxn modelId="{090B037F-013A-49F6-9289-0C6324C54AA0}" type="presParOf" srcId="{DEBEA206-AC7E-4209-B717-288737090E37}" destId="{190956D6-D8BE-44AC-9980-08007CAB6080}" srcOrd="2" destOrd="0" presId="urn:microsoft.com/office/officeart/2005/8/layout/vList2"/>
    <dgm:cxn modelId="{15609692-7090-44B6-BD82-AD452893F33B}" type="presParOf" srcId="{DEBEA206-AC7E-4209-B717-288737090E37}" destId="{23AB9FCF-AA74-4956-A592-72DF640E87D5}" srcOrd="3" destOrd="0" presId="urn:microsoft.com/office/officeart/2005/8/layout/vList2"/>
    <dgm:cxn modelId="{253F908F-B005-46C1-B9BC-2B5801618ADD}" type="presParOf" srcId="{DEBEA206-AC7E-4209-B717-288737090E37}" destId="{4C2D12BD-E92C-468C-818F-FB350E85E53C}" srcOrd="4" destOrd="0" presId="urn:microsoft.com/office/officeart/2005/8/layout/vList2"/>
    <dgm:cxn modelId="{4D7ECDB3-3D3B-43DA-A7BB-B4D31E1F0560}" type="presParOf" srcId="{DEBEA206-AC7E-4209-B717-288737090E37}" destId="{50EA3356-C69B-4EB3-AACC-BF44571A7DBC}" srcOrd="5" destOrd="0" presId="urn:microsoft.com/office/officeart/2005/8/layout/vList2"/>
    <dgm:cxn modelId="{D3395DED-02F7-4127-8E91-2BAD84AADBAA}" type="presParOf" srcId="{DEBEA206-AC7E-4209-B717-288737090E37}" destId="{15A03390-F79A-4A48-B378-1E633BFC3CD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242B77-66A0-4DA9-87D2-599DFFA2BCDB}">
      <dsp:nvSpPr>
        <dsp:cNvPr id="0" name=""/>
        <dsp:cNvSpPr/>
      </dsp:nvSpPr>
      <dsp:spPr>
        <a:xfrm>
          <a:off x="0" y="42759"/>
          <a:ext cx="7203281" cy="570375"/>
        </a:xfrm>
        <a:prstGeom prst="round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a:t>Cross-sectional studies on exposure to advertising and use of tobacco; </a:t>
          </a:r>
        </a:p>
      </dsp:txBody>
      <dsp:txXfrm>
        <a:off x="27843" y="70602"/>
        <a:ext cx="7147595" cy="514689"/>
      </dsp:txXfrm>
    </dsp:sp>
    <dsp:sp modelId="{190956D6-D8BE-44AC-9980-08007CAB6080}">
      <dsp:nvSpPr>
        <dsp:cNvPr id="0" name=""/>
        <dsp:cNvSpPr/>
      </dsp:nvSpPr>
      <dsp:spPr>
        <a:xfrm>
          <a:off x="0" y="656334"/>
          <a:ext cx="7203281" cy="570375"/>
        </a:xfrm>
        <a:prstGeom prst="roundRect">
          <a:avLst/>
        </a:prstGeom>
        <a:gradFill rotWithShape="0">
          <a:gsLst>
            <a:gs pos="0">
              <a:schemeClr val="accent5">
                <a:hueOff val="-561544"/>
                <a:satOff val="-2648"/>
                <a:lumOff val="653"/>
                <a:alphaOff val="0"/>
                <a:tint val="98000"/>
                <a:satMod val="110000"/>
                <a:lumMod val="104000"/>
              </a:schemeClr>
            </a:gs>
            <a:gs pos="69000">
              <a:schemeClr val="accent5">
                <a:hueOff val="-561544"/>
                <a:satOff val="-2648"/>
                <a:lumOff val="653"/>
                <a:alphaOff val="0"/>
                <a:shade val="88000"/>
                <a:satMod val="130000"/>
                <a:lumMod val="92000"/>
              </a:schemeClr>
            </a:gs>
            <a:gs pos="100000">
              <a:schemeClr val="accent5">
                <a:hueOff val="-561544"/>
                <a:satOff val="-2648"/>
                <a:lumOff val="653"/>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a:t>Longitudinal studies with non-susceptible, never-users of tobacco and subsequent initiation;</a:t>
          </a:r>
        </a:p>
      </dsp:txBody>
      <dsp:txXfrm>
        <a:off x="27843" y="684177"/>
        <a:ext cx="7147595" cy="514689"/>
      </dsp:txXfrm>
    </dsp:sp>
    <dsp:sp modelId="{4C2D12BD-E92C-468C-818F-FB350E85E53C}">
      <dsp:nvSpPr>
        <dsp:cNvPr id="0" name=""/>
        <dsp:cNvSpPr/>
      </dsp:nvSpPr>
      <dsp:spPr>
        <a:xfrm>
          <a:off x="0" y="1269910"/>
          <a:ext cx="7203281" cy="570375"/>
        </a:xfrm>
        <a:prstGeom prst="roundRect">
          <a:avLst/>
        </a:prstGeom>
        <a:gradFill rotWithShape="0">
          <a:gsLst>
            <a:gs pos="0">
              <a:schemeClr val="accent5">
                <a:hueOff val="-1123087"/>
                <a:satOff val="-5296"/>
                <a:lumOff val="1307"/>
                <a:alphaOff val="0"/>
                <a:tint val="98000"/>
                <a:satMod val="110000"/>
                <a:lumMod val="104000"/>
              </a:schemeClr>
            </a:gs>
            <a:gs pos="69000">
              <a:schemeClr val="accent5">
                <a:hueOff val="-1123087"/>
                <a:satOff val="-5296"/>
                <a:lumOff val="1307"/>
                <a:alphaOff val="0"/>
                <a:shade val="88000"/>
                <a:satMod val="130000"/>
                <a:lumMod val="92000"/>
              </a:schemeClr>
            </a:gs>
            <a:gs pos="100000">
              <a:schemeClr val="accent5">
                <a:hueOff val="-1123087"/>
                <a:satOff val="-5296"/>
                <a:lumOff val="1307"/>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a:t>Examination of industry marketing efforts and use of specific brands;</a:t>
          </a:r>
        </a:p>
      </dsp:txBody>
      <dsp:txXfrm>
        <a:off x="27843" y="1297753"/>
        <a:ext cx="7147595" cy="514689"/>
      </dsp:txXfrm>
    </dsp:sp>
    <dsp:sp modelId="{15A03390-F79A-4A48-B378-1E633BFC3CD5}">
      <dsp:nvSpPr>
        <dsp:cNvPr id="0" name=""/>
        <dsp:cNvSpPr/>
      </dsp:nvSpPr>
      <dsp:spPr>
        <a:xfrm>
          <a:off x="0" y="1883485"/>
          <a:ext cx="7203281" cy="570375"/>
        </a:xfrm>
        <a:prstGeom prst="roundRect">
          <a:avLst/>
        </a:prstGeom>
        <a:gradFill rotWithShape="0">
          <a:gsLst>
            <a:gs pos="0">
              <a:schemeClr val="accent5">
                <a:hueOff val="-1684631"/>
                <a:satOff val="-7944"/>
                <a:lumOff val="1960"/>
                <a:alphaOff val="0"/>
                <a:tint val="98000"/>
                <a:satMod val="110000"/>
                <a:lumMod val="104000"/>
              </a:schemeClr>
            </a:gs>
            <a:gs pos="69000">
              <a:schemeClr val="accent5">
                <a:hueOff val="-1684631"/>
                <a:satOff val="-7944"/>
                <a:lumOff val="1960"/>
                <a:alphaOff val="0"/>
                <a:shade val="88000"/>
                <a:satMod val="130000"/>
                <a:lumMod val="92000"/>
              </a:schemeClr>
            </a:gs>
            <a:gs pos="100000">
              <a:schemeClr val="accent5">
                <a:hueOff val="-1684631"/>
                <a:satOff val="-7944"/>
                <a:lumOff val="196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a:t>Evidence from tobacco industry documents on their marketing practices. (U.S. Surgeon General’s Report, 2012).</a:t>
          </a:r>
        </a:p>
      </dsp:txBody>
      <dsp:txXfrm>
        <a:off x="27843" y="1911328"/>
        <a:ext cx="7147595" cy="51468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3-08T20:11:11.381"/>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3-08T20:12:08.162"/>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AD7B0F4-79A8-4918-A61C-A2F2888A3CFF}" type="datetimeFigureOut">
              <a:rPr lang="en-US" smtClean="0"/>
              <a:t>11/12/2019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0A9C3F9-F7D8-48DF-9D6D-44CDB951B26C}" type="slidenum">
              <a:rPr lang="en-US" smtClean="0"/>
              <a:t>‹#›</a:t>
            </a:fld>
            <a:endParaRPr lang="en-US" dirty="0"/>
          </a:p>
        </p:txBody>
      </p:sp>
    </p:spTree>
    <p:extLst>
      <p:ext uri="{BB962C8B-B14F-4D97-AF65-F5344CB8AC3E}">
        <p14:creationId xmlns:p14="http://schemas.microsoft.com/office/powerpoint/2010/main" val="2538689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11/12/2019</a:t>
            </a:fld>
            <a:endParaRPr lang="en-US" dirty="0"/>
          </a:p>
        </p:txBody>
      </p:sp>
      <p:sp>
        <p:nvSpPr>
          <p:cNvPr id="5" name="Footer Placeholder 4"/>
          <p:cNvSpPr>
            <a:spLocks noGrp="1"/>
          </p:cNvSpPr>
          <p:nvPr>
            <p:ph type="ftr" sz="quarter" idx="11"/>
          </p:nvPr>
        </p:nvSpPr>
        <p:spPr>
          <a:xfrm>
            <a:off x="2396319" y="329308"/>
            <a:ext cx="3086292" cy="309201"/>
          </a:xfrm>
        </p:spPr>
        <p:txBody>
          <a:bodyPr/>
          <a:lstStyle/>
          <a:p>
            <a:endParaRPr lang="en-US" dirty="0"/>
          </a:p>
        </p:txBody>
      </p:sp>
      <p:sp>
        <p:nvSpPr>
          <p:cNvPr id="6" name="Slide Number Placeholder 5"/>
          <p:cNvSpPr>
            <a:spLocks noGrp="1"/>
          </p:cNvSpPr>
          <p:nvPr>
            <p:ph type="sldNum" sz="quarter" idx="12"/>
          </p:nvPr>
        </p:nvSpPr>
        <p:spPr>
          <a:xfrm>
            <a:off x="1434703" y="798973"/>
            <a:ext cx="802005" cy="503578"/>
          </a:xfrm>
        </p:spPr>
        <p:txBody>
          <a:bodyPr/>
          <a:lstStyle/>
          <a:p>
            <a:fld id="{6D22F896-40B5-4ADD-8801-0D06FADFA095}" type="slidenum">
              <a:rPr lang="en-US" smtClean="0"/>
              <a:t>‹#›</a:t>
            </a:fld>
            <a:endParaRPr lang="en-US" dirty="0"/>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51740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39814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07356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83888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45870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05773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07383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93407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8171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29068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48A87A34-81AB-432B-8DAE-1953F412C126}" type="datetimeFigureOut">
              <a:rPr lang="en-US" smtClean="0"/>
              <a:pPr/>
              <a:t>11/12/2019</a:t>
            </a:fld>
            <a:endParaRPr lang="en-US" dirty="0"/>
          </a:p>
        </p:txBody>
      </p:sp>
      <p:sp>
        <p:nvSpPr>
          <p:cNvPr id="6" name="Footer Placeholder 5"/>
          <p:cNvSpPr>
            <a:spLocks noGrp="1"/>
          </p:cNvSpPr>
          <p:nvPr>
            <p:ph type="ftr" sz="quarter" idx="11"/>
          </p:nvPr>
        </p:nvSpPr>
        <p:spPr>
          <a:xfrm>
            <a:off x="1437530" y="318641"/>
            <a:ext cx="3251553"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1526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11/12/2019</a:t>
            </a:fld>
            <a:endParaRPr lang="en-US" dirty="0"/>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78894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flickr.com/photos/127173209@N05/15249922438/" TargetMode="External"/><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3" Type="http://schemas.openxmlformats.org/officeDocument/2006/relationships/hyperlink" Target="http://warmupsfollowups.blogspot.com/2012/01/da-vinci-code-symbols.html"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File:MaldenMA-seal.svg" TargetMode="External"/><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hyperlink" Target="https://en.wikipedia.org/wiki/Lowell,_Massachusetts" TargetMode="Externa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customXml" Target="../ink/ink1.xml"/><Relationship Id="rId7" Type="http://schemas.openxmlformats.org/officeDocument/2006/relationships/hyperlink" Target="https://en.wikipedia.org/wiki/Junior_Mints" TargetMode="Externa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9.jpg"/><Relationship Id="rId5" Type="http://schemas.openxmlformats.org/officeDocument/2006/relationships/customXml" Target="../ink/ink2.xml"/><Relationship Id="rId4" Type="http://schemas.openxmlformats.org/officeDocument/2006/relationships/image" Target="../media/image11.emf"/></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hyperlink" Target="http://ell.stackexchange.com/questions/13678/why-does-harry-potter-put-everything-on-his-plate-except-peppermints-in-this-pas" TargetMode="Externa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1.jpg"/><Relationship Id="rId5" Type="http://schemas.openxmlformats.org/officeDocument/2006/relationships/image" Target="../media/image2.png"/><Relationship Id="rId4" Type="http://schemas.openxmlformats.org/officeDocument/2006/relationships/hyperlink" Target="http://commons.wikimedia.org/wiki/File:POL_apple.jp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2.png"/><Relationship Id="rId4" Type="http://schemas.openxmlformats.org/officeDocument/2006/relationships/hyperlink" Target="http://katfrog.wegrok.net/2012_09_01_archive.htm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5.xml.rels><?xml version="1.0" encoding="UTF-8" standalone="yes"?>
<Relationships xmlns="http://schemas.openxmlformats.org/package/2006/relationships"><Relationship Id="rId3" Type="http://schemas.openxmlformats.org/officeDocument/2006/relationships/hyperlink" Target="https://commons.wikimedia.org/wiki/File:Logo_Toys_R_Us.svg" TargetMode="Externa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flickr.com/photos/ableman/2376799346" TargetMode="External"/><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www.peakpx.com/vaping" TargetMode="External"/><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hyperlink" Target="https://www.insauga.com/is-a-vaping-ban-coming-to-mississaug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redoubtnews.com/2017/04/proposed-rules-regulations-fees/"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7F1788-774F-4EC1-8B97-678EE14EBBDA}"/>
              </a:ext>
            </a:extLst>
          </p:cNvPr>
          <p:cNvSpPr>
            <a:spLocks noGrp="1"/>
          </p:cNvSpPr>
          <p:nvPr>
            <p:ph type="ctrTitle"/>
          </p:nvPr>
        </p:nvSpPr>
        <p:spPr>
          <a:xfrm>
            <a:off x="2390862" y="802298"/>
            <a:ext cx="5595457" cy="2541431"/>
          </a:xfrm>
        </p:spPr>
        <p:txBody>
          <a:bodyPr>
            <a:normAutofit/>
          </a:bodyPr>
          <a:lstStyle/>
          <a:p>
            <a:pPr algn="ctr"/>
            <a:r>
              <a:rPr lang="en-US" sz="3200" i="1" dirty="0">
                <a:solidFill>
                  <a:srgbClr val="0070C0"/>
                </a:solidFill>
                <a:latin typeface="Britannic Bold" panose="020B0903060703020204" pitchFamily="34" charset="0"/>
              </a:rPr>
              <a:t>Vaping – industry marketing strategies and  policy options</a:t>
            </a:r>
            <a:endParaRPr lang="en-US" sz="2000" i="1" dirty="0">
              <a:solidFill>
                <a:srgbClr val="0070C0"/>
              </a:solidFill>
              <a:latin typeface="Britannic Bold" panose="020B0903060703020204" pitchFamily="34" charset="0"/>
            </a:endParaRPr>
          </a:p>
        </p:txBody>
      </p:sp>
      <p:sp>
        <p:nvSpPr>
          <p:cNvPr id="5" name="Subtitle 4">
            <a:extLst>
              <a:ext uri="{FF2B5EF4-FFF2-40B4-BE49-F238E27FC236}">
                <a16:creationId xmlns:a16="http://schemas.microsoft.com/office/drawing/2014/main" id="{B7081E84-2795-4A80-880E-620E25A51306}"/>
              </a:ext>
            </a:extLst>
          </p:cNvPr>
          <p:cNvSpPr>
            <a:spLocks noGrp="1"/>
          </p:cNvSpPr>
          <p:nvPr>
            <p:ph type="subTitle" idx="1"/>
          </p:nvPr>
        </p:nvSpPr>
        <p:spPr>
          <a:xfrm>
            <a:off x="1083351" y="4040476"/>
            <a:ext cx="4156126" cy="2049518"/>
          </a:xfrm>
        </p:spPr>
        <p:txBody>
          <a:bodyPr>
            <a:normAutofit lnSpcReduction="10000"/>
          </a:bodyPr>
          <a:lstStyle/>
          <a:p>
            <a:pPr algn="ctr"/>
            <a:r>
              <a:rPr lang="en-US" sz="1400" dirty="0">
                <a:latin typeface="Britannic Bold" panose="020B0903060703020204" pitchFamily="34" charset="0"/>
              </a:rPr>
              <a:t>Cheryl sbarra, j.d., senior staff attorney</a:t>
            </a:r>
          </a:p>
          <a:p>
            <a:pPr algn="ctr"/>
            <a:r>
              <a:rPr lang="en-US" sz="1400" dirty="0">
                <a:latin typeface="Britannic Bold" panose="020B0903060703020204" pitchFamily="34" charset="0"/>
              </a:rPr>
              <a:t>Director of policy and law</a:t>
            </a:r>
          </a:p>
          <a:p>
            <a:pPr algn="ctr"/>
            <a:r>
              <a:rPr lang="en-US" sz="1400" dirty="0">
                <a:latin typeface="Britannic Bold" panose="020B0903060703020204" pitchFamily="34" charset="0"/>
              </a:rPr>
              <a:t>Massachusetts association of health boards</a:t>
            </a:r>
          </a:p>
          <a:p>
            <a:pPr algn="ctr"/>
            <a:r>
              <a:rPr lang="en-US" sz="1400" dirty="0">
                <a:latin typeface="Britannic Bold" panose="020B0903060703020204" pitchFamily="34" charset="0"/>
              </a:rPr>
              <a:t>Regis college – president’s lecture series November 13, 2019</a:t>
            </a:r>
          </a:p>
          <a:p>
            <a:pPr algn="ctr"/>
            <a:endParaRPr lang="en-US" sz="3400" dirty="0">
              <a:latin typeface="Britannic Bold" panose="020B0903060703020204" pitchFamily="34" charset="0"/>
            </a:endParaRPr>
          </a:p>
          <a:p>
            <a:pPr>
              <a:lnSpc>
                <a:spcPct val="110000"/>
              </a:lnSpc>
            </a:pPr>
            <a:endParaRPr lang="en-US" sz="600" dirty="0">
              <a:latin typeface="Britannic Bold" panose="020B0903060703020204" pitchFamily="34" charset="0"/>
            </a:endParaRPr>
          </a:p>
          <a:p>
            <a:pPr>
              <a:lnSpc>
                <a:spcPct val="110000"/>
              </a:lnSpc>
            </a:pPr>
            <a:endParaRPr lang="en-US" sz="600" dirty="0">
              <a:latin typeface="Britannic Bold" panose="020B0903060703020204" pitchFamily="34" charset="0"/>
            </a:endParaRPr>
          </a:p>
        </p:txBody>
      </p:sp>
      <p:pic>
        <p:nvPicPr>
          <p:cNvPr id="10" name="Picture 9" descr="A close up of a logo&#10;&#10;Description automatically generated">
            <a:extLst>
              <a:ext uri="{FF2B5EF4-FFF2-40B4-BE49-F238E27FC236}">
                <a16:creationId xmlns:a16="http://schemas.microsoft.com/office/drawing/2014/main" id="{CD5C9363-97DE-4A6B-82C9-70103AE2DE4D}"/>
              </a:ext>
            </a:extLst>
          </p:cNvPr>
          <p:cNvPicPr>
            <a:picLocks noChangeAspect="1"/>
          </p:cNvPicPr>
          <p:nvPr/>
        </p:nvPicPr>
        <p:blipFill>
          <a:blip r:embed="rId2"/>
          <a:stretch>
            <a:fillRect/>
          </a:stretch>
        </p:blipFill>
        <p:spPr>
          <a:xfrm>
            <a:off x="5872294" y="4352411"/>
            <a:ext cx="2961313" cy="1280160"/>
          </a:xfrm>
          <a:prstGeom prst="rect">
            <a:avLst/>
          </a:prstGeom>
        </p:spPr>
      </p:pic>
    </p:spTree>
    <p:extLst>
      <p:ext uri="{BB962C8B-B14F-4D97-AF65-F5344CB8AC3E}">
        <p14:creationId xmlns:p14="http://schemas.microsoft.com/office/powerpoint/2010/main" val="881017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0117-EE12-4460-9469-96ECDF09E67F}"/>
              </a:ext>
            </a:extLst>
          </p:cNvPr>
          <p:cNvSpPr>
            <a:spLocks noGrp="1"/>
          </p:cNvSpPr>
          <p:nvPr>
            <p:ph type="title"/>
          </p:nvPr>
        </p:nvSpPr>
        <p:spPr/>
        <p:txBody>
          <a:bodyPr/>
          <a:lstStyle/>
          <a:p>
            <a:pPr algn="ctr"/>
            <a:r>
              <a:rPr lang="en-US" dirty="0">
                <a:latin typeface="Britannic Bold" panose="020B0903060703020204" pitchFamily="34" charset="0"/>
              </a:rPr>
              <a:t>Enforcement</a:t>
            </a:r>
          </a:p>
        </p:txBody>
      </p:sp>
      <p:sp>
        <p:nvSpPr>
          <p:cNvPr id="3" name="Content Placeholder 2">
            <a:extLst>
              <a:ext uri="{FF2B5EF4-FFF2-40B4-BE49-F238E27FC236}">
                <a16:creationId xmlns:a16="http://schemas.microsoft.com/office/drawing/2014/main" id="{48F2B7B0-E182-45DA-9150-89E116C00A0C}"/>
              </a:ext>
            </a:extLst>
          </p:cNvPr>
          <p:cNvSpPr>
            <a:spLocks noGrp="1"/>
          </p:cNvSpPr>
          <p:nvPr>
            <p:ph idx="1"/>
          </p:nvPr>
        </p:nvSpPr>
        <p:spPr/>
        <p:txBody>
          <a:bodyPr>
            <a:normAutofit lnSpcReduction="10000"/>
          </a:bodyPr>
          <a:lstStyle/>
          <a:p>
            <a:r>
              <a:rPr lang="en-US" dirty="0">
                <a:latin typeface="Britannic Bold" panose="020B0903060703020204" pitchFamily="34" charset="0"/>
              </a:rPr>
              <a:t>Nicotine products found in convenience stores, gas stations, adult-only retail tobacco stores</a:t>
            </a:r>
          </a:p>
          <a:p>
            <a:pPr lvl="1"/>
            <a:r>
              <a:rPr lang="en-US" dirty="0">
                <a:latin typeface="Britannic Bold" panose="020B0903060703020204" pitchFamily="34" charset="0"/>
              </a:rPr>
              <a:t>Boards of Health</a:t>
            </a:r>
          </a:p>
          <a:p>
            <a:pPr lvl="1"/>
            <a:r>
              <a:rPr lang="en-US" dirty="0">
                <a:latin typeface="Britannic Bold" panose="020B0903060703020204" pitchFamily="34" charset="0"/>
              </a:rPr>
              <a:t>Police</a:t>
            </a:r>
          </a:p>
          <a:p>
            <a:r>
              <a:rPr lang="en-US" dirty="0">
                <a:latin typeface="Britannic Bold" panose="020B0903060703020204" pitchFamily="34" charset="0"/>
              </a:rPr>
              <a:t>CBD products</a:t>
            </a:r>
          </a:p>
          <a:p>
            <a:pPr lvl="1"/>
            <a:r>
              <a:rPr lang="en-US" dirty="0">
                <a:latin typeface="Britannic Bold" panose="020B0903060703020204" pitchFamily="34" charset="0"/>
              </a:rPr>
              <a:t>Massachusetts Department of Agricultural Resources (MDAR)</a:t>
            </a:r>
          </a:p>
          <a:p>
            <a:r>
              <a:rPr lang="en-US" dirty="0">
                <a:latin typeface="Britannic Bold" panose="020B0903060703020204" pitchFamily="34" charset="0"/>
              </a:rPr>
              <a:t>Cannabis products</a:t>
            </a:r>
          </a:p>
          <a:p>
            <a:pPr lvl="1"/>
            <a:r>
              <a:rPr lang="en-US" dirty="0">
                <a:latin typeface="Britannic Bold" panose="020B0903060703020204" pitchFamily="34" charset="0"/>
              </a:rPr>
              <a:t>Cannabis Control Commission</a:t>
            </a:r>
          </a:p>
          <a:p>
            <a:pPr lvl="2"/>
            <a:r>
              <a:rPr lang="en-US" dirty="0">
                <a:latin typeface="Britannic Bold" panose="020B0903060703020204" pitchFamily="34" charset="0"/>
              </a:rPr>
              <a:t>Looking at regulations</a:t>
            </a:r>
          </a:p>
        </p:txBody>
      </p:sp>
      <p:pic>
        <p:nvPicPr>
          <p:cNvPr id="5" name="Picture 4" descr="A close up of a logo&#10;&#10;Description automatically generated">
            <a:extLst>
              <a:ext uri="{FF2B5EF4-FFF2-40B4-BE49-F238E27FC236}">
                <a16:creationId xmlns:a16="http://schemas.microsoft.com/office/drawing/2014/main" id="{607A9BC6-4A77-40EF-81AA-8856A18CC44D}"/>
              </a:ext>
            </a:extLst>
          </p:cNvPr>
          <p:cNvPicPr>
            <a:picLocks noChangeAspect="1"/>
          </p:cNvPicPr>
          <p:nvPr/>
        </p:nvPicPr>
        <p:blipFill>
          <a:blip r:embed="rId2"/>
          <a:stretch>
            <a:fillRect/>
          </a:stretch>
        </p:blipFill>
        <p:spPr>
          <a:xfrm>
            <a:off x="275359" y="238991"/>
            <a:ext cx="2649682" cy="1419807"/>
          </a:xfrm>
          <a:prstGeom prst="rect">
            <a:avLst/>
          </a:prstGeom>
        </p:spPr>
      </p:pic>
    </p:spTree>
    <p:extLst>
      <p:ext uri="{BB962C8B-B14F-4D97-AF65-F5344CB8AC3E}">
        <p14:creationId xmlns:p14="http://schemas.microsoft.com/office/powerpoint/2010/main" val="1935193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D8E55417-12E9-430F-9BD6-4B302A5DABA4}"/>
              </a:ext>
            </a:extLst>
          </p:cNvPr>
          <p:cNvPicPr>
            <a:picLocks noChangeAspect="1"/>
          </p:cNvPicPr>
          <p:nvPr/>
        </p:nvPicPr>
        <p:blipFill rotWithShape="1">
          <a:blip r:embed="rId2"/>
          <a:srcRect l="11865" t="-5283" r="13136" b="5283"/>
          <a:stretch/>
        </p:blipFill>
        <p:spPr>
          <a:xfrm>
            <a:off x="-731520" y="0"/>
            <a:ext cx="10607040" cy="7955285"/>
          </a:xfrm>
          <a:prstGeom prst="rect">
            <a:avLst/>
          </a:prstGeom>
        </p:spPr>
      </p:pic>
    </p:spTree>
    <p:extLst>
      <p:ext uri="{BB962C8B-B14F-4D97-AF65-F5344CB8AC3E}">
        <p14:creationId xmlns:p14="http://schemas.microsoft.com/office/powerpoint/2010/main" val="196237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4B839-D52A-3742-B8B5-DADD6939F9F3}"/>
              </a:ext>
            </a:extLst>
          </p:cNvPr>
          <p:cNvSpPr>
            <a:spLocks noGrp="1"/>
          </p:cNvSpPr>
          <p:nvPr>
            <p:ph type="title"/>
          </p:nvPr>
        </p:nvSpPr>
        <p:spPr>
          <a:xfrm>
            <a:off x="1451294" y="804519"/>
            <a:ext cx="6568581" cy="1049235"/>
          </a:xfrm>
        </p:spPr>
        <p:txBody>
          <a:bodyPr>
            <a:normAutofit/>
          </a:bodyPr>
          <a:lstStyle/>
          <a:p>
            <a:pPr algn="ctr"/>
            <a:r>
              <a:rPr lang="en-US" sz="3200" i="1" dirty="0">
                <a:latin typeface="Britannic Bold" panose="020B0903060703020204" pitchFamily="34" charset="0"/>
              </a:rPr>
              <a:t>Vaping basics</a:t>
            </a:r>
          </a:p>
        </p:txBody>
      </p:sp>
      <p:sp>
        <p:nvSpPr>
          <p:cNvPr id="3" name="Content Placeholder 2">
            <a:extLst>
              <a:ext uri="{FF2B5EF4-FFF2-40B4-BE49-F238E27FC236}">
                <a16:creationId xmlns:a16="http://schemas.microsoft.com/office/drawing/2014/main" id="{7492AC0C-1AC6-8E4A-9835-9FACB397A74A}"/>
              </a:ext>
            </a:extLst>
          </p:cNvPr>
          <p:cNvSpPr>
            <a:spLocks noGrp="1"/>
          </p:cNvSpPr>
          <p:nvPr>
            <p:ph idx="1"/>
          </p:nvPr>
        </p:nvSpPr>
        <p:spPr>
          <a:xfrm>
            <a:off x="322118" y="2015732"/>
            <a:ext cx="6338455" cy="4037749"/>
          </a:xfrm>
        </p:spPr>
        <p:txBody>
          <a:bodyPr>
            <a:normAutofit/>
          </a:bodyPr>
          <a:lstStyle/>
          <a:p>
            <a:pPr>
              <a:lnSpc>
                <a:spcPct val="110000"/>
              </a:lnSpc>
            </a:pPr>
            <a:r>
              <a:rPr lang="en-US" sz="1800" dirty="0">
                <a:latin typeface="Britannic Bold" panose="020B0903060703020204" pitchFamily="34" charset="0"/>
              </a:rPr>
              <a:t>Current use of cigarettes among high school students has decreased by 82% since 1995 (35.7% to 6.4%). (</a:t>
            </a:r>
            <a:r>
              <a:rPr lang="en-US" sz="1800" i="1" dirty="0">
                <a:latin typeface="Britannic Bold" panose="020B0903060703020204" pitchFamily="34" charset="0"/>
              </a:rPr>
              <a:t>Youth Tobacco Use in Massachusetts, Department of Public Health, March 2019)</a:t>
            </a:r>
          </a:p>
          <a:p>
            <a:pPr>
              <a:lnSpc>
                <a:spcPct val="110000"/>
              </a:lnSpc>
            </a:pPr>
            <a:r>
              <a:rPr lang="en-US" sz="1800" dirty="0">
                <a:latin typeface="Britannic Bold" panose="020B0903060703020204" pitchFamily="34" charset="0"/>
              </a:rPr>
              <a:t>In contrast, current use of e-cigarettes among  students is 20.1%. (</a:t>
            </a:r>
            <a:r>
              <a:rPr lang="en-US" sz="1800" i="1" dirty="0">
                <a:latin typeface="Britannic Bold" panose="020B0903060703020204" pitchFamily="34" charset="0"/>
              </a:rPr>
              <a:t>MA YRBS 2017</a:t>
            </a:r>
            <a:r>
              <a:rPr lang="en-US" sz="1800" dirty="0">
                <a:latin typeface="Britannic Bold" panose="020B0903060703020204" pitchFamily="34" charset="0"/>
              </a:rPr>
              <a:t>)</a:t>
            </a:r>
          </a:p>
          <a:p>
            <a:pPr lvl="1">
              <a:lnSpc>
                <a:spcPct val="110000"/>
              </a:lnSpc>
            </a:pPr>
            <a:r>
              <a:rPr lang="en-US" sz="1800" dirty="0">
                <a:highlight>
                  <a:srgbClr val="FFFF00"/>
                </a:highlight>
                <a:latin typeface="Britannic Bold" panose="020B0903060703020204" pitchFamily="34" charset="0"/>
              </a:rPr>
              <a:t>Increased 78% for high schoolers and 48% for middle schoolers.</a:t>
            </a:r>
          </a:p>
          <a:p>
            <a:pPr>
              <a:lnSpc>
                <a:spcPct val="110000"/>
              </a:lnSpc>
            </a:pPr>
            <a:r>
              <a:rPr lang="en-US" sz="1800" dirty="0">
                <a:latin typeface="Britannic Bold" panose="020B0903060703020204" pitchFamily="34" charset="0"/>
              </a:rPr>
              <a:t>Juul’s unique design, high nicotine content and affordable price make it a student favorite (coupons, specials, etc.)</a:t>
            </a:r>
          </a:p>
          <a:p>
            <a:pPr marL="0" indent="0">
              <a:lnSpc>
                <a:spcPct val="110000"/>
              </a:lnSpc>
              <a:buNone/>
            </a:pPr>
            <a:endParaRPr lang="en-US" sz="1000" dirty="0"/>
          </a:p>
          <a:p>
            <a:pPr>
              <a:lnSpc>
                <a:spcPct val="110000"/>
              </a:lnSpc>
            </a:pPr>
            <a:endParaRPr lang="en-US" sz="1000" dirty="0"/>
          </a:p>
        </p:txBody>
      </p:sp>
      <p:pic>
        <p:nvPicPr>
          <p:cNvPr id="5" name="Picture 4" descr="A screenshot of a computer screen&#10;&#10;Description automatically generated">
            <a:extLst>
              <a:ext uri="{FF2B5EF4-FFF2-40B4-BE49-F238E27FC236}">
                <a16:creationId xmlns:a16="http://schemas.microsoft.com/office/drawing/2014/main" id="{388C8879-A2D6-42E8-B3BB-1A9D500834E8}"/>
              </a:ext>
            </a:extLst>
          </p:cNvPr>
          <p:cNvPicPr>
            <a:picLocks noChangeAspect="1"/>
          </p:cNvPicPr>
          <p:nvPr/>
        </p:nvPicPr>
        <p:blipFill rotWithShape="1">
          <a:blip r:embed="rId3"/>
          <a:srcRect l="30310" t="11152" r="28965" b="5290"/>
          <a:stretch/>
        </p:blipFill>
        <p:spPr>
          <a:xfrm>
            <a:off x="6867531" y="2109251"/>
            <a:ext cx="1423609" cy="1643010"/>
          </a:xfrm>
          <a:prstGeom prst="rect">
            <a:avLst/>
          </a:prstGeom>
        </p:spPr>
      </p:pic>
      <p:pic>
        <p:nvPicPr>
          <p:cNvPr id="6" name="Picture 5" descr="A close up of a logo&#10;&#10;Description automatically generated">
            <a:extLst>
              <a:ext uri="{FF2B5EF4-FFF2-40B4-BE49-F238E27FC236}">
                <a16:creationId xmlns:a16="http://schemas.microsoft.com/office/drawing/2014/main" id="{30FBA47A-96D2-4A2C-BC42-3305A3BC42A2}"/>
              </a:ext>
            </a:extLst>
          </p:cNvPr>
          <p:cNvPicPr>
            <a:picLocks noChangeAspect="1"/>
          </p:cNvPicPr>
          <p:nvPr/>
        </p:nvPicPr>
        <p:blipFill>
          <a:blip r:embed="rId4"/>
          <a:stretch>
            <a:fillRect/>
          </a:stretch>
        </p:blipFill>
        <p:spPr>
          <a:xfrm>
            <a:off x="6619758" y="4173469"/>
            <a:ext cx="2383185" cy="911567"/>
          </a:xfrm>
          <a:prstGeom prst="rect">
            <a:avLst/>
          </a:prstGeom>
        </p:spPr>
      </p:pic>
    </p:spTree>
    <p:custDataLst>
      <p:tags r:id="rId1"/>
    </p:custDataLst>
    <p:extLst>
      <p:ext uri="{BB962C8B-B14F-4D97-AF65-F5344CB8AC3E}">
        <p14:creationId xmlns:p14="http://schemas.microsoft.com/office/powerpoint/2010/main" val="2446018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36FB7-AA8B-435B-B357-E296B82E3A05}"/>
              </a:ext>
            </a:extLst>
          </p:cNvPr>
          <p:cNvSpPr>
            <a:spLocks noGrp="1"/>
          </p:cNvSpPr>
          <p:nvPr>
            <p:ph type="title"/>
          </p:nvPr>
        </p:nvSpPr>
        <p:spPr>
          <a:xfrm>
            <a:off x="1088684" y="804519"/>
            <a:ext cx="7202456" cy="1049235"/>
          </a:xfrm>
        </p:spPr>
        <p:txBody>
          <a:bodyPr>
            <a:normAutofit/>
          </a:bodyPr>
          <a:lstStyle/>
          <a:p>
            <a:r>
              <a:rPr lang="en-US" sz="3200" dirty="0">
                <a:latin typeface="Arial Rounded MT Bold" panose="020F0704030504030204" pitchFamily="34" charset="0"/>
              </a:rPr>
              <a:t>E-Cig use among youth</a:t>
            </a:r>
            <a:r>
              <a:rPr lang="en-US" sz="3200" dirty="0"/>
              <a:t/>
            </a:r>
            <a:br>
              <a:rPr lang="en-US" sz="3200" dirty="0"/>
            </a:br>
            <a:endParaRPr lang="en-US" sz="3200" dirty="0"/>
          </a:p>
        </p:txBody>
      </p:sp>
      <p:sp>
        <p:nvSpPr>
          <p:cNvPr id="3" name="Content Placeholder 2">
            <a:extLst>
              <a:ext uri="{FF2B5EF4-FFF2-40B4-BE49-F238E27FC236}">
                <a16:creationId xmlns:a16="http://schemas.microsoft.com/office/drawing/2014/main" id="{4A5824DE-838A-4F8B-B28B-8AC36A447D55}"/>
              </a:ext>
            </a:extLst>
          </p:cNvPr>
          <p:cNvSpPr>
            <a:spLocks noGrp="1"/>
          </p:cNvSpPr>
          <p:nvPr>
            <p:ph idx="1"/>
          </p:nvPr>
        </p:nvSpPr>
        <p:spPr>
          <a:xfrm>
            <a:off x="1088684" y="2015732"/>
            <a:ext cx="5483566" cy="4037749"/>
          </a:xfrm>
        </p:spPr>
        <p:txBody>
          <a:bodyPr>
            <a:normAutofit/>
          </a:bodyPr>
          <a:lstStyle/>
          <a:p>
            <a:pPr>
              <a:lnSpc>
                <a:spcPct val="110000"/>
              </a:lnSpc>
            </a:pPr>
            <a:r>
              <a:rPr lang="en-US" sz="1600" dirty="0">
                <a:latin typeface="Britannic Bold" panose="020B0903060703020204" pitchFamily="34" charset="0"/>
              </a:rPr>
              <a:t>Juul was valued at $ 38 billion in the summer of 2018.</a:t>
            </a:r>
          </a:p>
          <a:p>
            <a:pPr lvl="1">
              <a:lnSpc>
                <a:spcPct val="110000"/>
              </a:lnSpc>
            </a:pPr>
            <a:r>
              <a:rPr lang="en-US" dirty="0">
                <a:latin typeface="Britannic Bold" panose="020B0903060703020204" pitchFamily="34" charset="0"/>
              </a:rPr>
              <a:t>Juul owns about 75% of the market.</a:t>
            </a:r>
          </a:p>
          <a:p>
            <a:pPr lvl="1">
              <a:lnSpc>
                <a:spcPct val="110000"/>
              </a:lnSpc>
            </a:pPr>
            <a:r>
              <a:rPr lang="en-US" dirty="0">
                <a:latin typeface="Britannic Bold" panose="020B0903060703020204" pitchFamily="34" charset="0"/>
              </a:rPr>
              <a:t>Philip Morris bought 35% of Juul for $12.8 billion.</a:t>
            </a:r>
          </a:p>
          <a:p>
            <a:pPr>
              <a:lnSpc>
                <a:spcPct val="110000"/>
              </a:lnSpc>
            </a:pPr>
            <a:r>
              <a:rPr lang="en-US" sz="1600" i="1" dirty="0">
                <a:latin typeface="Britannic Bold" panose="020B0903060703020204" pitchFamily="34" charset="0"/>
              </a:rPr>
              <a:t>“I took a hit, and another.  Each one was a white spike of nothing: a pop, a flavored coolness, as if the idea of a cucumber had just vanished inside my mouth. . . To Juul . . . is to inhale nicotine </a:t>
            </a:r>
            <a:r>
              <a:rPr lang="en-US" sz="1600" i="1" dirty="0">
                <a:highlight>
                  <a:srgbClr val="FFFF00"/>
                </a:highlight>
                <a:latin typeface="Britannic Bold" panose="020B0903060703020204" pitchFamily="34" charset="0"/>
              </a:rPr>
              <a:t>free from the seductively disgusting accoutrements of a cigarette: the tar, the carbon monoxide, the garbage mouth, the smell.” </a:t>
            </a:r>
            <a:r>
              <a:rPr lang="en-US" sz="1600" i="1" dirty="0">
                <a:latin typeface="Britannic Bold" panose="020B0903060703020204" pitchFamily="34" charset="0"/>
              </a:rPr>
              <a:t>(New Yorker article)</a:t>
            </a:r>
          </a:p>
        </p:txBody>
      </p:sp>
      <p:pic>
        <p:nvPicPr>
          <p:cNvPr id="6" name="Picture 5" descr="A screenshot of a computer screen&#10;&#10;Description automatically generated">
            <a:extLst>
              <a:ext uri="{FF2B5EF4-FFF2-40B4-BE49-F238E27FC236}">
                <a16:creationId xmlns:a16="http://schemas.microsoft.com/office/drawing/2014/main" id="{8A1AF4BC-11FA-496A-9BD3-790F4943C34E}"/>
              </a:ext>
            </a:extLst>
          </p:cNvPr>
          <p:cNvPicPr>
            <a:picLocks noChangeAspect="1"/>
          </p:cNvPicPr>
          <p:nvPr/>
        </p:nvPicPr>
        <p:blipFill rotWithShape="1">
          <a:blip r:embed="rId3"/>
          <a:srcRect l="30310" t="11152" r="28965" b="5290"/>
          <a:stretch/>
        </p:blipFill>
        <p:spPr>
          <a:xfrm>
            <a:off x="6715056" y="2311874"/>
            <a:ext cx="1423609" cy="1643010"/>
          </a:xfrm>
          <a:prstGeom prst="rect">
            <a:avLst/>
          </a:prstGeom>
        </p:spPr>
      </p:pic>
      <p:pic>
        <p:nvPicPr>
          <p:cNvPr id="5" name="Picture 4" descr="A close up of a logo&#10;&#10;Description automatically generated">
            <a:extLst>
              <a:ext uri="{FF2B5EF4-FFF2-40B4-BE49-F238E27FC236}">
                <a16:creationId xmlns:a16="http://schemas.microsoft.com/office/drawing/2014/main" id="{CB0DF0D1-B0CA-4B9C-B974-31CC26AF57DF}"/>
              </a:ext>
            </a:extLst>
          </p:cNvPr>
          <p:cNvPicPr>
            <a:picLocks noChangeAspect="1"/>
          </p:cNvPicPr>
          <p:nvPr/>
        </p:nvPicPr>
        <p:blipFill>
          <a:blip r:embed="rId4"/>
          <a:stretch>
            <a:fillRect/>
          </a:stretch>
        </p:blipFill>
        <p:spPr>
          <a:xfrm>
            <a:off x="6515822" y="4620278"/>
            <a:ext cx="2383185" cy="911567"/>
          </a:xfrm>
          <a:prstGeom prst="rect">
            <a:avLst/>
          </a:prstGeom>
        </p:spPr>
      </p:pic>
    </p:spTree>
    <p:custDataLst>
      <p:tags r:id="rId1"/>
    </p:custDataLst>
    <p:extLst>
      <p:ext uri="{BB962C8B-B14F-4D97-AF65-F5344CB8AC3E}">
        <p14:creationId xmlns:p14="http://schemas.microsoft.com/office/powerpoint/2010/main" val="1412726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4172F-792C-4AEA-9C6A-7F3A15D4037C}"/>
              </a:ext>
            </a:extLst>
          </p:cNvPr>
          <p:cNvSpPr>
            <a:spLocks noGrp="1"/>
          </p:cNvSpPr>
          <p:nvPr>
            <p:ph type="title"/>
          </p:nvPr>
        </p:nvSpPr>
        <p:spPr>
          <a:xfrm>
            <a:off x="1088684" y="804519"/>
            <a:ext cx="7202456" cy="1049235"/>
          </a:xfrm>
        </p:spPr>
        <p:txBody>
          <a:bodyPr>
            <a:normAutofit/>
          </a:bodyPr>
          <a:lstStyle/>
          <a:p>
            <a:r>
              <a:rPr lang="en-US" sz="3200" dirty="0">
                <a:latin typeface="Britannic Bold" panose="020B0903060703020204" pitchFamily="34" charset="0"/>
              </a:rPr>
              <a:t>Current tobacco sales template highlights</a:t>
            </a:r>
          </a:p>
        </p:txBody>
      </p:sp>
      <p:sp>
        <p:nvSpPr>
          <p:cNvPr id="3" name="Content Placeholder 2">
            <a:extLst>
              <a:ext uri="{FF2B5EF4-FFF2-40B4-BE49-F238E27FC236}">
                <a16:creationId xmlns:a16="http://schemas.microsoft.com/office/drawing/2014/main" id="{FB5760F0-F528-47F9-BD14-BA144C29A0ED}"/>
              </a:ext>
            </a:extLst>
          </p:cNvPr>
          <p:cNvSpPr>
            <a:spLocks noGrp="1"/>
          </p:cNvSpPr>
          <p:nvPr>
            <p:ph idx="1"/>
          </p:nvPr>
        </p:nvSpPr>
        <p:spPr>
          <a:xfrm>
            <a:off x="1088683" y="2015734"/>
            <a:ext cx="5449498" cy="3990211"/>
          </a:xfrm>
        </p:spPr>
        <p:txBody>
          <a:bodyPr>
            <a:normAutofit/>
          </a:bodyPr>
          <a:lstStyle/>
          <a:p>
            <a:r>
              <a:rPr lang="en-US" sz="2000" dirty="0">
                <a:latin typeface="Britannic Bold" panose="020B0903060703020204" pitchFamily="34" charset="0"/>
              </a:rPr>
              <a:t>New statement of purpose sections to include menthol</a:t>
            </a:r>
          </a:p>
          <a:p>
            <a:r>
              <a:rPr lang="en-US" sz="2000" dirty="0">
                <a:latin typeface="Britannic Bold" panose="020B0903060703020204" pitchFamily="34" charset="0"/>
              </a:rPr>
              <a:t>New definition of “tobacco products”</a:t>
            </a:r>
          </a:p>
          <a:p>
            <a:r>
              <a:rPr lang="en-US" sz="2000" dirty="0">
                <a:latin typeface="Britannic Bold" panose="020B0903060703020204" pitchFamily="34" charset="0"/>
              </a:rPr>
              <a:t>New definition of “adult-only retail tobacco store”</a:t>
            </a:r>
          </a:p>
          <a:p>
            <a:r>
              <a:rPr lang="en-US" sz="2000" dirty="0">
                <a:latin typeface="Britannic Bold" panose="020B0903060703020204" pitchFamily="34" charset="0"/>
              </a:rPr>
              <a:t>New option to cap number of “adult-only retail tobacco stores”</a:t>
            </a:r>
            <a:br>
              <a:rPr lang="en-US" sz="2000" dirty="0">
                <a:latin typeface="Britannic Bold" panose="020B0903060703020204" pitchFamily="34" charset="0"/>
              </a:rPr>
            </a:br>
            <a:endParaRPr lang="en-US" sz="2000" dirty="0">
              <a:latin typeface="Britannic Bold" panose="020B0903060703020204" pitchFamily="34" charset="0"/>
            </a:endParaRPr>
          </a:p>
        </p:txBody>
      </p:sp>
      <p:pic>
        <p:nvPicPr>
          <p:cNvPr id="5" name="Picture 4" descr="A close up of a logo&#10;&#10;Description automatically generated">
            <a:extLst>
              <a:ext uri="{FF2B5EF4-FFF2-40B4-BE49-F238E27FC236}">
                <a16:creationId xmlns:a16="http://schemas.microsoft.com/office/drawing/2014/main" id="{6E3D5F1E-C8E5-48BD-98EB-475A4946F29D}"/>
              </a:ext>
            </a:extLst>
          </p:cNvPr>
          <p:cNvPicPr>
            <a:picLocks noChangeAspect="1"/>
          </p:cNvPicPr>
          <p:nvPr/>
        </p:nvPicPr>
        <p:blipFill>
          <a:blip r:embed="rId2"/>
          <a:stretch>
            <a:fillRect/>
          </a:stretch>
        </p:blipFill>
        <p:spPr>
          <a:xfrm>
            <a:off x="6538181" y="4542261"/>
            <a:ext cx="2194573" cy="839423"/>
          </a:xfrm>
          <a:prstGeom prst="rect">
            <a:avLst/>
          </a:prstGeom>
        </p:spPr>
      </p:pic>
    </p:spTree>
    <p:extLst>
      <p:ext uri="{BB962C8B-B14F-4D97-AF65-F5344CB8AC3E}">
        <p14:creationId xmlns:p14="http://schemas.microsoft.com/office/powerpoint/2010/main" val="479536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753E2-C83B-48CE-A5DD-20FE3495A5C1}"/>
              </a:ext>
            </a:extLst>
          </p:cNvPr>
          <p:cNvSpPr>
            <a:spLocks noGrp="1"/>
          </p:cNvSpPr>
          <p:nvPr>
            <p:ph type="title"/>
          </p:nvPr>
        </p:nvSpPr>
        <p:spPr>
          <a:xfrm>
            <a:off x="1088684" y="804519"/>
            <a:ext cx="7202456" cy="1049235"/>
          </a:xfrm>
        </p:spPr>
        <p:txBody>
          <a:bodyPr>
            <a:normAutofit/>
          </a:bodyPr>
          <a:lstStyle/>
          <a:p>
            <a:r>
              <a:rPr lang="en-US" sz="3200" dirty="0">
                <a:latin typeface="Britannic Bold" panose="020B0903060703020204" pitchFamily="34" charset="0"/>
              </a:rPr>
              <a:t>Statement of purpose</a:t>
            </a:r>
          </a:p>
        </p:txBody>
      </p:sp>
      <p:sp>
        <p:nvSpPr>
          <p:cNvPr id="3" name="Content Placeholder 2">
            <a:extLst>
              <a:ext uri="{FF2B5EF4-FFF2-40B4-BE49-F238E27FC236}">
                <a16:creationId xmlns:a16="http://schemas.microsoft.com/office/drawing/2014/main" id="{204C1F64-3DDE-4728-8C85-E9618D019E0F}"/>
              </a:ext>
            </a:extLst>
          </p:cNvPr>
          <p:cNvSpPr>
            <a:spLocks noGrp="1"/>
          </p:cNvSpPr>
          <p:nvPr>
            <p:ph idx="1"/>
          </p:nvPr>
        </p:nvSpPr>
        <p:spPr>
          <a:xfrm>
            <a:off x="1501486" y="2015734"/>
            <a:ext cx="4577196" cy="3995407"/>
          </a:xfrm>
        </p:spPr>
        <p:txBody>
          <a:bodyPr>
            <a:normAutofit/>
          </a:bodyPr>
          <a:lstStyle/>
          <a:p>
            <a:pPr>
              <a:lnSpc>
                <a:spcPct val="110000"/>
              </a:lnSpc>
            </a:pPr>
            <a:r>
              <a:rPr lang="en-US" sz="1800" dirty="0">
                <a:latin typeface="Britannic Bold" panose="020B0903060703020204" pitchFamily="34" charset="0"/>
              </a:rPr>
              <a:t>Whereas the U.S. Food and Drug Administration and the Tobacco Products Scientific Advisory Committee concluded that </a:t>
            </a:r>
            <a:r>
              <a:rPr lang="en-US" sz="1800" dirty="0">
                <a:highlight>
                  <a:srgbClr val="FFFF00"/>
                </a:highlight>
                <a:latin typeface="Britannic Bold" panose="020B0903060703020204" pitchFamily="34" charset="0"/>
              </a:rPr>
              <a:t>menthol flavored tobacco products increased nicotine dependence and decreased success in smoking cessation;</a:t>
            </a:r>
          </a:p>
          <a:p>
            <a:pPr>
              <a:lnSpc>
                <a:spcPct val="110000"/>
              </a:lnSpc>
            </a:pPr>
            <a:r>
              <a:rPr lang="en-US" sz="1800" dirty="0">
                <a:highlight>
                  <a:srgbClr val="FFFF00"/>
                </a:highlight>
                <a:latin typeface="Britannic Bold" panose="020B0903060703020204" pitchFamily="34" charset="0"/>
              </a:rPr>
              <a:t>Whereas menthol makes it easier for youth to initiate tobacco use;</a:t>
            </a:r>
          </a:p>
          <a:p>
            <a:pPr lvl="1">
              <a:lnSpc>
                <a:spcPct val="110000"/>
              </a:lnSpc>
            </a:pPr>
            <a:r>
              <a:rPr lang="en-US" sz="1800" dirty="0">
                <a:latin typeface="Britannic Bold" panose="020B0903060703020204" pitchFamily="34" charset="0"/>
              </a:rPr>
              <a:t>Citations included.</a:t>
            </a:r>
          </a:p>
        </p:txBody>
      </p:sp>
      <p:pic>
        <p:nvPicPr>
          <p:cNvPr id="5" name="Picture 4" descr="A close up of a logo&#10;&#10;Description automatically generated">
            <a:extLst>
              <a:ext uri="{FF2B5EF4-FFF2-40B4-BE49-F238E27FC236}">
                <a16:creationId xmlns:a16="http://schemas.microsoft.com/office/drawing/2014/main" id="{CE5DF777-A2AA-4A61-B2B9-013B1A3EBD26}"/>
              </a:ext>
            </a:extLst>
          </p:cNvPr>
          <p:cNvPicPr>
            <a:picLocks noChangeAspect="1"/>
          </p:cNvPicPr>
          <p:nvPr/>
        </p:nvPicPr>
        <p:blipFill>
          <a:blip r:embed="rId2"/>
          <a:stretch>
            <a:fillRect/>
          </a:stretch>
        </p:blipFill>
        <p:spPr>
          <a:xfrm>
            <a:off x="6257886" y="4462080"/>
            <a:ext cx="2625536" cy="1004267"/>
          </a:xfrm>
          <a:prstGeom prst="rect">
            <a:avLst/>
          </a:prstGeom>
        </p:spPr>
      </p:pic>
    </p:spTree>
    <p:extLst>
      <p:ext uri="{BB962C8B-B14F-4D97-AF65-F5344CB8AC3E}">
        <p14:creationId xmlns:p14="http://schemas.microsoft.com/office/powerpoint/2010/main" val="1962235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584E-3B7B-434D-89B4-E3FEF149EDF3}"/>
              </a:ext>
            </a:extLst>
          </p:cNvPr>
          <p:cNvSpPr>
            <a:spLocks noGrp="1"/>
          </p:cNvSpPr>
          <p:nvPr>
            <p:ph type="title"/>
          </p:nvPr>
        </p:nvSpPr>
        <p:spPr>
          <a:xfrm>
            <a:off x="1088684" y="707080"/>
            <a:ext cx="4162768" cy="1049235"/>
          </a:xfrm>
        </p:spPr>
        <p:txBody>
          <a:bodyPr>
            <a:normAutofit/>
          </a:bodyPr>
          <a:lstStyle/>
          <a:p>
            <a:pPr algn="ctr"/>
            <a:r>
              <a:rPr lang="en-US" sz="2700" dirty="0">
                <a:latin typeface="Arial Rounded MT Bold" panose="020F0704030504030204" pitchFamily="34" charset="0"/>
              </a:rPr>
              <a:t>“</a:t>
            </a:r>
            <a:r>
              <a:rPr lang="en-US" sz="2700" dirty="0">
                <a:latin typeface="Britannic Bold" panose="020B0903060703020204" pitchFamily="34" charset="0"/>
              </a:rPr>
              <a:t>Tobacco Product” definition</a:t>
            </a:r>
          </a:p>
        </p:txBody>
      </p:sp>
      <p:sp>
        <p:nvSpPr>
          <p:cNvPr id="3" name="Content Placeholder 2">
            <a:extLst>
              <a:ext uri="{FF2B5EF4-FFF2-40B4-BE49-F238E27FC236}">
                <a16:creationId xmlns:a16="http://schemas.microsoft.com/office/drawing/2014/main" id="{89093966-E26C-480C-AF7D-DBA1ECDE76FD}"/>
              </a:ext>
            </a:extLst>
          </p:cNvPr>
          <p:cNvSpPr>
            <a:spLocks noGrp="1"/>
          </p:cNvSpPr>
          <p:nvPr>
            <p:ph idx="1"/>
          </p:nvPr>
        </p:nvSpPr>
        <p:spPr>
          <a:xfrm>
            <a:off x="1088684" y="2015732"/>
            <a:ext cx="4162768" cy="3923674"/>
          </a:xfrm>
        </p:spPr>
        <p:txBody>
          <a:bodyPr>
            <a:noAutofit/>
          </a:bodyPr>
          <a:lstStyle/>
          <a:p>
            <a:pPr>
              <a:lnSpc>
                <a:spcPct val="110000"/>
              </a:lnSpc>
            </a:pPr>
            <a:r>
              <a:rPr lang="en-US" sz="1600" dirty="0">
                <a:latin typeface="Britannic Bold" panose="020B0903060703020204" pitchFamily="34" charset="0"/>
              </a:rPr>
              <a:t>Any products containing, made, or derived from tobacco or </a:t>
            </a:r>
            <a:r>
              <a:rPr lang="en-US" sz="1600" dirty="0">
                <a:highlight>
                  <a:srgbClr val="FFFF00"/>
                </a:highlight>
                <a:latin typeface="Britannic Bold" panose="020B0903060703020204" pitchFamily="34" charset="0"/>
              </a:rPr>
              <a:t>nicotine</a:t>
            </a:r>
            <a:r>
              <a:rPr lang="en-US" sz="1600" dirty="0">
                <a:latin typeface="Britannic Bold" panose="020B0903060703020204" pitchFamily="34" charset="0"/>
              </a:rPr>
              <a:t> that is intended for human consumption, whether smoked, chewed, absorbed, dissolved, inhaled, snorted, sniffed, or ingested by any other means, including, but not limited to: cigarettes, cigars, little cigars . . . </a:t>
            </a:r>
            <a:r>
              <a:rPr lang="en-US" sz="1600" dirty="0">
                <a:highlight>
                  <a:srgbClr val="FFFF00"/>
                </a:highlight>
                <a:latin typeface="Britannic Bold" panose="020B0903060703020204" pitchFamily="34" charset="0"/>
              </a:rPr>
              <a:t>electronic cigarettes . . . liquid nicotine, “e-liquids</a:t>
            </a:r>
            <a:r>
              <a:rPr lang="en-US" sz="1600" dirty="0">
                <a:latin typeface="Britannic Bold" panose="020B0903060703020204" pitchFamily="34" charset="0"/>
              </a:rPr>
              <a:t>” or other similar products, regardless of nicotine content, that rely on vaporization or aerosolization.” </a:t>
            </a:r>
            <a:r>
              <a:rPr lang="en-US" sz="1400" i="1" dirty="0">
                <a:latin typeface="Britannic Bold" panose="020B0903060703020204" pitchFamily="34" charset="0"/>
              </a:rPr>
              <a:t>(Does not include FDA approved cessation devices).</a:t>
            </a:r>
          </a:p>
        </p:txBody>
      </p:sp>
      <p:pic>
        <p:nvPicPr>
          <p:cNvPr id="7" name="Picture 6" descr="A bottle of wine&#10;&#10;Description automatically generated">
            <a:extLst>
              <a:ext uri="{FF2B5EF4-FFF2-40B4-BE49-F238E27FC236}">
                <a16:creationId xmlns:a16="http://schemas.microsoft.com/office/drawing/2014/main" id="{BDF7A520-099F-467F-8D31-C55EF900FC61}"/>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5605195" y="707080"/>
            <a:ext cx="3056127" cy="2039964"/>
          </a:xfrm>
          <a:prstGeom prst="rect">
            <a:avLst/>
          </a:prstGeom>
        </p:spPr>
      </p:pic>
      <p:pic>
        <p:nvPicPr>
          <p:cNvPr id="5" name="Picture 4" descr="A picture containing circuit&#10;&#10;Description automatically generated">
            <a:extLst>
              <a:ext uri="{FF2B5EF4-FFF2-40B4-BE49-F238E27FC236}">
                <a16:creationId xmlns:a16="http://schemas.microsoft.com/office/drawing/2014/main" id="{8C4461CC-0D48-4CA9-A08B-44680E5C39A5}"/>
              </a:ext>
            </a:extLst>
          </p:cNvPr>
          <p:cNvPicPr>
            <a:picLocks noChangeAspect="1"/>
          </p:cNvPicPr>
          <p:nvPr/>
        </p:nvPicPr>
        <p:blipFill>
          <a:blip r:embed="rId4"/>
          <a:stretch>
            <a:fillRect/>
          </a:stretch>
        </p:blipFill>
        <p:spPr>
          <a:xfrm>
            <a:off x="5605195" y="3367583"/>
            <a:ext cx="3056127" cy="2033713"/>
          </a:xfrm>
          <a:prstGeom prst="rect">
            <a:avLst/>
          </a:prstGeom>
        </p:spPr>
      </p:pic>
      <p:pic>
        <p:nvPicPr>
          <p:cNvPr id="6" name="Picture 5" descr="A close up of a logo&#10;&#10;Description automatically generated">
            <a:extLst>
              <a:ext uri="{FF2B5EF4-FFF2-40B4-BE49-F238E27FC236}">
                <a16:creationId xmlns:a16="http://schemas.microsoft.com/office/drawing/2014/main" id="{AEFC6C51-C846-4521-9251-A8004EA37052}"/>
              </a:ext>
            </a:extLst>
          </p:cNvPr>
          <p:cNvPicPr>
            <a:picLocks noChangeAspect="1"/>
          </p:cNvPicPr>
          <p:nvPr/>
        </p:nvPicPr>
        <p:blipFill>
          <a:blip r:embed="rId5"/>
          <a:stretch>
            <a:fillRect/>
          </a:stretch>
        </p:blipFill>
        <p:spPr>
          <a:xfrm>
            <a:off x="72972" y="172286"/>
            <a:ext cx="1397341" cy="810171"/>
          </a:xfrm>
          <a:prstGeom prst="rect">
            <a:avLst/>
          </a:prstGeom>
        </p:spPr>
      </p:pic>
    </p:spTree>
    <p:extLst>
      <p:ext uri="{BB962C8B-B14F-4D97-AF65-F5344CB8AC3E}">
        <p14:creationId xmlns:p14="http://schemas.microsoft.com/office/powerpoint/2010/main" val="3315564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8A22D4-843C-49AD-8C8F-10065F606CF7}"/>
              </a:ext>
            </a:extLst>
          </p:cNvPr>
          <p:cNvSpPr>
            <a:spLocks noGrp="1"/>
          </p:cNvSpPr>
          <p:nvPr>
            <p:ph type="title"/>
          </p:nvPr>
        </p:nvSpPr>
        <p:spPr>
          <a:xfrm>
            <a:off x="633357" y="1600199"/>
            <a:ext cx="2654449" cy="4297680"/>
          </a:xfrm>
        </p:spPr>
        <p:txBody>
          <a:bodyPr anchor="ctr">
            <a:normAutofit/>
          </a:bodyPr>
          <a:lstStyle/>
          <a:p>
            <a:pPr algn="ctr"/>
            <a:r>
              <a:rPr lang="en-US" sz="3000" dirty="0">
                <a:latin typeface="Arial Rounded MT Bold" panose="020F0704030504030204" pitchFamily="34" charset="0"/>
              </a:rPr>
              <a:t> </a:t>
            </a:r>
            <a:r>
              <a:rPr lang="en-US" sz="3000" dirty="0">
                <a:latin typeface="Britannic Bold" panose="020B0903060703020204" pitchFamily="34" charset="0"/>
              </a:rPr>
              <a:t>definition of </a:t>
            </a:r>
            <a:r>
              <a:rPr lang="en-US" sz="3000" dirty="0">
                <a:highlight>
                  <a:srgbClr val="FFFF00"/>
                </a:highlight>
                <a:latin typeface="Britannic Bold" panose="020B0903060703020204" pitchFamily="34" charset="0"/>
              </a:rPr>
              <a:t>adult-only</a:t>
            </a:r>
            <a:r>
              <a:rPr lang="en-US" sz="3000" dirty="0">
                <a:latin typeface="Britannic Bold" panose="020B0903060703020204" pitchFamily="34" charset="0"/>
              </a:rPr>
              <a:t> retail tobacco store</a:t>
            </a:r>
            <a:br>
              <a:rPr lang="en-US" sz="3000" dirty="0">
                <a:latin typeface="Britannic Bold" panose="020B0903060703020204" pitchFamily="34" charset="0"/>
              </a:rPr>
            </a:br>
            <a:r>
              <a:rPr lang="en-US" sz="3000" i="1" dirty="0">
                <a:latin typeface="Britannic Bold" panose="020B0903060703020204" pitchFamily="34" charset="0"/>
              </a:rPr>
              <a:t>(“specialty store”)</a:t>
            </a:r>
          </a:p>
        </p:txBody>
      </p:sp>
      <p:cxnSp>
        <p:nvCxnSpPr>
          <p:cNvPr id="10"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15D0D01-5D20-424F-9CEF-F1D5E5CD9AE0}"/>
              </a:ext>
            </a:extLst>
          </p:cNvPr>
          <p:cNvSpPr>
            <a:spLocks noGrp="1"/>
          </p:cNvSpPr>
          <p:nvPr>
            <p:ph idx="1"/>
          </p:nvPr>
        </p:nvSpPr>
        <p:spPr>
          <a:xfrm>
            <a:off x="3693638" y="587086"/>
            <a:ext cx="4597502" cy="6213764"/>
          </a:xfrm>
        </p:spPr>
        <p:txBody>
          <a:bodyPr anchor="ctr">
            <a:noAutofit/>
          </a:bodyPr>
          <a:lstStyle/>
          <a:p>
            <a:pPr>
              <a:lnSpc>
                <a:spcPct val="110000"/>
              </a:lnSpc>
            </a:pPr>
            <a:r>
              <a:rPr lang="en-US" sz="1800" dirty="0">
                <a:latin typeface="Britannic Bold" panose="020B0903060703020204" pitchFamily="34" charset="0"/>
              </a:rPr>
              <a:t>An establishment that does not share space with another business, that has a separate public entrance, that does not sell food or alcohol, that does not have a restaurant license or lottery license, whose only purpose is to sell or offer for retail sale tobacco products and/or tobacco paraphernalia, </a:t>
            </a:r>
            <a:r>
              <a:rPr lang="en-US" sz="1800" dirty="0">
                <a:highlight>
                  <a:srgbClr val="FFFF00"/>
                </a:highlight>
                <a:latin typeface="Britannic Bold" panose="020B0903060703020204" pitchFamily="34" charset="0"/>
              </a:rPr>
              <a:t>in which the entry of persons under the age of 21 is prohibited at all times</a:t>
            </a:r>
            <a:r>
              <a:rPr lang="en-US" sz="1800" dirty="0">
                <a:latin typeface="Britannic Bold" panose="020B0903060703020204" pitchFamily="34" charset="0"/>
              </a:rPr>
              <a:t>, and which maintains a valid permit for the retail sale of tobacco products from the Board of Health and applicable state licenses.  Entrance to the establishment must be secure so that access . . . is restricted to employees and to those 21 years old or older.</a:t>
            </a:r>
          </a:p>
        </p:txBody>
      </p:sp>
      <p:pic>
        <p:nvPicPr>
          <p:cNvPr id="5" name="Picture 4" descr="A close up of a logo&#10;&#10;Description automatically generated">
            <a:extLst>
              <a:ext uri="{FF2B5EF4-FFF2-40B4-BE49-F238E27FC236}">
                <a16:creationId xmlns:a16="http://schemas.microsoft.com/office/drawing/2014/main" id="{4459F64E-38FC-4364-81C0-458E6B599914}"/>
              </a:ext>
            </a:extLst>
          </p:cNvPr>
          <p:cNvPicPr>
            <a:picLocks noChangeAspect="1"/>
          </p:cNvPicPr>
          <p:nvPr/>
        </p:nvPicPr>
        <p:blipFill>
          <a:blip r:embed="rId2"/>
          <a:stretch>
            <a:fillRect/>
          </a:stretch>
        </p:blipFill>
        <p:spPr>
          <a:xfrm>
            <a:off x="248906" y="5512378"/>
            <a:ext cx="2228850" cy="1139253"/>
          </a:xfrm>
          <a:prstGeom prst="rect">
            <a:avLst/>
          </a:prstGeom>
        </p:spPr>
      </p:pic>
    </p:spTree>
    <p:extLst>
      <p:ext uri="{BB962C8B-B14F-4D97-AF65-F5344CB8AC3E}">
        <p14:creationId xmlns:p14="http://schemas.microsoft.com/office/powerpoint/2010/main" val="1797709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7744-7998-46A3-B1AE-399E9E4FFA80}"/>
              </a:ext>
            </a:extLst>
          </p:cNvPr>
          <p:cNvSpPr>
            <a:spLocks noGrp="1"/>
          </p:cNvSpPr>
          <p:nvPr>
            <p:ph type="title"/>
          </p:nvPr>
        </p:nvSpPr>
        <p:spPr>
          <a:xfrm>
            <a:off x="1088684" y="804519"/>
            <a:ext cx="7202456" cy="1049235"/>
          </a:xfrm>
        </p:spPr>
        <p:txBody>
          <a:bodyPr>
            <a:normAutofit/>
          </a:bodyPr>
          <a:lstStyle/>
          <a:p>
            <a:r>
              <a:rPr lang="en-US" sz="3200" dirty="0">
                <a:latin typeface="Britannic Bold" panose="020B0903060703020204" pitchFamily="34" charset="0"/>
              </a:rPr>
              <a:t>Main purpose of new tobacco sales regulation</a:t>
            </a:r>
          </a:p>
        </p:txBody>
      </p:sp>
      <p:sp>
        <p:nvSpPr>
          <p:cNvPr id="3" name="Content Placeholder 2">
            <a:extLst>
              <a:ext uri="{FF2B5EF4-FFF2-40B4-BE49-F238E27FC236}">
                <a16:creationId xmlns:a16="http://schemas.microsoft.com/office/drawing/2014/main" id="{3859FA9E-C896-4B14-B847-2793F38B27A1}"/>
              </a:ext>
            </a:extLst>
          </p:cNvPr>
          <p:cNvSpPr>
            <a:spLocks noGrp="1"/>
          </p:cNvSpPr>
          <p:nvPr>
            <p:ph idx="1"/>
          </p:nvPr>
        </p:nvSpPr>
        <p:spPr>
          <a:xfrm>
            <a:off x="1088684" y="2015734"/>
            <a:ext cx="4216713" cy="4037747"/>
          </a:xfrm>
        </p:spPr>
        <p:txBody>
          <a:bodyPr>
            <a:normAutofit fontScale="92500" lnSpcReduction="10000"/>
          </a:bodyPr>
          <a:lstStyle/>
          <a:p>
            <a:r>
              <a:rPr lang="en-US" sz="2000" dirty="0">
                <a:latin typeface="Britannic Bold" panose="020B0903060703020204" pitchFamily="34" charset="0"/>
              </a:rPr>
              <a:t>Restrict the sale of </a:t>
            </a:r>
            <a:r>
              <a:rPr lang="en-US" sz="2000" dirty="0">
                <a:highlight>
                  <a:srgbClr val="FFFF00"/>
                </a:highlight>
                <a:latin typeface="Britannic Bold" panose="020B0903060703020204" pitchFamily="34" charset="0"/>
              </a:rPr>
              <a:t>ALL flavored tobacco products </a:t>
            </a:r>
            <a:r>
              <a:rPr lang="en-US" sz="2000" dirty="0">
                <a:latin typeface="Britannic Bold" panose="020B0903060703020204" pitchFamily="34" charset="0"/>
              </a:rPr>
              <a:t>to adult-only retail tobacco stores.</a:t>
            </a:r>
          </a:p>
          <a:p>
            <a:r>
              <a:rPr lang="en-US" sz="2000" dirty="0">
                <a:latin typeface="Britannic Bold" panose="020B0903060703020204" pitchFamily="34" charset="0"/>
              </a:rPr>
              <a:t>OR</a:t>
            </a:r>
          </a:p>
          <a:p>
            <a:r>
              <a:rPr lang="en-US" sz="2000" dirty="0">
                <a:latin typeface="Britannic Bold" panose="020B0903060703020204" pitchFamily="34" charset="0"/>
              </a:rPr>
              <a:t>Restrict the sale of </a:t>
            </a:r>
            <a:r>
              <a:rPr lang="en-US" sz="2000" dirty="0">
                <a:highlight>
                  <a:srgbClr val="FFFF00"/>
                </a:highlight>
                <a:latin typeface="Britannic Bold" panose="020B0903060703020204" pitchFamily="34" charset="0"/>
              </a:rPr>
              <a:t>ALL TOBACCO PRODUCTS </a:t>
            </a:r>
            <a:r>
              <a:rPr lang="en-US" sz="2000" dirty="0">
                <a:latin typeface="Britannic Bold" panose="020B0903060703020204" pitchFamily="34" charset="0"/>
              </a:rPr>
              <a:t>to adult-only retail tobacco stores.</a:t>
            </a:r>
          </a:p>
          <a:p>
            <a:r>
              <a:rPr lang="en-US" sz="2000" dirty="0">
                <a:latin typeface="Britannic Bold" panose="020B0903060703020204" pitchFamily="34" charset="0"/>
              </a:rPr>
              <a:t>Some cities/towns banning </a:t>
            </a:r>
            <a:r>
              <a:rPr lang="en-US" sz="2000" dirty="0">
                <a:highlight>
                  <a:srgbClr val="FFFF00"/>
                </a:highlight>
                <a:latin typeface="Britannic Bold" panose="020B0903060703020204" pitchFamily="34" charset="0"/>
              </a:rPr>
              <a:t>ALL VAPING PRODUCTS</a:t>
            </a:r>
            <a:r>
              <a:rPr lang="en-US" sz="2000" dirty="0">
                <a:latin typeface="Britannic Bold" panose="020B0903060703020204" pitchFamily="34" charset="0"/>
              </a:rPr>
              <a:t> or restricting all vaping products to adult-only retail tobacco stores.</a:t>
            </a:r>
          </a:p>
          <a:p>
            <a:endParaRPr lang="en-US" sz="2000" dirty="0">
              <a:latin typeface="Britannic Bold" panose="020B0903060703020204" pitchFamily="34" charset="0"/>
            </a:endParaRPr>
          </a:p>
        </p:txBody>
      </p:sp>
      <p:pic>
        <p:nvPicPr>
          <p:cNvPr id="5" name="Picture 4" descr="A close up of a logo&#10;&#10;Description automatically generated">
            <a:extLst>
              <a:ext uri="{FF2B5EF4-FFF2-40B4-BE49-F238E27FC236}">
                <a16:creationId xmlns:a16="http://schemas.microsoft.com/office/drawing/2014/main" id="{BE42BCAE-EECD-4CBB-AEE7-FBDD5905A586}"/>
              </a:ext>
            </a:extLst>
          </p:cNvPr>
          <p:cNvPicPr>
            <a:picLocks noChangeAspect="1"/>
          </p:cNvPicPr>
          <p:nvPr/>
        </p:nvPicPr>
        <p:blipFill>
          <a:blip r:embed="rId2"/>
          <a:stretch>
            <a:fillRect/>
          </a:stretch>
        </p:blipFill>
        <p:spPr>
          <a:xfrm>
            <a:off x="5665604" y="3238907"/>
            <a:ext cx="2625536" cy="1004267"/>
          </a:xfrm>
          <a:prstGeom prst="rect">
            <a:avLst/>
          </a:prstGeom>
        </p:spPr>
      </p:pic>
    </p:spTree>
    <p:extLst>
      <p:ext uri="{BB962C8B-B14F-4D97-AF65-F5344CB8AC3E}">
        <p14:creationId xmlns:p14="http://schemas.microsoft.com/office/powerpoint/2010/main" val="3383691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6D5AF-2E2B-4716-9656-F434E42A0DAC}"/>
              </a:ext>
            </a:extLst>
          </p:cNvPr>
          <p:cNvSpPr>
            <a:spLocks noGrp="1"/>
          </p:cNvSpPr>
          <p:nvPr>
            <p:ph type="title"/>
          </p:nvPr>
        </p:nvSpPr>
        <p:spPr>
          <a:xfrm>
            <a:off x="1088684" y="804519"/>
            <a:ext cx="7202456" cy="1049235"/>
          </a:xfrm>
        </p:spPr>
        <p:txBody>
          <a:bodyPr>
            <a:normAutofit/>
          </a:bodyPr>
          <a:lstStyle/>
          <a:p>
            <a:r>
              <a:rPr lang="en-US" sz="3200" dirty="0">
                <a:latin typeface="Britannic Bold" panose="020B0903060703020204" pitchFamily="34" charset="0"/>
              </a:rPr>
              <a:t>why restrict the sale of flavored tobacco products?</a:t>
            </a:r>
          </a:p>
        </p:txBody>
      </p:sp>
      <p:sp>
        <p:nvSpPr>
          <p:cNvPr id="3" name="Content Placeholder 2">
            <a:extLst>
              <a:ext uri="{FF2B5EF4-FFF2-40B4-BE49-F238E27FC236}">
                <a16:creationId xmlns:a16="http://schemas.microsoft.com/office/drawing/2014/main" id="{00B5B1C2-5B54-41E3-9B74-BCDD454F45CC}"/>
              </a:ext>
            </a:extLst>
          </p:cNvPr>
          <p:cNvSpPr>
            <a:spLocks noGrp="1"/>
          </p:cNvSpPr>
          <p:nvPr>
            <p:ph idx="1"/>
          </p:nvPr>
        </p:nvSpPr>
        <p:spPr>
          <a:xfrm>
            <a:off x="1088683" y="2015734"/>
            <a:ext cx="5629040" cy="4037747"/>
          </a:xfrm>
        </p:spPr>
        <p:txBody>
          <a:bodyPr>
            <a:normAutofit/>
          </a:bodyPr>
          <a:lstStyle/>
          <a:p>
            <a:pPr>
              <a:lnSpc>
                <a:spcPct val="110000"/>
              </a:lnSpc>
            </a:pPr>
            <a:r>
              <a:rPr lang="en-US" sz="1600" dirty="0">
                <a:latin typeface="Britannic Bold" panose="020B0903060703020204" pitchFamily="34" charset="0"/>
              </a:rPr>
              <a:t>Same rationale the FDA used in 2009 when they banned flavored cigarettes.</a:t>
            </a:r>
          </a:p>
          <a:p>
            <a:pPr>
              <a:lnSpc>
                <a:spcPct val="110000"/>
              </a:lnSpc>
            </a:pPr>
            <a:r>
              <a:rPr lang="en-US" sz="1600" dirty="0">
                <a:highlight>
                  <a:srgbClr val="FFFF00"/>
                </a:highlight>
                <a:latin typeface="Britannic Bold" panose="020B0903060703020204" pitchFamily="34" charset="0"/>
              </a:rPr>
              <a:t>59%</a:t>
            </a:r>
            <a:r>
              <a:rPr lang="en-US" sz="1600" dirty="0">
                <a:latin typeface="Britannic Bold" panose="020B0903060703020204" pitchFamily="34" charset="0"/>
              </a:rPr>
              <a:t> of high school smokers in Massachusetts have tried </a:t>
            </a:r>
            <a:r>
              <a:rPr lang="en-US" sz="1600" dirty="0">
                <a:highlight>
                  <a:srgbClr val="FFFF00"/>
                </a:highlight>
                <a:latin typeface="Britannic Bold" panose="020B0903060703020204" pitchFamily="34" charset="0"/>
              </a:rPr>
              <a:t>flavored tobacco products </a:t>
            </a:r>
            <a:r>
              <a:rPr lang="en-US" sz="1600" dirty="0">
                <a:latin typeface="Britannic Bold" panose="020B0903060703020204" pitchFamily="34" charset="0"/>
              </a:rPr>
              <a:t>and </a:t>
            </a:r>
            <a:r>
              <a:rPr lang="en-US" sz="1600" dirty="0">
                <a:highlight>
                  <a:srgbClr val="FFFF00"/>
                </a:highlight>
                <a:latin typeface="Britannic Bold" panose="020B0903060703020204" pitchFamily="34" charset="0"/>
              </a:rPr>
              <a:t>96.1%</a:t>
            </a:r>
            <a:r>
              <a:rPr lang="en-US" sz="1600" dirty="0">
                <a:latin typeface="Britannic Bold" panose="020B0903060703020204" pitchFamily="34" charset="0"/>
              </a:rPr>
              <a:t> of youth who smoked </a:t>
            </a:r>
            <a:r>
              <a:rPr lang="en-US" sz="1600" dirty="0">
                <a:highlight>
                  <a:srgbClr val="FFFF00"/>
                </a:highlight>
                <a:latin typeface="Britannic Bold" panose="020B0903060703020204" pitchFamily="34" charset="0"/>
              </a:rPr>
              <a:t>cigars</a:t>
            </a:r>
            <a:r>
              <a:rPr lang="en-US" sz="1600" dirty="0">
                <a:latin typeface="Britannic Bold" panose="020B0903060703020204" pitchFamily="34" charset="0"/>
              </a:rPr>
              <a:t> reported smoking cigars that were flavored</a:t>
            </a:r>
            <a:r>
              <a:rPr lang="en-US" sz="1400" dirty="0">
                <a:latin typeface="Britannic Bold" panose="020B0903060703020204" pitchFamily="34" charset="0"/>
              </a:rPr>
              <a:t>. </a:t>
            </a:r>
            <a:r>
              <a:rPr lang="en-US" sz="1200" dirty="0">
                <a:latin typeface="Britannic Bold" panose="020B0903060703020204" pitchFamily="34" charset="0"/>
              </a:rPr>
              <a:t>(MA Dept. of Public Health 2015 Massachusetts Youth Health Survey; Delneve CD et al., Tob Control, March 2014: </a:t>
            </a:r>
            <a:r>
              <a:rPr lang="en-US" sz="1200" i="1" dirty="0">
                <a:latin typeface="Britannic Bold" panose="020B0903060703020204" pitchFamily="34" charset="0"/>
              </a:rPr>
              <a:t>Preference for flavored cigar brands among youth, young adults and adults in the USA.</a:t>
            </a:r>
            <a:r>
              <a:rPr lang="en-US" sz="1200" dirty="0">
                <a:latin typeface="Britannic Bold" panose="020B0903060703020204" pitchFamily="34" charset="0"/>
              </a:rPr>
              <a:t>)</a:t>
            </a:r>
          </a:p>
          <a:p>
            <a:pPr>
              <a:lnSpc>
                <a:spcPct val="110000"/>
              </a:lnSpc>
            </a:pPr>
            <a:r>
              <a:rPr lang="en-US" sz="1600" dirty="0">
                <a:latin typeface="Britannic Bold" panose="020B0903060703020204" pitchFamily="34" charset="0"/>
              </a:rPr>
              <a:t>FDA and U.S. Surgeon General both stated that flavored tobacco products are considered to be </a:t>
            </a:r>
            <a:r>
              <a:rPr lang="en-US" sz="1600" dirty="0">
                <a:highlight>
                  <a:srgbClr val="FFFF00"/>
                </a:highlight>
                <a:latin typeface="Britannic Bold" panose="020B0903060703020204" pitchFamily="34" charset="0"/>
              </a:rPr>
              <a:t>“starter” products </a:t>
            </a:r>
            <a:r>
              <a:rPr lang="en-US" sz="1600" dirty="0">
                <a:latin typeface="Britannic Bold" panose="020B0903060703020204" pitchFamily="34" charset="0"/>
              </a:rPr>
              <a:t>that help establish smoking habits that can lead to long-term addiction. </a:t>
            </a:r>
            <a:r>
              <a:rPr lang="en-US" sz="1400" dirty="0">
                <a:latin typeface="Britannic Bold" panose="020B0903060703020204" pitchFamily="34" charset="0"/>
              </a:rPr>
              <a:t>(</a:t>
            </a:r>
            <a:r>
              <a:rPr lang="en-US" sz="1200" dirty="0">
                <a:latin typeface="Britannic Bold" panose="020B0903060703020204" pitchFamily="34" charset="0"/>
              </a:rPr>
              <a:t>FDA 2011. </a:t>
            </a:r>
            <a:r>
              <a:rPr lang="en-US" sz="1200" i="1" dirty="0">
                <a:latin typeface="Britannic Bold" panose="020B0903060703020204" pitchFamily="34" charset="0"/>
              </a:rPr>
              <a:t>Fact Sheet: Flavored Tobacco Products, Preventing Tobacco Use Among Youth and Young Adults: A report of the Surgeon General.</a:t>
            </a:r>
            <a:r>
              <a:rPr lang="en-US" sz="1200" dirty="0">
                <a:latin typeface="Britannic Bold" panose="020B0903060703020204" pitchFamily="34" charset="0"/>
              </a:rPr>
              <a:t>)</a:t>
            </a:r>
          </a:p>
        </p:txBody>
      </p:sp>
      <p:pic>
        <p:nvPicPr>
          <p:cNvPr id="5" name="Picture 4" descr="A close up of a logo&#10;&#10;Description automatically generated">
            <a:extLst>
              <a:ext uri="{FF2B5EF4-FFF2-40B4-BE49-F238E27FC236}">
                <a16:creationId xmlns:a16="http://schemas.microsoft.com/office/drawing/2014/main" id="{B1DEF514-8C75-4B5A-ABC5-734713E5335E}"/>
              </a:ext>
            </a:extLst>
          </p:cNvPr>
          <p:cNvPicPr>
            <a:picLocks noChangeAspect="1"/>
          </p:cNvPicPr>
          <p:nvPr/>
        </p:nvPicPr>
        <p:blipFill>
          <a:blip r:embed="rId3"/>
          <a:stretch>
            <a:fillRect/>
          </a:stretch>
        </p:blipFill>
        <p:spPr>
          <a:xfrm>
            <a:off x="6834321" y="4708516"/>
            <a:ext cx="2194573" cy="839423"/>
          </a:xfrm>
          <a:prstGeom prst="rect">
            <a:avLst/>
          </a:prstGeom>
        </p:spPr>
      </p:pic>
    </p:spTree>
    <p:custDataLst>
      <p:tags r:id="rId1"/>
    </p:custDataLst>
    <p:extLst>
      <p:ext uri="{BB962C8B-B14F-4D97-AF65-F5344CB8AC3E}">
        <p14:creationId xmlns:p14="http://schemas.microsoft.com/office/powerpoint/2010/main" val="1332166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567EF-0F71-4F25-A99E-1A2EA8517119}"/>
              </a:ext>
            </a:extLst>
          </p:cNvPr>
          <p:cNvSpPr>
            <a:spLocks noGrp="1"/>
          </p:cNvSpPr>
          <p:nvPr>
            <p:ph type="title"/>
          </p:nvPr>
        </p:nvSpPr>
        <p:spPr>
          <a:xfrm>
            <a:off x="1088685" y="1208015"/>
            <a:ext cx="7202456" cy="1039551"/>
          </a:xfrm>
        </p:spPr>
        <p:txBody>
          <a:bodyPr>
            <a:normAutofit/>
          </a:bodyPr>
          <a:lstStyle/>
          <a:p>
            <a:pPr algn="ctr"/>
            <a:r>
              <a:rPr lang="en-US" dirty="0">
                <a:latin typeface="Britannic Bold" panose="020B0903060703020204" pitchFamily="34" charset="0"/>
              </a:rPr>
              <a:t>disclaimer</a:t>
            </a:r>
          </a:p>
        </p:txBody>
      </p:sp>
      <p:sp>
        <p:nvSpPr>
          <p:cNvPr id="3" name="Content Placeholder 2">
            <a:extLst>
              <a:ext uri="{FF2B5EF4-FFF2-40B4-BE49-F238E27FC236}">
                <a16:creationId xmlns:a16="http://schemas.microsoft.com/office/drawing/2014/main" id="{05ABC480-F1C8-4886-B6A4-943D11EA98C5}"/>
              </a:ext>
            </a:extLst>
          </p:cNvPr>
          <p:cNvSpPr>
            <a:spLocks noGrp="1"/>
          </p:cNvSpPr>
          <p:nvPr>
            <p:ph idx="1"/>
          </p:nvPr>
        </p:nvSpPr>
        <p:spPr>
          <a:xfrm>
            <a:off x="1088684" y="2369051"/>
            <a:ext cx="4646838" cy="2587960"/>
          </a:xfrm>
        </p:spPr>
        <p:txBody>
          <a:bodyPr>
            <a:normAutofit/>
          </a:bodyPr>
          <a:lstStyle/>
          <a:p>
            <a:r>
              <a:rPr lang="en-US" dirty="0">
                <a:latin typeface="Britannic Bold" panose="020B0903060703020204" pitchFamily="34" charset="0"/>
              </a:rPr>
              <a:t>This information is provided for legal education purposes only.  It is not intended to constitute legal advice.  </a:t>
            </a:r>
          </a:p>
        </p:txBody>
      </p:sp>
      <p:pic>
        <p:nvPicPr>
          <p:cNvPr id="8" name="Picture 7" descr="A picture containing drawing&#10;&#10;Description automatically generated">
            <a:extLst>
              <a:ext uri="{FF2B5EF4-FFF2-40B4-BE49-F238E27FC236}">
                <a16:creationId xmlns:a16="http://schemas.microsoft.com/office/drawing/2014/main" id="{6C36AA6E-8684-4987-88C6-9F1E736CFB79}"/>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6096567" y="2565743"/>
            <a:ext cx="2194574" cy="2194574"/>
          </a:xfrm>
          <a:prstGeom prst="rect">
            <a:avLst/>
          </a:prstGeom>
        </p:spPr>
      </p:pic>
    </p:spTree>
    <p:extLst>
      <p:ext uri="{BB962C8B-B14F-4D97-AF65-F5344CB8AC3E}">
        <p14:creationId xmlns:p14="http://schemas.microsoft.com/office/powerpoint/2010/main" val="2140991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975971" y="1001788"/>
            <a:ext cx="5668414" cy="4235438"/>
          </a:xfrm>
          <a:prstGeom prst="rect">
            <a:avLst/>
          </a:prstGeom>
        </p:spPr>
      </p:pic>
      <p:sp>
        <p:nvSpPr>
          <p:cNvPr id="7" name="Rectangle 6"/>
          <p:cNvSpPr/>
          <p:nvPr/>
        </p:nvSpPr>
        <p:spPr>
          <a:xfrm>
            <a:off x="6775704" y="4862323"/>
            <a:ext cx="868680" cy="3749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custDataLst>
      <p:tags r:id="rId1"/>
    </p:custDataLst>
    <p:extLst>
      <p:ext uri="{BB962C8B-B14F-4D97-AF65-F5344CB8AC3E}">
        <p14:creationId xmlns:p14="http://schemas.microsoft.com/office/powerpoint/2010/main" val="2367178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045067" y="1039088"/>
            <a:ext cx="5260989" cy="4006114"/>
          </a:xfrm>
          <a:prstGeom prst="rect">
            <a:avLst/>
          </a:prstGeom>
        </p:spPr>
      </p:pic>
    </p:spTree>
    <p:custDataLst>
      <p:tags r:id="rId1"/>
    </p:custDataLst>
    <p:extLst>
      <p:ext uri="{BB962C8B-B14F-4D97-AF65-F5344CB8AC3E}">
        <p14:creationId xmlns:p14="http://schemas.microsoft.com/office/powerpoint/2010/main" val="1037080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4155D-F92F-44A9-8369-B9D9BAD91BAE}"/>
              </a:ext>
            </a:extLst>
          </p:cNvPr>
          <p:cNvSpPr>
            <a:spLocks noGrp="1"/>
          </p:cNvSpPr>
          <p:nvPr>
            <p:ph type="title"/>
          </p:nvPr>
        </p:nvSpPr>
        <p:spPr>
          <a:xfrm>
            <a:off x="1253072" y="714581"/>
            <a:ext cx="3132383" cy="1132507"/>
          </a:xfrm>
        </p:spPr>
        <p:txBody>
          <a:bodyPr>
            <a:normAutofit/>
          </a:bodyPr>
          <a:lstStyle/>
          <a:p>
            <a:pPr algn="ctr"/>
            <a:r>
              <a:rPr lang="en-US" sz="1800" dirty="0">
                <a:latin typeface="Britannic Bold" panose="020B0903060703020204" pitchFamily="34" charset="0"/>
              </a:rPr>
              <a:t>Aggressive Marketing of Flavored Tobacco Products in Retail Environment</a:t>
            </a:r>
          </a:p>
        </p:txBody>
      </p:sp>
      <p:sp>
        <p:nvSpPr>
          <p:cNvPr id="3" name="Content Placeholder 2">
            <a:extLst>
              <a:ext uri="{FF2B5EF4-FFF2-40B4-BE49-F238E27FC236}">
                <a16:creationId xmlns:a16="http://schemas.microsoft.com/office/drawing/2014/main" id="{B0DAABB8-C251-4FD8-974F-AAB3ED03D4E9}"/>
              </a:ext>
            </a:extLst>
          </p:cNvPr>
          <p:cNvSpPr>
            <a:spLocks noGrp="1"/>
          </p:cNvSpPr>
          <p:nvPr>
            <p:ph idx="1"/>
          </p:nvPr>
        </p:nvSpPr>
        <p:spPr>
          <a:xfrm>
            <a:off x="-61645" y="1847088"/>
            <a:ext cx="5273339" cy="4278329"/>
          </a:xfrm>
        </p:spPr>
        <p:txBody>
          <a:bodyPr>
            <a:noAutofit/>
          </a:bodyPr>
          <a:lstStyle/>
          <a:p>
            <a:pPr>
              <a:lnSpc>
                <a:spcPct val="110000"/>
              </a:lnSpc>
            </a:pPr>
            <a:r>
              <a:rPr lang="en-US" sz="1400" dirty="0">
                <a:latin typeface="Britannic Bold" panose="020B0903060703020204" pitchFamily="34" charset="0"/>
              </a:rPr>
              <a:t>The tobacco industry spends more than 96% ($9 billion) of its total marketing budget in convenience stores, gas stations and other non-age restricted retail outlets. (Federal Trade Commission (FTC), </a:t>
            </a:r>
            <a:r>
              <a:rPr lang="en-US" sz="1400" i="1" dirty="0">
                <a:latin typeface="Britannic Bold" panose="020B0903060703020204" pitchFamily="34" charset="0"/>
              </a:rPr>
              <a:t>Cigarette Report for 2017, 2019 </a:t>
            </a:r>
            <a:r>
              <a:rPr lang="en-US" sz="1400" dirty="0">
                <a:latin typeface="Britannic Bold" panose="020B0903060703020204" pitchFamily="34" charset="0"/>
              </a:rPr>
              <a:t>).</a:t>
            </a:r>
          </a:p>
          <a:p>
            <a:pPr>
              <a:lnSpc>
                <a:spcPct val="110000"/>
              </a:lnSpc>
            </a:pPr>
            <a:r>
              <a:rPr lang="en-US" sz="1400" dirty="0">
                <a:latin typeface="Britannic Bold" panose="020B0903060703020204" pitchFamily="34" charset="0"/>
              </a:rPr>
              <a:t>2/3 of teenagers visit a convenience store or other neighborhood retailer at least once a week. (Hendrickson, L. et al., </a:t>
            </a:r>
            <a:r>
              <a:rPr lang="en-US" sz="1400" i="1" dirty="0">
                <a:latin typeface="Britannic Bold" panose="020B0903060703020204" pitchFamily="34" charset="0"/>
              </a:rPr>
              <a:t>Association of retail tobacco marketing with adolescent smoking, (</a:t>
            </a:r>
            <a:r>
              <a:rPr lang="en-US" sz="1400" dirty="0">
                <a:latin typeface="Britannic Bold" panose="020B0903060703020204" pitchFamily="34" charset="0"/>
              </a:rPr>
              <a:t>American Journal of Public Health 94 (12)2081-3, 2004).</a:t>
            </a:r>
          </a:p>
          <a:p>
            <a:pPr>
              <a:lnSpc>
                <a:spcPct val="110000"/>
              </a:lnSpc>
            </a:pPr>
            <a:r>
              <a:rPr lang="en-US" sz="1400" dirty="0">
                <a:latin typeface="Britannic Bold" panose="020B0903060703020204" pitchFamily="34" charset="0"/>
              </a:rPr>
              <a:t>Exposure to tobacco marketing in stores and price discounting increase youth smoking.  (HHS, </a:t>
            </a:r>
            <a:r>
              <a:rPr lang="en-US" sz="1400" i="1" dirty="0">
                <a:latin typeface="Britannic Bold" panose="020B0903060703020204" pitchFamily="34" charset="0"/>
              </a:rPr>
              <a:t>Preventing Tobacco Use Among Youth and Young Adults, A report of the Surgeon General, 2012).</a:t>
            </a:r>
          </a:p>
          <a:p>
            <a:pPr>
              <a:lnSpc>
                <a:spcPct val="110000"/>
              </a:lnSpc>
            </a:pPr>
            <a:r>
              <a:rPr lang="en-US" sz="1400" dirty="0">
                <a:latin typeface="Britannic Bold" panose="020B0903060703020204" pitchFamily="34" charset="0"/>
              </a:rPr>
              <a:t>Smart, intentional marketing to youth demonstrated by the following body of evidence.</a:t>
            </a:r>
          </a:p>
        </p:txBody>
      </p:sp>
      <p:pic>
        <p:nvPicPr>
          <p:cNvPr id="5" name="Picture 4" descr="A bunch of items that are on display in a store&#10;&#10;Description automatically generated">
            <a:extLst>
              <a:ext uri="{FF2B5EF4-FFF2-40B4-BE49-F238E27FC236}">
                <a16:creationId xmlns:a16="http://schemas.microsoft.com/office/drawing/2014/main" id="{355D3C7C-4C42-4D68-AD2A-5E7B5C92CD54}"/>
              </a:ext>
            </a:extLst>
          </p:cNvPr>
          <p:cNvPicPr>
            <a:picLocks noChangeAspect="1"/>
          </p:cNvPicPr>
          <p:nvPr/>
        </p:nvPicPr>
        <p:blipFill>
          <a:blip r:embed="rId2"/>
          <a:stretch>
            <a:fillRect/>
          </a:stretch>
        </p:blipFill>
        <p:spPr>
          <a:xfrm>
            <a:off x="5211694" y="931418"/>
            <a:ext cx="3495571" cy="4660762"/>
          </a:xfrm>
          <a:prstGeom prst="rect">
            <a:avLst/>
          </a:prstGeom>
        </p:spPr>
      </p:pic>
      <p:sp>
        <p:nvSpPr>
          <p:cNvPr id="12" name="Arrow: Down 11">
            <a:extLst>
              <a:ext uri="{FF2B5EF4-FFF2-40B4-BE49-F238E27FC236}">
                <a16:creationId xmlns:a16="http://schemas.microsoft.com/office/drawing/2014/main" id="{F34E2259-C6FC-494F-8672-930C606058D0}"/>
              </a:ext>
            </a:extLst>
          </p:cNvPr>
          <p:cNvSpPr/>
          <p:nvPr/>
        </p:nvSpPr>
        <p:spPr>
          <a:xfrm>
            <a:off x="6474847" y="72958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close up of a logo&#10;&#10;Description automatically generated">
            <a:extLst>
              <a:ext uri="{FF2B5EF4-FFF2-40B4-BE49-F238E27FC236}">
                <a16:creationId xmlns:a16="http://schemas.microsoft.com/office/drawing/2014/main" id="{2BC84D5E-0569-4880-AE11-A1D2BD1FE0BD}"/>
              </a:ext>
            </a:extLst>
          </p:cNvPr>
          <p:cNvPicPr>
            <a:picLocks noChangeAspect="1"/>
          </p:cNvPicPr>
          <p:nvPr/>
        </p:nvPicPr>
        <p:blipFill>
          <a:blip r:embed="rId3"/>
          <a:stretch>
            <a:fillRect/>
          </a:stretch>
        </p:blipFill>
        <p:spPr>
          <a:xfrm>
            <a:off x="40541" y="117149"/>
            <a:ext cx="1346826" cy="612437"/>
          </a:xfrm>
          <a:prstGeom prst="rect">
            <a:avLst/>
          </a:prstGeom>
        </p:spPr>
      </p:pic>
    </p:spTree>
    <p:extLst>
      <p:ext uri="{BB962C8B-B14F-4D97-AF65-F5344CB8AC3E}">
        <p14:creationId xmlns:p14="http://schemas.microsoft.com/office/powerpoint/2010/main" val="4286503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9D790-7A98-43B0-937E-9087DE059245}"/>
              </a:ext>
            </a:extLst>
          </p:cNvPr>
          <p:cNvSpPr>
            <a:spLocks noGrp="1"/>
          </p:cNvSpPr>
          <p:nvPr>
            <p:ph type="title"/>
          </p:nvPr>
        </p:nvSpPr>
        <p:spPr>
          <a:xfrm>
            <a:off x="1088685" y="880844"/>
            <a:ext cx="7202456" cy="947956"/>
          </a:xfrm>
        </p:spPr>
        <p:txBody>
          <a:bodyPr>
            <a:normAutofit fontScale="90000"/>
          </a:bodyPr>
          <a:lstStyle/>
          <a:p>
            <a:pPr algn="ctr"/>
            <a:r>
              <a:rPr lang="en-US" dirty="0">
                <a:latin typeface="Britannic Bold" panose="020B0903060703020204" pitchFamily="34" charset="0"/>
              </a:rPr>
              <a:t>Body of Evidence reviewed by the Surgeon General</a:t>
            </a:r>
          </a:p>
        </p:txBody>
      </p:sp>
      <p:graphicFrame>
        <p:nvGraphicFramePr>
          <p:cNvPr id="5" name="Content Placeholder 2">
            <a:extLst>
              <a:ext uri="{FF2B5EF4-FFF2-40B4-BE49-F238E27FC236}">
                <a16:creationId xmlns:a16="http://schemas.microsoft.com/office/drawing/2014/main" id="{66214719-64FD-44AE-A705-7E3ACD9F3CBF}"/>
              </a:ext>
            </a:extLst>
          </p:cNvPr>
          <p:cNvGraphicFramePr>
            <a:graphicFrameLocks noGrp="1"/>
          </p:cNvGraphicFramePr>
          <p:nvPr>
            <p:ph idx="1"/>
          </p:nvPr>
        </p:nvGraphicFramePr>
        <p:xfrm>
          <a:off x="1088232" y="2275084"/>
          <a:ext cx="7203281" cy="24966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close up of a logo&#10;&#10;Description automatically generated">
            <a:extLst>
              <a:ext uri="{FF2B5EF4-FFF2-40B4-BE49-F238E27FC236}">
                <a16:creationId xmlns:a16="http://schemas.microsoft.com/office/drawing/2014/main" id="{760DE70A-0EA2-4CA8-956B-6223D652B035}"/>
              </a:ext>
            </a:extLst>
          </p:cNvPr>
          <p:cNvPicPr>
            <a:picLocks noChangeAspect="1"/>
          </p:cNvPicPr>
          <p:nvPr/>
        </p:nvPicPr>
        <p:blipFill>
          <a:blip r:embed="rId8"/>
          <a:stretch>
            <a:fillRect/>
          </a:stretch>
        </p:blipFill>
        <p:spPr>
          <a:xfrm>
            <a:off x="266485" y="4939429"/>
            <a:ext cx="1865168" cy="832722"/>
          </a:xfrm>
          <a:prstGeom prst="rect">
            <a:avLst/>
          </a:prstGeom>
        </p:spPr>
      </p:pic>
    </p:spTree>
    <p:custDataLst>
      <p:tags r:id="rId1"/>
    </p:custDataLst>
    <p:extLst>
      <p:ext uri="{BB962C8B-B14F-4D97-AF65-F5344CB8AC3E}">
        <p14:creationId xmlns:p14="http://schemas.microsoft.com/office/powerpoint/2010/main" val="3990713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892F1286-CC6E-4F44-A014-E94C2CD8F1EE}"/>
              </a:ext>
            </a:extLst>
          </p:cNvPr>
          <p:cNvPicPr>
            <a:picLocks noChangeAspect="1"/>
          </p:cNvPicPr>
          <p:nvPr/>
        </p:nvPicPr>
        <p:blipFill rotWithShape="1">
          <a:blip r:embed="rId2"/>
          <a:srcRect l="1304" r="9695" b="-1"/>
          <a:stretch/>
        </p:blipFill>
        <p:spPr>
          <a:xfrm>
            <a:off x="-288416" y="-104317"/>
            <a:ext cx="9432415" cy="6857990"/>
          </a:xfrm>
          <a:prstGeom prst="rect">
            <a:avLst/>
          </a:prstGeom>
          <a:solidFill>
            <a:srgbClr val="FF0000"/>
          </a:solidFill>
        </p:spPr>
      </p:pic>
      <p:cxnSp>
        <p:nvCxnSpPr>
          <p:cNvPr id="5" name="Straight Arrow Connector 4">
            <a:extLst>
              <a:ext uri="{FF2B5EF4-FFF2-40B4-BE49-F238E27FC236}">
                <a16:creationId xmlns:a16="http://schemas.microsoft.com/office/drawing/2014/main" id="{26A91E04-15A6-4487-AF98-5AF69F5C0FD5}"/>
              </a:ext>
            </a:extLst>
          </p:cNvPr>
          <p:cNvCxnSpPr>
            <a:cxnSpLocks/>
          </p:cNvCxnSpPr>
          <p:nvPr/>
        </p:nvCxnSpPr>
        <p:spPr>
          <a:xfrm>
            <a:off x="1908580" y="5179554"/>
            <a:ext cx="4418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Arrow: Right 6">
            <a:extLst>
              <a:ext uri="{FF2B5EF4-FFF2-40B4-BE49-F238E27FC236}">
                <a16:creationId xmlns:a16="http://schemas.microsoft.com/office/drawing/2014/main" id="{7D5687ED-DB53-422A-9960-64B8A0EC11F2}"/>
              </a:ext>
            </a:extLst>
          </p:cNvPr>
          <p:cNvSpPr/>
          <p:nvPr/>
        </p:nvSpPr>
        <p:spPr>
          <a:xfrm>
            <a:off x="1552639" y="493723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12527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F2795-598F-4EC2-8672-024BBA0FF3BD}"/>
              </a:ext>
            </a:extLst>
          </p:cNvPr>
          <p:cNvSpPr>
            <a:spLocks noGrp="1"/>
          </p:cNvSpPr>
          <p:nvPr>
            <p:ph type="title"/>
          </p:nvPr>
        </p:nvSpPr>
        <p:spPr/>
        <p:txBody>
          <a:bodyPr/>
          <a:lstStyle/>
          <a:p>
            <a:pPr algn="ctr"/>
            <a:r>
              <a:rPr lang="en-US" dirty="0">
                <a:latin typeface="Britannic Bold" panose="020B0903060703020204" pitchFamily="34" charset="0"/>
              </a:rPr>
              <a:t>results</a:t>
            </a:r>
          </a:p>
        </p:txBody>
      </p:sp>
      <p:sp>
        <p:nvSpPr>
          <p:cNvPr id="3" name="Content Placeholder 2">
            <a:extLst>
              <a:ext uri="{FF2B5EF4-FFF2-40B4-BE49-F238E27FC236}">
                <a16:creationId xmlns:a16="http://schemas.microsoft.com/office/drawing/2014/main" id="{38041CF0-0AC5-42A2-9DD5-420DB6E6839B}"/>
              </a:ext>
            </a:extLst>
          </p:cNvPr>
          <p:cNvSpPr>
            <a:spLocks noGrp="1"/>
          </p:cNvSpPr>
          <p:nvPr>
            <p:ph idx="1"/>
          </p:nvPr>
        </p:nvSpPr>
        <p:spPr>
          <a:xfrm>
            <a:off x="1443491" y="2015733"/>
            <a:ext cx="6571343" cy="4037747"/>
          </a:xfrm>
        </p:spPr>
        <p:txBody>
          <a:bodyPr>
            <a:normAutofit/>
          </a:bodyPr>
          <a:lstStyle/>
          <a:p>
            <a:r>
              <a:rPr lang="en-US" dirty="0">
                <a:latin typeface="&quot;Britannic Bold"/>
              </a:rPr>
              <a:t>“Flavored tobacco availability decreased significantly in </a:t>
            </a:r>
            <a:r>
              <a:rPr lang="en-US" b="1" dirty="0">
                <a:latin typeface="&quot;Britannic Bold"/>
              </a:rPr>
              <a:t>Lowell </a:t>
            </a:r>
            <a:r>
              <a:rPr lang="en-US" dirty="0">
                <a:latin typeface="&quot;Britannic Bold"/>
              </a:rPr>
              <a:t>. . . by 70 percentage points . . .,whereas no significant changes in flavored tobacco availability were seen in </a:t>
            </a:r>
            <a:r>
              <a:rPr lang="en-US" b="1" dirty="0">
                <a:latin typeface="&quot;Britannic Bold"/>
              </a:rPr>
              <a:t>Malden</a:t>
            </a:r>
            <a:r>
              <a:rPr lang="en-US" dirty="0">
                <a:latin typeface="&quot;Britannic Bold"/>
              </a:rPr>
              <a:t>.  In addition, current use of both flavored and non-flavored tobacco decreased in </a:t>
            </a:r>
            <a:r>
              <a:rPr lang="en-US" b="1" dirty="0">
                <a:latin typeface="&quot;Britannic Bold"/>
              </a:rPr>
              <a:t>Lowell</a:t>
            </a:r>
            <a:r>
              <a:rPr lang="en-US" dirty="0">
                <a:latin typeface="&quot;Britannic Bold"/>
              </a:rPr>
              <a:t>, but increased in </a:t>
            </a:r>
            <a:r>
              <a:rPr lang="en-US" b="1" dirty="0">
                <a:latin typeface="&quot;Britannic Bold"/>
              </a:rPr>
              <a:t>Malden</a:t>
            </a:r>
            <a:r>
              <a:rPr lang="en-US" dirty="0">
                <a:latin typeface="&quot;Britannic Bold"/>
              </a:rPr>
              <a:t> from baseline to follow-up . . .”</a:t>
            </a:r>
          </a:p>
          <a:p>
            <a:r>
              <a:rPr lang="en-US" dirty="0">
                <a:latin typeface="&quot;Britannic Bold"/>
              </a:rPr>
              <a:t>“</a:t>
            </a:r>
            <a:r>
              <a:rPr lang="en-US" b="1" dirty="0">
                <a:latin typeface="&quot;Britannic Bold"/>
              </a:rPr>
              <a:t>Conclusions:</a:t>
            </a:r>
            <a:r>
              <a:rPr lang="en-US" dirty="0">
                <a:latin typeface="&quot;Britannic Bold"/>
              </a:rPr>
              <a:t>  Policies that restrict the sale of flavored tobacco have the potential to curb youth tobacco use </a:t>
            </a:r>
            <a:r>
              <a:rPr lang="en-US" b="1" dirty="0">
                <a:latin typeface="&quot;Britannic Bold"/>
              </a:rPr>
              <a:t>in as few as 6 months</a:t>
            </a:r>
            <a:r>
              <a:rPr lang="en-US" dirty="0">
                <a:latin typeface="&quot;Britannic Bold"/>
              </a:rPr>
              <a:t>.”  (emphasis added).</a:t>
            </a:r>
          </a:p>
        </p:txBody>
      </p:sp>
      <p:pic>
        <p:nvPicPr>
          <p:cNvPr id="5" name="Picture 4" descr="A close up of a sign&#10;&#10;Description automatically generated">
            <a:extLst>
              <a:ext uri="{FF2B5EF4-FFF2-40B4-BE49-F238E27FC236}">
                <a16:creationId xmlns:a16="http://schemas.microsoft.com/office/drawing/2014/main" id="{F14AAF96-038A-4AA7-B81E-CAB7596CB5D9}"/>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6947399" y="217212"/>
            <a:ext cx="1926577" cy="1853753"/>
          </a:xfrm>
          <a:prstGeom prst="rect">
            <a:avLst/>
          </a:prstGeom>
        </p:spPr>
      </p:pic>
      <p:pic>
        <p:nvPicPr>
          <p:cNvPr id="8" name="Picture 7" descr="A picture containing object, photo, sitting, black&#10;&#10;Description automatically generated">
            <a:extLst>
              <a:ext uri="{FF2B5EF4-FFF2-40B4-BE49-F238E27FC236}">
                <a16:creationId xmlns:a16="http://schemas.microsoft.com/office/drawing/2014/main" id="{B8C8CDBB-F2BF-49F4-93AD-A675CECBFF32}"/>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331393" y="217212"/>
            <a:ext cx="1926577" cy="1853753"/>
          </a:xfrm>
          <a:prstGeom prst="rect">
            <a:avLst/>
          </a:prstGeom>
        </p:spPr>
      </p:pic>
    </p:spTree>
    <p:extLst>
      <p:ext uri="{BB962C8B-B14F-4D97-AF65-F5344CB8AC3E}">
        <p14:creationId xmlns:p14="http://schemas.microsoft.com/office/powerpoint/2010/main" val="2952268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754B8-F944-4500-9B8F-B03346627BA1}"/>
              </a:ext>
            </a:extLst>
          </p:cNvPr>
          <p:cNvSpPr>
            <a:spLocks noGrp="1"/>
          </p:cNvSpPr>
          <p:nvPr>
            <p:ph type="title"/>
          </p:nvPr>
        </p:nvSpPr>
        <p:spPr/>
        <p:txBody>
          <a:bodyPr>
            <a:normAutofit/>
          </a:bodyPr>
          <a:lstStyle/>
          <a:p>
            <a:pPr algn="ctr"/>
            <a:r>
              <a:rPr lang="en-US" dirty="0">
                <a:latin typeface="Britannic Bold" panose="020B0903060703020204" pitchFamily="34" charset="0"/>
              </a:rPr>
              <a:t>Re-define “characterizing flavor” to include menthol</a:t>
            </a:r>
          </a:p>
        </p:txBody>
      </p:sp>
      <p:sp>
        <p:nvSpPr>
          <p:cNvPr id="3" name="Content Placeholder 2">
            <a:extLst>
              <a:ext uri="{FF2B5EF4-FFF2-40B4-BE49-F238E27FC236}">
                <a16:creationId xmlns:a16="http://schemas.microsoft.com/office/drawing/2014/main" id="{3564EED3-9EEC-4C9D-B1D0-F1CB5653E5C8}"/>
              </a:ext>
            </a:extLst>
          </p:cNvPr>
          <p:cNvSpPr>
            <a:spLocks noGrp="1"/>
          </p:cNvSpPr>
          <p:nvPr>
            <p:ph idx="1"/>
          </p:nvPr>
        </p:nvSpPr>
        <p:spPr/>
        <p:txBody>
          <a:bodyPr/>
          <a:lstStyle/>
          <a:p>
            <a:r>
              <a:rPr lang="en-US" dirty="0">
                <a:latin typeface="Britannic Bold" panose="020B0903060703020204" pitchFamily="34" charset="0"/>
              </a:rPr>
              <a:t>“A distinguishable taste or aroma, other than the taste or aroma of tobacco . . . Including, but not limited to tastes or aromas relating to any fruit, chocolate, vanilla, honey, candy . . . </a:t>
            </a:r>
            <a:r>
              <a:rPr lang="en-US" dirty="0">
                <a:highlight>
                  <a:srgbClr val="FFFF00"/>
                </a:highlight>
                <a:latin typeface="Britannic Bold" panose="020B0903060703020204" pitchFamily="34" charset="0"/>
              </a:rPr>
              <a:t>menthol, mint and wintergreen</a:t>
            </a:r>
            <a:r>
              <a:rPr lang="en-US" dirty="0">
                <a:latin typeface="Britannic Bold" panose="020B0903060703020204" pitchFamily="34" charset="0"/>
              </a:rPr>
              <a:t>. . .”</a:t>
            </a:r>
          </a:p>
          <a:p>
            <a:pPr lvl="1"/>
            <a:r>
              <a:rPr lang="en-US" dirty="0">
                <a:latin typeface="Britannic Bold" panose="020B0903060703020204" pitchFamily="34" charset="0"/>
              </a:rPr>
              <a:t>“menthol, mint and wintergreen” language in FDA exemption.</a:t>
            </a:r>
          </a:p>
          <a:p>
            <a:pPr lvl="1"/>
            <a:r>
              <a:rPr lang="en-US" dirty="0">
                <a:latin typeface="Britannic Bold" panose="020B0903060703020204" pitchFamily="34" charset="0"/>
              </a:rPr>
              <a:t>Includes ALL mint flavors.</a:t>
            </a:r>
          </a:p>
          <a:p>
            <a:r>
              <a:rPr lang="en-US" dirty="0">
                <a:latin typeface="Britannic Bold" panose="020B0903060703020204" pitchFamily="34" charset="0"/>
              </a:rPr>
              <a:t>Endorsed by the NAACP and the Urban League.</a:t>
            </a:r>
          </a:p>
          <a:p>
            <a:pPr marL="342900" lvl="1" indent="0">
              <a:buNone/>
            </a:pPr>
            <a:endParaRPr lang="en-US"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CF692D39-423A-4F9D-A916-CE40EC0E804F}"/>
                  </a:ext>
                </a:extLst>
              </p14:cNvPr>
              <p14:cNvContentPartPr/>
              <p14:nvPr/>
            </p14:nvContentPartPr>
            <p14:xfrm>
              <a:off x="2118960" y="1673082"/>
              <a:ext cx="270" cy="270"/>
            </p14:xfrm>
          </p:contentPart>
        </mc:Choice>
        <mc:Fallback xmlns="">
          <p:pic>
            <p:nvPicPr>
              <p:cNvPr id="4" name="Ink 3">
                <a:extLst>
                  <a:ext uri="{FF2B5EF4-FFF2-40B4-BE49-F238E27FC236}">
                    <a16:creationId xmlns:a16="http://schemas.microsoft.com/office/drawing/2014/main" id="{CF692D39-423A-4F9D-A916-CE40EC0E804F}"/>
                  </a:ext>
                </a:extLst>
              </p:cNvPr>
              <p:cNvPicPr/>
              <p:nvPr/>
            </p:nvPicPr>
            <p:blipFill>
              <a:blip r:embed="rId4"/>
              <a:stretch>
                <a:fillRect/>
              </a:stretch>
            </p:blipFill>
            <p:spPr>
              <a:xfrm>
                <a:off x="2112210" y="1666332"/>
                <a:ext cx="135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BF8F3B0E-B921-4987-B8A9-D647FFC77EBD}"/>
                  </a:ext>
                </a:extLst>
              </p14:cNvPr>
              <p14:cNvContentPartPr/>
              <p14:nvPr/>
            </p14:nvContentPartPr>
            <p14:xfrm>
              <a:off x="1220400" y="1631772"/>
              <a:ext cx="270" cy="270"/>
            </p14:xfrm>
          </p:contentPart>
        </mc:Choice>
        <mc:Fallback xmlns="">
          <p:pic>
            <p:nvPicPr>
              <p:cNvPr id="5" name="Ink 4">
                <a:extLst>
                  <a:ext uri="{FF2B5EF4-FFF2-40B4-BE49-F238E27FC236}">
                    <a16:creationId xmlns:a16="http://schemas.microsoft.com/office/drawing/2014/main" id="{BF8F3B0E-B921-4987-B8A9-D647FFC77EBD}"/>
                  </a:ext>
                </a:extLst>
              </p:cNvPr>
              <p:cNvPicPr/>
              <p:nvPr/>
            </p:nvPicPr>
            <p:blipFill>
              <a:blip r:embed="rId4"/>
              <a:stretch>
                <a:fillRect/>
              </a:stretch>
            </p:blipFill>
            <p:spPr>
              <a:xfrm>
                <a:off x="1213650" y="1625022"/>
                <a:ext cx="13500" cy="13500"/>
              </a:xfrm>
              <a:prstGeom prst="rect">
                <a:avLst/>
              </a:prstGeom>
            </p:spPr>
          </p:pic>
        </mc:Fallback>
      </mc:AlternateContent>
      <p:pic>
        <p:nvPicPr>
          <p:cNvPr id="12" name="Picture 11">
            <a:extLst>
              <a:ext uri="{FF2B5EF4-FFF2-40B4-BE49-F238E27FC236}">
                <a16:creationId xmlns:a16="http://schemas.microsoft.com/office/drawing/2014/main" id="{2943F960-286C-45DC-9AE3-1C5902B34134}"/>
              </a:ext>
            </a:extLst>
          </p:cNvPr>
          <p:cNvPicPr>
            <a:picLocks noChangeAspect="1"/>
          </p:cNvPicPr>
          <p:nvPr/>
        </p:nvPicPr>
        <p:blipFill>
          <a:blip r:embed="rId6">
            <a:extLst>
              <a:ext uri="{837473B0-CC2E-450A-ABE3-18F120FF3D39}">
                <a1611:picAttrSrcUrl xmlns:a1611="http://schemas.microsoft.com/office/drawing/2016/11/main" xmlns="" r:id="rId7"/>
              </a:ext>
            </a:extLst>
          </a:blip>
          <a:stretch>
            <a:fillRect/>
          </a:stretch>
        </p:blipFill>
        <p:spPr>
          <a:xfrm>
            <a:off x="7003472" y="5052134"/>
            <a:ext cx="2140527" cy="1001346"/>
          </a:xfrm>
          <a:prstGeom prst="rect">
            <a:avLst/>
          </a:prstGeom>
        </p:spPr>
      </p:pic>
      <p:pic>
        <p:nvPicPr>
          <p:cNvPr id="7" name="Picture 6" descr="A close up of a logo&#10;&#10;Description automatically generated">
            <a:extLst>
              <a:ext uri="{FF2B5EF4-FFF2-40B4-BE49-F238E27FC236}">
                <a16:creationId xmlns:a16="http://schemas.microsoft.com/office/drawing/2014/main" id="{21CF780E-F16B-43C8-B6D1-52274124BF8B}"/>
              </a:ext>
            </a:extLst>
          </p:cNvPr>
          <p:cNvPicPr>
            <a:picLocks noChangeAspect="1"/>
          </p:cNvPicPr>
          <p:nvPr/>
        </p:nvPicPr>
        <p:blipFill>
          <a:blip r:embed="rId8"/>
          <a:stretch>
            <a:fillRect/>
          </a:stretch>
        </p:blipFill>
        <p:spPr>
          <a:xfrm>
            <a:off x="109105" y="217386"/>
            <a:ext cx="1957877" cy="907315"/>
          </a:xfrm>
          <a:prstGeom prst="rect">
            <a:avLst/>
          </a:prstGeom>
        </p:spPr>
      </p:pic>
    </p:spTree>
    <p:custDataLst>
      <p:tags r:id="rId1"/>
    </p:custDataLst>
    <p:extLst>
      <p:ext uri="{BB962C8B-B14F-4D97-AF65-F5344CB8AC3E}">
        <p14:creationId xmlns:p14="http://schemas.microsoft.com/office/powerpoint/2010/main" val="1550173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A65A7-0C67-43FA-9231-985A648F2A4E}"/>
              </a:ext>
            </a:extLst>
          </p:cNvPr>
          <p:cNvSpPr>
            <a:spLocks noGrp="1"/>
          </p:cNvSpPr>
          <p:nvPr>
            <p:ph type="title"/>
          </p:nvPr>
        </p:nvSpPr>
        <p:spPr>
          <a:xfrm>
            <a:off x="1088684" y="804519"/>
            <a:ext cx="7202456" cy="1049235"/>
          </a:xfrm>
        </p:spPr>
        <p:txBody>
          <a:bodyPr>
            <a:normAutofit/>
          </a:bodyPr>
          <a:lstStyle/>
          <a:p>
            <a:r>
              <a:rPr lang="en-US" sz="3200" dirty="0">
                <a:latin typeface="Britannic Bold" panose="020B0903060703020204" pitchFamily="34" charset="0"/>
              </a:rPr>
              <a:t>Why?</a:t>
            </a:r>
          </a:p>
        </p:txBody>
      </p:sp>
      <p:pic>
        <p:nvPicPr>
          <p:cNvPr id="5" name="Picture 4" descr="A red apple&#10;&#10;Description automatically generated">
            <a:extLst>
              <a:ext uri="{FF2B5EF4-FFF2-40B4-BE49-F238E27FC236}">
                <a16:creationId xmlns:a16="http://schemas.microsoft.com/office/drawing/2014/main" id="{383A15D3-1DE2-4440-967B-4E3CFC24FE73}"/>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6952683" y="124588"/>
            <a:ext cx="1734047" cy="1643010"/>
          </a:xfrm>
          <a:prstGeom prst="rect">
            <a:avLst/>
          </a:prstGeom>
        </p:spPr>
      </p:pic>
      <p:pic>
        <p:nvPicPr>
          <p:cNvPr id="6" name="Picture 5" descr="A close up of a logo&#10;&#10;Description automatically generated">
            <a:extLst>
              <a:ext uri="{FF2B5EF4-FFF2-40B4-BE49-F238E27FC236}">
                <a16:creationId xmlns:a16="http://schemas.microsoft.com/office/drawing/2014/main" id="{F13099CD-17EF-42A3-BB76-382BAC89128E}"/>
              </a:ext>
            </a:extLst>
          </p:cNvPr>
          <p:cNvPicPr>
            <a:picLocks noChangeAspect="1"/>
          </p:cNvPicPr>
          <p:nvPr/>
        </p:nvPicPr>
        <p:blipFill>
          <a:blip r:embed="rId5"/>
          <a:stretch>
            <a:fillRect/>
          </a:stretch>
        </p:blipFill>
        <p:spPr>
          <a:xfrm>
            <a:off x="838934" y="4166836"/>
            <a:ext cx="1793053" cy="685842"/>
          </a:xfrm>
          <a:prstGeom prst="rect">
            <a:avLst/>
          </a:prstGeom>
        </p:spPr>
      </p:pic>
      <p:pic>
        <p:nvPicPr>
          <p:cNvPr id="8" name="Picture 7" descr="A close up of food&#10;&#10;Description automatically generated">
            <a:extLst>
              <a:ext uri="{FF2B5EF4-FFF2-40B4-BE49-F238E27FC236}">
                <a16:creationId xmlns:a16="http://schemas.microsoft.com/office/drawing/2014/main" id="{2CD00B54-D519-4320-9076-65A44725CA2F}"/>
              </a:ext>
            </a:extLst>
          </p:cNvPr>
          <p:cNvPicPr>
            <a:picLocks noChangeAspect="1"/>
          </p:cNvPicPr>
          <p:nvPr/>
        </p:nvPicPr>
        <p:blipFill>
          <a:blip r:embed="rId6">
            <a:extLst>
              <a:ext uri="{837473B0-CC2E-450A-ABE3-18F120FF3D39}">
                <a1611:picAttrSrcUrl xmlns:a1611="http://schemas.microsoft.com/office/drawing/2016/11/main" xmlns="" r:id="rId7"/>
              </a:ext>
            </a:extLst>
          </a:blip>
          <a:stretch>
            <a:fillRect/>
          </a:stretch>
        </p:blipFill>
        <p:spPr>
          <a:xfrm>
            <a:off x="921608" y="2015734"/>
            <a:ext cx="1793506" cy="1793506"/>
          </a:xfrm>
          <a:prstGeom prst="rect">
            <a:avLst/>
          </a:prstGeom>
        </p:spPr>
      </p:pic>
      <p:sp>
        <p:nvSpPr>
          <p:cNvPr id="3" name="Content Placeholder 2">
            <a:extLst>
              <a:ext uri="{FF2B5EF4-FFF2-40B4-BE49-F238E27FC236}">
                <a16:creationId xmlns:a16="http://schemas.microsoft.com/office/drawing/2014/main" id="{4F783515-1080-4DF4-9CDB-18C99C7559E2}"/>
              </a:ext>
            </a:extLst>
          </p:cNvPr>
          <p:cNvSpPr>
            <a:spLocks noGrp="1"/>
          </p:cNvSpPr>
          <p:nvPr>
            <p:ph idx="1"/>
          </p:nvPr>
        </p:nvSpPr>
        <p:spPr>
          <a:xfrm>
            <a:off x="2769177" y="2015734"/>
            <a:ext cx="6244937" cy="3912280"/>
          </a:xfrm>
        </p:spPr>
        <p:txBody>
          <a:bodyPr>
            <a:noAutofit/>
          </a:bodyPr>
          <a:lstStyle/>
          <a:p>
            <a:pPr>
              <a:lnSpc>
                <a:spcPct val="110000"/>
              </a:lnSpc>
            </a:pPr>
            <a:r>
              <a:rPr lang="en-US" sz="1600" dirty="0">
                <a:latin typeface="Britannic Bold" panose="020B0903060703020204" pitchFamily="34" charset="0"/>
              </a:rPr>
              <a:t>Same reason FDA banned flavored cigarettes in 2009.</a:t>
            </a:r>
          </a:p>
          <a:p>
            <a:pPr>
              <a:lnSpc>
                <a:spcPct val="110000"/>
              </a:lnSpc>
            </a:pPr>
            <a:r>
              <a:rPr lang="en-US" sz="1600" dirty="0">
                <a:latin typeface="Britannic Bold" panose="020B0903060703020204" pitchFamily="34" charset="0"/>
              </a:rPr>
              <a:t>Mint is a flavor – the only flavor left on the market.</a:t>
            </a:r>
          </a:p>
          <a:p>
            <a:pPr lvl="1">
              <a:lnSpc>
                <a:spcPct val="110000"/>
              </a:lnSpc>
            </a:pPr>
            <a:r>
              <a:rPr lang="en-US" sz="1400" dirty="0">
                <a:latin typeface="Britannic Bold" panose="020B0903060703020204" pitchFamily="34" charset="0"/>
              </a:rPr>
              <a:t>Should have been banned in 2009.</a:t>
            </a:r>
          </a:p>
          <a:p>
            <a:pPr lvl="1">
              <a:lnSpc>
                <a:spcPct val="110000"/>
              </a:lnSpc>
            </a:pPr>
            <a:r>
              <a:rPr lang="en-US" sz="1400" dirty="0">
                <a:latin typeface="Britannic Bold" panose="020B0903060703020204" pitchFamily="34" charset="0"/>
              </a:rPr>
              <a:t>Only reason FDA didn’t include it was because of lobbying efforts and ultimate “compromise”.</a:t>
            </a:r>
          </a:p>
          <a:p>
            <a:pPr lvl="1">
              <a:lnSpc>
                <a:spcPct val="110000"/>
              </a:lnSpc>
            </a:pPr>
            <a:r>
              <a:rPr lang="en-US" sz="1400" dirty="0">
                <a:latin typeface="Britannic Bold" panose="020B0903060703020204" pitchFamily="34" charset="0"/>
              </a:rPr>
              <a:t>Even though FDA’s Tobacco Products Scientific Advisory Committee (TPSAC) concluded that </a:t>
            </a:r>
            <a:r>
              <a:rPr lang="en-US" sz="1400" dirty="0">
                <a:highlight>
                  <a:srgbClr val="FFFF00"/>
                </a:highlight>
                <a:latin typeface="Britannic Bold" panose="020B0903060703020204" pitchFamily="34" charset="0"/>
              </a:rPr>
              <a:t>“Removal of menthol cigarettes from the marketplace would benefit public health . . .” </a:t>
            </a:r>
          </a:p>
          <a:p>
            <a:pPr>
              <a:lnSpc>
                <a:spcPct val="110000"/>
              </a:lnSpc>
            </a:pPr>
            <a:r>
              <a:rPr lang="en-US" sz="1600" dirty="0">
                <a:latin typeface="Britannic Bold" panose="020B0903060703020204" pitchFamily="34" charset="0"/>
              </a:rPr>
              <a:t>Industry has effectively been able to sell a flavored product (mint) for 10 years, even though the same arguments apply to apple that apply to mint.</a:t>
            </a:r>
          </a:p>
          <a:p>
            <a:pPr>
              <a:lnSpc>
                <a:spcPct val="110000"/>
              </a:lnSpc>
            </a:pPr>
            <a:r>
              <a:rPr lang="en-US" sz="1600" dirty="0">
                <a:latin typeface="Britannic Bold" panose="020B0903060703020204" pitchFamily="34" charset="0"/>
              </a:rPr>
              <a:t>In fact, </a:t>
            </a:r>
            <a:r>
              <a:rPr lang="en-US" sz="1600" dirty="0">
                <a:highlight>
                  <a:srgbClr val="FFFF00"/>
                </a:highlight>
                <a:latin typeface="Britannic Bold" panose="020B0903060703020204" pitchFamily="34" charset="0"/>
              </a:rPr>
              <a:t>more compelling arguments apply to mint, than to apple.</a:t>
            </a:r>
          </a:p>
          <a:p>
            <a:pPr marL="685800" lvl="2" indent="0">
              <a:lnSpc>
                <a:spcPct val="110000"/>
              </a:lnSpc>
              <a:buNone/>
            </a:pPr>
            <a:r>
              <a:rPr lang="en-US" sz="1400" dirty="0">
                <a:highlight>
                  <a:srgbClr val="FFFF00"/>
                </a:highlight>
              </a:rPr>
              <a:t> </a:t>
            </a:r>
          </a:p>
        </p:txBody>
      </p:sp>
    </p:spTree>
    <p:custDataLst>
      <p:tags r:id="rId1"/>
    </p:custDataLst>
    <p:extLst>
      <p:ext uri="{BB962C8B-B14F-4D97-AF65-F5344CB8AC3E}">
        <p14:creationId xmlns:p14="http://schemas.microsoft.com/office/powerpoint/2010/main" val="2346637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06C23-5D7F-42BC-8D3E-0A3948DD3605}"/>
              </a:ext>
            </a:extLst>
          </p:cNvPr>
          <p:cNvSpPr>
            <a:spLocks noGrp="1"/>
          </p:cNvSpPr>
          <p:nvPr>
            <p:ph type="title"/>
          </p:nvPr>
        </p:nvSpPr>
        <p:spPr>
          <a:xfrm>
            <a:off x="1088685" y="1065402"/>
            <a:ext cx="7202456" cy="813732"/>
          </a:xfrm>
        </p:spPr>
        <p:txBody>
          <a:bodyPr/>
          <a:lstStyle/>
          <a:p>
            <a:pPr algn="ctr"/>
            <a:r>
              <a:rPr lang="en-US" dirty="0">
                <a:latin typeface="Britannic Bold" panose="020B0903060703020204" pitchFamily="34" charset="0"/>
              </a:rPr>
              <a:t>And then we have juuls </a:t>
            </a:r>
            <a:r>
              <a:rPr lang="en-US" sz="1350" dirty="0">
                <a:latin typeface="Britannic Bold" panose="020B0903060703020204" pitchFamily="34" charset="0"/>
              </a:rPr>
              <a:t>(and other e-cigarettes</a:t>
            </a:r>
            <a:r>
              <a:rPr lang="en-US" sz="1350" dirty="0"/>
              <a:t>)</a:t>
            </a:r>
            <a:endParaRPr lang="en-US" dirty="0"/>
          </a:p>
        </p:txBody>
      </p:sp>
      <p:pic>
        <p:nvPicPr>
          <p:cNvPr id="5" name="Picture 4" descr="A close up of a logo&#10;&#10;Description automatically generated">
            <a:extLst>
              <a:ext uri="{FF2B5EF4-FFF2-40B4-BE49-F238E27FC236}">
                <a16:creationId xmlns:a16="http://schemas.microsoft.com/office/drawing/2014/main" id="{27FCCF01-CBB8-408C-BA13-FBAE1DEF0EB1}"/>
              </a:ext>
            </a:extLst>
          </p:cNvPr>
          <p:cNvPicPr>
            <a:picLocks noChangeAspect="1"/>
          </p:cNvPicPr>
          <p:nvPr/>
        </p:nvPicPr>
        <p:blipFill>
          <a:blip r:embed="rId3"/>
          <a:stretch>
            <a:fillRect/>
          </a:stretch>
        </p:blipFill>
        <p:spPr>
          <a:xfrm>
            <a:off x="1409351" y="1879134"/>
            <a:ext cx="6635692" cy="3322039"/>
          </a:xfrm>
          <a:prstGeom prst="rect">
            <a:avLst/>
          </a:prstGeom>
        </p:spPr>
      </p:pic>
    </p:spTree>
    <p:custDataLst>
      <p:tags r:id="rId1"/>
    </p:custDataLst>
    <p:extLst>
      <p:ext uri="{BB962C8B-B14F-4D97-AF65-F5344CB8AC3E}">
        <p14:creationId xmlns:p14="http://schemas.microsoft.com/office/powerpoint/2010/main" val="3294314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76A8F-0DCA-4A9E-B266-CF4F5F8FF721}"/>
              </a:ext>
            </a:extLst>
          </p:cNvPr>
          <p:cNvSpPr>
            <a:spLocks noGrp="1"/>
          </p:cNvSpPr>
          <p:nvPr>
            <p:ph type="title"/>
          </p:nvPr>
        </p:nvSpPr>
        <p:spPr>
          <a:xfrm>
            <a:off x="1088684" y="804519"/>
            <a:ext cx="7202456" cy="1049235"/>
          </a:xfrm>
        </p:spPr>
        <p:txBody>
          <a:bodyPr>
            <a:normAutofit/>
          </a:bodyPr>
          <a:lstStyle/>
          <a:p>
            <a:r>
              <a:rPr lang="en-US" sz="2200" dirty="0">
                <a:latin typeface="Britannic Bold" panose="020B0903060703020204" pitchFamily="34" charset="0"/>
              </a:rPr>
              <a:t>“We are throwing adult smokers </a:t>
            </a:r>
            <a:r>
              <a:rPr lang="en-US" sz="2200" dirty="0">
                <a:highlight>
                  <a:srgbClr val="FFFF00"/>
                </a:highlight>
                <a:latin typeface="Britannic Bold" panose="020B0903060703020204" pitchFamily="34" charset="0"/>
              </a:rPr>
              <a:t>under the bus</a:t>
            </a:r>
            <a:r>
              <a:rPr lang="en-US" sz="2200" dirty="0">
                <a:latin typeface="Britannic Bold" panose="020B0903060703020204" pitchFamily="34" charset="0"/>
              </a:rPr>
              <a:t> by restricting e-cigs to adult-only stores.”</a:t>
            </a:r>
          </a:p>
        </p:txBody>
      </p:sp>
      <p:sp>
        <p:nvSpPr>
          <p:cNvPr id="3" name="Content Placeholder 2">
            <a:extLst>
              <a:ext uri="{FF2B5EF4-FFF2-40B4-BE49-F238E27FC236}">
                <a16:creationId xmlns:a16="http://schemas.microsoft.com/office/drawing/2014/main" id="{37FEE3D8-9850-49C0-A330-224E268AC097}"/>
              </a:ext>
            </a:extLst>
          </p:cNvPr>
          <p:cNvSpPr>
            <a:spLocks noGrp="1"/>
          </p:cNvSpPr>
          <p:nvPr>
            <p:ph idx="1"/>
          </p:nvPr>
        </p:nvSpPr>
        <p:spPr>
          <a:xfrm>
            <a:off x="1088684" y="2015734"/>
            <a:ext cx="4646838" cy="4037747"/>
          </a:xfrm>
        </p:spPr>
        <p:txBody>
          <a:bodyPr>
            <a:normAutofit/>
          </a:bodyPr>
          <a:lstStyle/>
          <a:p>
            <a:pPr>
              <a:lnSpc>
                <a:spcPct val="110000"/>
              </a:lnSpc>
            </a:pPr>
            <a:r>
              <a:rPr lang="en-US" sz="1600" b="1" dirty="0">
                <a:latin typeface="Britannic Bold" panose="020B0903060703020204" pitchFamily="34" charset="0"/>
              </a:rPr>
              <a:t>Adults can still get e-cigarettes from adult-only retail tobacco stores, and</a:t>
            </a:r>
          </a:p>
          <a:p>
            <a:pPr>
              <a:lnSpc>
                <a:spcPct val="110000"/>
              </a:lnSpc>
            </a:pPr>
            <a:r>
              <a:rPr lang="en-US" sz="1600" b="1" dirty="0">
                <a:highlight>
                  <a:srgbClr val="FFFF00"/>
                </a:highlight>
                <a:latin typeface="Britannic Bold" panose="020B0903060703020204" pitchFamily="34" charset="0"/>
              </a:rPr>
              <a:t>70% of (US) adult flavor users get their products online or from a vape shop.</a:t>
            </a:r>
          </a:p>
          <a:p>
            <a:pPr lvl="1">
              <a:lnSpc>
                <a:spcPct val="110000"/>
              </a:lnSpc>
            </a:pPr>
            <a:r>
              <a:rPr lang="en-US" b="1" i="1" dirty="0">
                <a:latin typeface="Britannic Bold" panose="020B0903060703020204" pitchFamily="34" charset="0"/>
              </a:rPr>
              <a:t>Where do Vapers Buy Their Vaping Supplies?  Findings from the International Tobacco Control (ITC) 4 Country Smoking and Vaping Survey, </a:t>
            </a:r>
            <a:r>
              <a:rPr lang="en-US" b="1" dirty="0">
                <a:latin typeface="Britannic Bold" panose="020B0903060703020204" pitchFamily="34" charset="0"/>
              </a:rPr>
              <a:t>Int. J. Environ. Res. Public Health. 2019 Feb; 16(3) 338.</a:t>
            </a:r>
          </a:p>
          <a:p>
            <a:pPr>
              <a:lnSpc>
                <a:spcPct val="110000"/>
              </a:lnSpc>
            </a:pPr>
            <a:r>
              <a:rPr lang="en-US" sz="1600" b="1" dirty="0">
                <a:latin typeface="Britannic Bold" panose="020B0903060703020204" pitchFamily="34" charset="0"/>
              </a:rPr>
              <a:t>Unfettered adult access vs. youth use epidemic</a:t>
            </a:r>
          </a:p>
        </p:txBody>
      </p:sp>
      <p:pic>
        <p:nvPicPr>
          <p:cNvPr id="10" name="Picture 9" descr="A store inside of a building&#10;&#10;Description automatically generated">
            <a:extLst>
              <a:ext uri="{FF2B5EF4-FFF2-40B4-BE49-F238E27FC236}">
                <a16:creationId xmlns:a16="http://schemas.microsoft.com/office/drawing/2014/main" id="{FFCA422B-1B90-4E0E-97CF-02D7A0FF9E47}"/>
              </a:ext>
            </a:extLst>
          </p:cNvPr>
          <p:cNvPicPr>
            <a:picLocks noChangeAspect="1"/>
          </p:cNvPicPr>
          <p:nvPr/>
        </p:nvPicPr>
        <p:blipFill>
          <a:blip r:embed="rId3"/>
          <a:stretch>
            <a:fillRect/>
          </a:stretch>
        </p:blipFill>
        <p:spPr>
          <a:xfrm>
            <a:off x="6096567" y="2936922"/>
            <a:ext cx="2194573" cy="1608236"/>
          </a:xfrm>
          <a:prstGeom prst="rect">
            <a:avLst/>
          </a:prstGeom>
        </p:spPr>
      </p:pic>
      <p:pic>
        <p:nvPicPr>
          <p:cNvPr id="5" name="Picture 4" descr="A close up of a logo&#10;&#10;Description automatically generated">
            <a:extLst>
              <a:ext uri="{FF2B5EF4-FFF2-40B4-BE49-F238E27FC236}">
                <a16:creationId xmlns:a16="http://schemas.microsoft.com/office/drawing/2014/main" id="{0B11C1D0-34F7-4275-ABCB-E830B9C4A7A8}"/>
              </a:ext>
            </a:extLst>
          </p:cNvPr>
          <p:cNvPicPr>
            <a:picLocks noChangeAspect="1"/>
          </p:cNvPicPr>
          <p:nvPr/>
        </p:nvPicPr>
        <p:blipFill>
          <a:blip r:embed="rId4"/>
          <a:stretch>
            <a:fillRect/>
          </a:stretch>
        </p:blipFill>
        <p:spPr>
          <a:xfrm>
            <a:off x="6096567" y="4735824"/>
            <a:ext cx="2571750" cy="1128862"/>
          </a:xfrm>
          <a:prstGeom prst="rect">
            <a:avLst/>
          </a:prstGeom>
        </p:spPr>
      </p:pic>
    </p:spTree>
    <p:custDataLst>
      <p:tags r:id="rId1"/>
    </p:custDataLst>
    <p:extLst>
      <p:ext uri="{BB962C8B-B14F-4D97-AF65-F5344CB8AC3E}">
        <p14:creationId xmlns:p14="http://schemas.microsoft.com/office/powerpoint/2010/main" val="3965493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screenshot of a computer screen shot of a person&#10;&#10;Description automatically generated">
            <a:extLst>
              <a:ext uri="{FF2B5EF4-FFF2-40B4-BE49-F238E27FC236}">
                <a16:creationId xmlns:a16="http://schemas.microsoft.com/office/drawing/2014/main" id="{70A25176-E9B1-451D-95DF-0FC84F23657A}"/>
              </a:ext>
            </a:extLst>
          </p:cNvPr>
          <p:cNvPicPr>
            <a:picLocks noChangeAspect="1"/>
          </p:cNvPicPr>
          <p:nvPr/>
        </p:nvPicPr>
        <p:blipFill rotWithShape="1">
          <a:blip r:embed="rId2"/>
          <a:srcRect l="1186" t="6776" r="37369" b="-4208"/>
          <a:stretch/>
        </p:blipFill>
        <p:spPr>
          <a:xfrm>
            <a:off x="0" y="-67113"/>
            <a:ext cx="9144000" cy="7608815"/>
          </a:xfrm>
          <a:prstGeom prst="rect">
            <a:avLst/>
          </a:prstGeom>
          <a:ln>
            <a:solidFill>
              <a:schemeClr val="tx1"/>
            </a:solidFill>
          </a:ln>
        </p:spPr>
      </p:pic>
    </p:spTree>
    <p:extLst>
      <p:ext uri="{BB962C8B-B14F-4D97-AF65-F5344CB8AC3E}">
        <p14:creationId xmlns:p14="http://schemas.microsoft.com/office/powerpoint/2010/main" val="1393697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0FE7A-5E70-4C9D-B8A5-0E119652D84D}"/>
              </a:ext>
            </a:extLst>
          </p:cNvPr>
          <p:cNvSpPr>
            <a:spLocks noGrp="1"/>
          </p:cNvSpPr>
          <p:nvPr>
            <p:ph type="title"/>
          </p:nvPr>
        </p:nvSpPr>
        <p:spPr>
          <a:xfrm>
            <a:off x="1088684" y="804519"/>
            <a:ext cx="7202456" cy="1049235"/>
          </a:xfrm>
        </p:spPr>
        <p:txBody>
          <a:bodyPr>
            <a:normAutofit/>
          </a:bodyPr>
          <a:lstStyle/>
          <a:p>
            <a:pPr algn="ctr"/>
            <a:r>
              <a:rPr lang="en-US" sz="3200" dirty="0">
                <a:latin typeface="Britannic Bold" panose="020B0903060703020204" pitchFamily="34" charset="0"/>
              </a:rPr>
              <a:t>Youth addiction concerns</a:t>
            </a:r>
          </a:p>
        </p:txBody>
      </p:sp>
      <p:sp>
        <p:nvSpPr>
          <p:cNvPr id="3" name="Content Placeholder 2">
            <a:extLst>
              <a:ext uri="{FF2B5EF4-FFF2-40B4-BE49-F238E27FC236}">
                <a16:creationId xmlns:a16="http://schemas.microsoft.com/office/drawing/2014/main" id="{08DD451A-B403-4BF1-9FF3-48DB5D47FDAF}"/>
              </a:ext>
            </a:extLst>
          </p:cNvPr>
          <p:cNvSpPr>
            <a:spLocks noGrp="1"/>
          </p:cNvSpPr>
          <p:nvPr>
            <p:ph idx="1"/>
          </p:nvPr>
        </p:nvSpPr>
        <p:spPr>
          <a:xfrm>
            <a:off x="1088683" y="2015734"/>
            <a:ext cx="6938293" cy="4037747"/>
          </a:xfrm>
        </p:spPr>
        <p:txBody>
          <a:bodyPr>
            <a:normAutofit/>
          </a:bodyPr>
          <a:lstStyle/>
          <a:p>
            <a:pPr>
              <a:lnSpc>
                <a:spcPct val="110000"/>
              </a:lnSpc>
            </a:pPr>
            <a:r>
              <a:rPr lang="en-US" sz="1600" dirty="0">
                <a:latin typeface="Britannic Bold" panose="020B0903060703020204" pitchFamily="34" charset="0"/>
              </a:rPr>
              <a:t>The FDA “ . . . won’t tolerate a whole generation of young people becoming addicted to nicotine as a </a:t>
            </a:r>
            <a:r>
              <a:rPr lang="en-US" sz="1600" dirty="0">
                <a:highlight>
                  <a:srgbClr val="FFFF00"/>
                </a:highlight>
                <a:latin typeface="Britannic Bold" panose="020B0903060703020204" pitchFamily="34" charset="0"/>
              </a:rPr>
              <a:t>trade-off </a:t>
            </a:r>
            <a:r>
              <a:rPr lang="en-US" sz="1600" dirty="0">
                <a:latin typeface="Britannic Bold" panose="020B0903060703020204" pitchFamily="34" charset="0"/>
              </a:rPr>
              <a:t>for enabling adults to have </a:t>
            </a:r>
            <a:r>
              <a:rPr lang="en-US" sz="1600" dirty="0">
                <a:highlight>
                  <a:srgbClr val="FFFF00"/>
                </a:highlight>
                <a:latin typeface="Britannic Bold" panose="020B0903060703020204" pitchFamily="34" charset="0"/>
              </a:rPr>
              <a:t>unfettered access </a:t>
            </a:r>
            <a:r>
              <a:rPr lang="en-US" sz="1600" dirty="0">
                <a:latin typeface="Britannic Bold" panose="020B0903060703020204" pitchFamily="34" charset="0"/>
              </a:rPr>
              <a:t>to these same products.”  (Gottlieb). </a:t>
            </a:r>
          </a:p>
          <a:p>
            <a:pPr>
              <a:lnSpc>
                <a:spcPct val="110000"/>
              </a:lnSpc>
            </a:pPr>
            <a:r>
              <a:rPr lang="en-US" sz="1600" dirty="0">
                <a:latin typeface="Britannic Bold" panose="020B0903060703020204" pitchFamily="34" charset="0"/>
              </a:rPr>
              <a:t>Jason Jeong, Junior at Cornell University in a column entitled “Juul Season is Over.”</a:t>
            </a:r>
          </a:p>
          <a:p>
            <a:pPr lvl="1">
              <a:lnSpc>
                <a:spcPct val="110000"/>
              </a:lnSpc>
            </a:pPr>
            <a:r>
              <a:rPr lang="en-US" dirty="0">
                <a:latin typeface="Britannic Bold" panose="020B0903060703020204" pitchFamily="34" charset="0"/>
              </a:rPr>
              <a:t>“No analysis or criticism of our collective fervor for the Juul will ever be as compelling as the fact that </a:t>
            </a:r>
            <a:r>
              <a:rPr lang="en-US" dirty="0">
                <a:highlight>
                  <a:srgbClr val="FFFF00"/>
                </a:highlight>
                <a:latin typeface="Britannic Bold" panose="020B0903060703020204" pitchFamily="34" charset="0"/>
              </a:rPr>
              <a:t>we have all become addicted to nicotine.”</a:t>
            </a:r>
          </a:p>
          <a:p>
            <a:pPr lvl="1">
              <a:lnSpc>
                <a:spcPct val="110000"/>
              </a:lnSpc>
            </a:pPr>
            <a:r>
              <a:rPr lang="en-US" dirty="0">
                <a:latin typeface="Britannic Bold" panose="020B0903060703020204" pitchFamily="34" charset="0"/>
              </a:rPr>
              <a:t>“It is time to address the Juul as what it is: the public health crisis of our generation.”</a:t>
            </a:r>
          </a:p>
          <a:p>
            <a:pPr>
              <a:lnSpc>
                <a:spcPct val="110000"/>
              </a:lnSpc>
            </a:pPr>
            <a:r>
              <a:rPr lang="en-US" sz="1600" dirty="0">
                <a:latin typeface="Britannic Bold" panose="020B0903060703020204" pitchFamily="34" charset="0"/>
              </a:rPr>
              <a:t>“Woo!! Juul!!  I hit it from the moment I wake up </a:t>
            </a:r>
            <a:r>
              <a:rPr lang="en-US" sz="1600" dirty="0">
                <a:highlight>
                  <a:srgbClr val="FFFF00"/>
                </a:highlight>
                <a:latin typeface="Britannic Bold" panose="020B0903060703020204" pitchFamily="34" charset="0"/>
              </a:rPr>
              <a:t>to the moment I can’t go to sleep</a:t>
            </a:r>
            <a:r>
              <a:rPr lang="en-US" sz="1600" dirty="0">
                <a:latin typeface="Britannic Bold" panose="020B0903060703020204" pitchFamily="34" charset="0"/>
              </a:rPr>
              <a:t> and keep Juuling.” </a:t>
            </a:r>
          </a:p>
        </p:txBody>
      </p:sp>
      <p:pic>
        <p:nvPicPr>
          <p:cNvPr id="5" name="Picture 4" descr="A close up of a logo&#10;&#10;Description automatically generated">
            <a:extLst>
              <a:ext uri="{FF2B5EF4-FFF2-40B4-BE49-F238E27FC236}">
                <a16:creationId xmlns:a16="http://schemas.microsoft.com/office/drawing/2014/main" id="{B35EAEB1-81C1-4CC4-B182-8D60D3B3C36A}"/>
              </a:ext>
            </a:extLst>
          </p:cNvPr>
          <p:cNvPicPr>
            <a:picLocks noChangeAspect="1"/>
          </p:cNvPicPr>
          <p:nvPr/>
        </p:nvPicPr>
        <p:blipFill>
          <a:blip r:embed="rId3"/>
          <a:stretch>
            <a:fillRect/>
          </a:stretch>
        </p:blipFill>
        <p:spPr>
          <a:xfrm>
            <a:off x="59450" y="162494"/>
            <a:ext cx="1852478" cy="642026"/>
          </a:xfrm>
          <a:prstGeom prst="rect">
            <a:avLst/>
          </a:prstGeom>
        </p:spPr>
      </p:pic>
    </p:spTree>
    <p:custDataLst>
      <p:tags r:id="rId1"/>
    </p:custDataLst>
    <p:extLst>
      <p:ext uri="{BB962C8B-B14F-4D97-AF65-F5344CB8AC3E}">
        <p14:creationId xmlns:p14="http://schemas.microsoft.com/office/powerpoint/2010/main" val="378941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5B32E-52B8-4ABF-B7F2-7770D910C62D}"/>
              </a:ext>
            </a:extLst>
          </p:cNvPr>
          <p:cNvSpPr>
            <a:spLocks noGrp="1"/>
          </p:cNvSpPr>
          <p:nvPr>
            <p:ph type="title"/>
          </p:nvPr>
        </p:nvSpPr>
        <p:spPr>
          <a:xfrm>
            <a:off x="1088684" y="578840"/>
            <a:ext cx="7202456" cy="1274443"/>
          </a:xfrm>
        </p:spPr>
        <p:txBody>
          <a:bodyPr>
            <a:normAutofit/>
          </a:bodyPr>
          <a:lstStyle/>
          <a:p>
            <a:pPr algn="ctr"/>
            <a:r>
              <a:rPr lang="en-US" dirty="0">
                <a:latin typeface="Britannic Bold" panose="020B0903060703020204" pitchFamily="34" charset="0"/>
              </a:rPr>
              <a:t>Youth aren’t getting the products in stores</a:t>
            </a:r>
          </a:p>
        </p:txBody>
      </p:sp>
      <p:sp>
        <p:nvSpPr>
          <p:cNvPr id="3" name="Content Placeholder 2">
            <a:extLst>
              <a:ext uri="{FF2B5EF4-FFF2-40B4-BE49-F238E27FC236}">
                <a16:creationId xmlns:a16="http://schemas.microsoft.com/office/drawing/2014/main" id="{35B68FAF-0A68-42CB-BBD2-2CCC4E4BD4F7}"/>
              </a:ext>
            </a:extLst>
          </p:cNvPr>
          <p:cNvSpPr>
            <a:spLocks noGrp="1"/>
          </p:cNvSpPr>
          <p:nvPr>
            <p:ph idx="1"/>
          </p:nvPr>
        </p:nvSpPr>
        <p:spPr>
          <a:xfrm>
            <a:off x="1088684" y="1853283"/>
            <a:ext cx="7202456" cy="4044178"/>
          </a:xfrm>
        </p:spPr>
        <p:txBody>
          <a:bodyPr>
            <a:normAutofit/>
          </a:bodyPr>
          <a:lstStyle/>
          <a:p>
            <a:r>
              <a:rPr lang="en-US" b="1" dirty="0">
                <a:latin typeface="Britannic Bold" panose="020B0903060703020204" pitchFamily="34" charset="0"/>
              </a:rPr>
              <a:t>Yes, they are.</a:t>
            </a:r>
          </a:p>
          <a:p>
            <a:pPr lvl="1"/>
            <a:r>
              <a:rPr lang="en-US" sz="1400" dirty="0">
                <a:latin typeface="Britannic Bold" panose="020B0903060703020204" pitchFamily="34" charset="0"/>
              </a:rPr>
              <a:t>See truth initiative survey results from 1000 12-17-year-olds.</a:t>
            </a:r>
          </a:p>
          <a:p>
            <a:pPr lvl="2"/>
            <a:r>
              <a:rPr lang="en-US" sz="1400" dirty="0">
                <a:latin typeface="Britannic Bold" panose="020B0903060703020204" pitchFamily="34" charset="0"/>
              </a:rPr>
              <a:t>74% said they got them in brick and mortar stores.</a:t>
            </a:r>
          </a:p>
          <a:p>
            <a:pPr lvl="1"/>
            <a:r>
              <a:rPr lang="en-US" sz="1400" dirty="0">
                <a:latin typeface="Britannic Bold" panose="020B0903060703020204" pitchFamily="34" charset="0"/>
              </a:rPr>
              <a:t>Internet retailers that aren’t checking drivers’ licenses and public records for exact matches are being shut down.</a:t>
            </a:r>
          </a:p>
          <a:p>
            <a:pPr lvl="1"/>
            <a:r>
              <a:rPr lang="en-US" sz="1400" dirty="0">
                <a:latin typeface="Britannic Bold" panose="020B0903060703020204" pitchFamily="34" charset="0"/>
              </a:rPr>
              <a:t>Parents’ testimony.</a:t>
            </a:r>
          </a:p>
          <a:p>
            <a:r>
              <a:rPr lang="en-US" b="1" dirty="0">
                <a:latin typeface="Britannic Bold" panose="020B0903060703020204" pitchFamily="34" charset="0"/>
              </a:rPr>
              <a:t>“E-cigarettes are marketed by promoting flavors and using a wide variety of media channels and approaches that have been used in the past for marketing conventional tobacco products to youth and young adults.” </a:t>
            </a:r>
            <a:r>
              <a:rPr lang="en-US" sz="1600" b="1" dirty="0">
                <a:latin typeface="Arial Rounded MT Bold" panose="020F0704030504030204" pitchFamily="34" charset="0"/>
              </a:rPr>
              <a:t>(E-cigarette use among youth and Young Adults”)</a:t>
            </a:r>
          </a:p>
        </p:txBody>
      </p:sp>
      <p:pic>
        <p:nvPicPr>
          <p:cNvPr id="5" name="Picture 4" descr="A close up of a logo&#10;&#10;Description automatically generated">
            <a:extLst>
              <a:ext uri="{FF2B5EF4-FFF2-40B4-BE49-F238E27FC236}">
                <a16:creationId xmlns:a16="http://schemas.microsoft.com/office/drawing/2014/main" id="{AFE92C81-A637-48DE-A82C-69F84CD32000}"/>
              </a:ext>
            </a:extLst>
          </p:cNvPr>
          <p:cNvPicPr>
            <a:picLocks noChangeAspect="1"/>
          </p:cNvPicPr>
          <p:nvPr/>
        </p:nvPicPr>
        <p:blipFill>
          <a:blip r:embed="rId3"/>
          <a:stretch>
            <a:fillRect/>
          </a:stretch>
        </p:blipFill>
        <p:spPr>
          <a:xfrm>
            <a:off x="150904" y="578840"/>
            <a:ext cx="1875559" cy="978194"/>
          </a:xfrm>
          <a:prstGeom prst="rect">
            <a:avLst/>
          </a:prstGeom>
        </p:spPr>
      </p:pic>
    </p:spTree>
    <p:custDataLst>
      <p:tags r:id="rId1"/>
    </p:custDataLst>
    <p:extLst>
      <p:ext uri="{BB962C8B-B14F-4D97-AF65-F5344CB8AC3E}">
        <p14:creationId xmlns:p14="http://schemas.microsoft.com/office/powerpoint/2010/main" val="27750399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18256"/>
          <a:stretch/>
        </p:blipFill>
        <p:spPr>
          <a:xfrm>
            <a:off x="20" y="10"/>
            <a:ext cx="9143980" cy="6857990"/>
          </a:xfrm>
          <a:prstGeom prst="rect">
            <a:avLst/>
          </a:prstGeom>
        </p:spPr>
      </p:pic>
    </p:spTree>
    <p:custDataLst>
      <p:tags r:id="rId1"/>
    </p:custDataLst>
    <p:extLst>
      <p:ext uri="{BB962C8B-B14F-4D97-AF65-F5344CB8AC3E}">
        <p14:creationId xmlns:p14="http://schemas.microsoft.com/office/powerpoint/2010/main" val="3153485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57D0D-D0AC-48B4-B6DD-F533ED7EA3F9}"/>
              </a:ext>
            </a:extLst>
          </p:cNvPr>
          <p:cNvSpPr>
            <a:spLocks noGrp="1"/>
          </p:cNvSpPr>
          <p:nvPr>
            <p:ph type="title"/>
          </p:nvPr>
        </p:nvSpPr>
        <p:spPr>
          <a:xfrm>
            <a:off x="1088685" y="755009"/>
            <a:ext cx="7202456" cy="1492557"/>
          </a:xfrm>
        </p:spPr>
        <p:txBody>
          <a:bodyPr>
            <a:normAutofit/>
          </a:bodyPr>
          <a:lstStyle/>
          <a:p>
            <a:pPr algn="ctr"/>
            <a:r>
              <a:rPr lang="en-US" dirty="0">
                <a:latin typeface="Britannic Bold" panose="020B0903060703020204" pitchFamily="34" charset="0"/>
              </a:rPr>
              <a:t>Ticket the kid</a:t>
            </a:r>
          </a:p>
        </p:txBody>
      </p:sp>
      <p:sp>
        <p:nvSpPr>
          <p:cNvPr id="3" name="Content Placeholder 2">
            <a:extLst>
              <a:ext uri="{FF2B5EF4-FFF2-40B4-BE49-F238E27FC236}">
                <a16:creationId xmlns:a16="http://schemas.microsoft.com/office/drawing/2014/main" id="{77AB295D-5449-49FA-9324-82AD8802F155}"/>
              </a:ext>
            </a:extLst>
          </p:cNvPr>
          <p:cNvSpPr>
            <a:spLocks noGrp="1"/>
          </p:cNvSpPr>
          <p:nvPr>
            <p:ph idx="1"/>
          </p:nvPr>
        </p:nvSpPr>
        <p:spPr>
          <a:xfrm>
            <a:off x="1440809" y="2247566"/>
            <a:ext cx="5473817" cy="3855425"/>
          </a:xfrm>
        </p:spPr>
        <p:txBody>
          <a:bodyPr>
            <a:normAutofit lnSpcReduction="10000"/>
          </a:bodyPr>
          <a:lstStyle/>
          <a:p>
            <a:pPr>
              <a:lnSpc>
                <a:spcPct val="110000"/>
              </a:lnSpc>
            </a:pPr>
            <a:r>
              <a:rPr lang="en-US" sz="1500" b="1" dirty="0">
                <a:latin typeface="Britannic Bold" panose="020B0903060703020204" pitchFamily="34" charset="0"/>
              </a:rPr>
              <a:t>Not according to police.</a:t>
            </a:r>
          </a:p>
          <a:p>
            <a:pPr lvl="1">
              <a:lnSpc>
                <a:spcPct val="110000"/>
              </a:lnSpc>
            </a:pPr>
            <a:r>
              <a:rPr lang="en-US" sz="1500" dirty="0">
                <a:latin typeface="Britannic Bold" panose="020B0903060703020204" pitchFamily="34" charset="0"/>
              </a:rPr>
              <a:t>Ticketing in ineffective, especially since enactment of Criminal Justice Reform Act</a:t>
            </a:r>
          </a:p>
          <a:p>
            <a:pPr lvl="2">
              <a:lnSpc>
                <a:spcPct val="110000"/>
              </a:lnSpc>
            </a:pPr>
            <a:r>
              <a:rPr lang="en-US" sz="1500" dirty="0">
                <a:latin typeface="Britannic Bold" panose="020B0903060703020204" pitchFamily="34" charset="0"/>
              </a:rPr>
              <a:t>Purpose to support youngest and most vulnerable.</a:t>
            </a:r>
          </a:p>
          <a:p>
            <a:pPr lvl="2">
              <a:lnSpc>
                <a:spcPct val="110000"/>
              </a:lnSpc>
            </a:pPr>
            <a:r>
              <a:rPr lang="en-US" sz="1500" dirty="0">
                <a:latin typeface="Britannic Bold" panose="020B0903060703020204" pitchFamily="34" charset="0"/>
              </a:rPr>
              <a:t>Expunges criminal records.</a:t>
            </a:r>
          </a:p>
          <a:p>
            <a:pPr lvl="2">
              <a:lnSpc>
                <a:spcPct val="110000"/>
              </a:lnSpc>
            </a:pPr>
            <a:r>
              <a:rPr lang="en-US" sz="1500" dirty="0">
                <a:latin typeface="Britannic Bold" panose="020B0903060703020204" pitchFamily="34" charset="0"/>
              </a:rPr>
              <a:t>Decriminalizes first offense.</a:t>
            </a:r>
          </a:p>
          <a:p>
            <a:pPr lvl="2">
              <a:lnSpc>
                <a:spcPct val="110000"/>
              </a:lnSpc>
            </a:pPr>
            <a:r>
              <a:rPr lang="en-US" sz="1500" dirty="0">
                <a:latin typeface="Britannic Bold" panose="020B0903060703020204" pitchFamily="34" charset="0"/>
              </a:rPr>
              <a:t>Immunity from prosecution now for minor in possession of alcohol.</a:t>
            </a:r>
          </a:p>
          <a:p>
            <a:pPr>
              <a:lnSpc>
                <a:spcPct val="110000"/>
              </a:lnSpc>
            </a:pPr>
            <a:r>
              <a:rPr lang="en-US" sz="1500" b="1" dirty="0">
                <a:latin typeface="Britannic Bold" panose="020B0903060703020204" pitchFamily="34" charset="0"/>
              </a:rPr>
              <a:t>Virtually impossible to enforce</a:t>
            </a:r>
            <a:r>
              <a:rPr lang="en-US" sz="1500" dirty="0">
                <a:latin typeface="Britannic Bold" panose="020B0903060703020204" pitchFamily="34" charset="0"/>
              </a:rPr>
              <a:t>.</a:t>
            </a:r>
          </a:p>
          <a:p>
            <a:pPr lvl="1">
              <a:lnSpc>
                <a:spcPct val="110000"/>
              </a:lnSpc>
            </a:pPr>
            <a:r>
              <a:rPr lang="en-US" sz="1500" dirty="0">
                <a:latin typeface="Britannic Bold" panose="020B0903060703020204" pitchFamily="34" charset="0"/>
              </a:rPr>
              <a:t>Can target individuals.</a:t>
            </a:r>
          </a:p>
          <a:p>
            <a:pPr>
              <a:lnSpc>
                <a:spcPct val="110000"/>
              </a:lnSpc>
            </a:pPr>
            <a:r>
              <a:rPr lang="en-US" sz="1500" b="1" dirty="0">
                <a:highlight>
                  <a:srgbClr val="FFFF00"/>
                </a:highlight>
                <a:latin typeface="Britannic Bold" panose="020B0903060703020204" pitchFamily="34" charset="0"/>
              </a:rPr>
              <a:t>AND – </a:t>
            </a:r>
            <a:r>
              <a:rPr lang="en-US" sz="1500" dirty="0">
                <a:highlight>
                  <a:srgbClr val="FFFF00"/>
                </a:highlight>
                <a:latin typeface="Britannic Bold" panose="020B0903060703020204" pitchFamily="34" charset="0"/>
              </a:rPr>
              <a:t>MA has been able to reduce youth cigarette use significantly during the past 20+ </a:t>
            </a:r>
            <a:r>
              <a:rPr lang="en-US" sz="1500" b="1" dirty="0">
                <a:highlight>
                  <a:srgbClr val="FFFF00"/>
                </a:highlight>
                <a:latin typeface="Britannic Bold" panose="020B0903060703020204" pitchFamily="34" charset="0"/>
              </a:rPr>
              <a:t>without PUP laws.</a:t>
            </a:r>
          </a:p>
          <a:p>
            <a:pPr lvl="2">
              <a:lnSpc>
                <a:spcPct val="110000"/>
              </a:lnSpc>
            </a:pPr>
            <a:endParaRPr lang="en-US" sz="1275" dirty="0"/>
          </a:p>
        </p:txBody>
      </p:sp>
      <p:pic>
        <p:nvPicPr>
          <p:cNvPr id="8" name="Picture 7" descr="A drawing of a face&#10;&#10;Description automatically generated">
            <a:extLst>
              <a:ext uri="{FF2B5EF4-FFF2-40B4-BE49-F238E27FC236}">
                <a16:creationId xmlns:a16="http://schemas.microsoft.com/office/drawing/2014/main" id="{5E4EEDD3-2ADE-4C18-9707-99A5A923C1C8}"/>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6964300" y="3001535"/>
            <a:ext cx="2045240" cy="1232258"/>
          </a:xfrm>
          <a:prstGeom prst="rect">
            <a:avLst/>
          </a:prstGeom>
        </p:spPr>
      </p:pic>
      <p:pic>
        <p:nvPicPr>
          <p:cNvPr id="5" name="Picture 4" descr="A close up of a logo&#10;&#10;Description automatically generated">
            <a:extLst>
              <a:ext uri="{FF2B5EF4-FFF2-40B4-BE49-F238E27FC236}">
                <a16:creationId xmlns:a16="http://schemas.microsoft.com/office/drawing/2014/main" id="{3A3D3EF4-676B-4ADF-8CCE-0729CA73BD9B}"/>
              </a:ext>
            </a:extLst>
          </p:cNvPr>
          <p:cNvPicPr>
            <a:picLocks noChangeAspect="1"/>
          </p:cNvPicPr>
          <p:nvPr/>
        </p:nvPicPr>
        <p:blipFill>
          <a:blip r:embed="rId5"/>
          <a:stretch>
            <a:fillRect/>
          </a:stretch>
        </p:blipFill>
        <p:spPr>
          <a:xfrm>
            <a:off x="270163" y="367229"/>
            <a:ext cx="2229374" cy="1134058"/>
          </a:xfrm>
          <a:prstGeom prst="rect">
            <a:avLst/>
          </a:prstGeom>
        </p:spPr>
      </p:pic>
    </p:spTree>
    <p:custDataLst>
      <p:tags r:id="rId1"/>
    </p:custDataLst>
    <p:extLst>
      <p:ext uri="{BB962C8B-B14F-4D97-AF65-F5344CB8AC3E}">
        <p14:creationId xmlns:p14="http://schemas.microsoft.com/office/powerpoint/2010/main" val="2310669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5BD22-C1AC-481C-9BFE-588AB12B6B90}"/>
              </a:ext>
            </a:extLst>
          </p:cNvPr>
          <p:cNvSpPr>
            <a:spLocks noGrp="1"/>
          </p:cNvSpPr>
          <p:nvPr>
            <p:ph type="title"/>
          </p:nvPr>
        </p:nvSpPr>
        <p:spPr>
          <a:xfrm>
            <a:off x="1088684" y="804519"/>
            <a:ext cx="7202456" cy="1049235"/>
          </a:xfrm>
        </p:spPr>
        <p:txBody>
          <a:bodyPr>
            <a:normAutofit/>
          </a:bodyPr>
          <a:lstStyle/>
          <a:p>
            <a:r>
              <a:rPr lang="en-US" sz="3200" dirty="0">
                <a:latin typeface="Britannic Bold" panose="020B0903060703020204" pitchFamily="34" charset="0"/>
              </a:rPr>
              <a:t>“The majority of youth smokers prefer non-menthol cigarettes.” </a:t>
            </a:r>
          </a:p>
        </p:txBody>
      </p:sp>
      <p:sp>
        <p:nvSpPr>
          <p:cNvPr id="3" name="Content Placeholder 2">
            <a:extLst>
              <a:ext uri="{FF2B5EF4-FFF2-40B4-BE49-F238E27FC236}">
                <a16:creationId xmlns:a16="http://schemas.microsoft.com/office/drawing/2014/main" id="{BDA6F688-D6A8-467A-94BF-476F43F2623B}"/>
              </a:ext>
            </a:extLst>
          </p:cNvPr>
          <p:cNvSpPr>
            <a:spLocks noGrp="1"/>
          </p:cNvSpPr>
          <p:nvPr>
            <p:ph idx="1"/>
          </p:nvPr>
        </p:nvSpPr>
        <p:spPr>
          <a:xfrm>
            <a:off x="1088683" y="1853754"/>
            <a:ext cx="5577085" cy="4199727"/>
          </a:xfrm>
        </p:spPr>
        <p:txBody>
          <a:bodyPr>
            <a:normAutofit lnSpcReduction="10000"/>
          </a:bodyPr>
          <a:lstStyle/>
          <a:p>
            <a:pPr>
              <a:lnSpc>
                <a:spcPct val="110000"/>
              </a:lnSpc>
            </a:pPr>
            <a:endParaRPr lang="en-US" sz="1100" dirty="0"/>
          </a:p>
          <a:p>
            <a:pPr>
              <a:lnSpc>
                <a:spcPct val="110000"/>
              </a:lnSpc>
            </a:pPr>
            <a:r>
              <a:rPr lang="en-US" sz="1600" dirty="0">
                <a:highlight>
                  <a:srgbClr val="FFFF00"/>
                </a:highlight>
                <a:latin typeface="Britannic Bold" panose="020B0903060703020204" pitchFamily="34" charset="0"/>
              </a:rPr>
              <a:t>Actual quote </a:t>
            </a:r>
            <a:r>
              <a:rPr lang="en-US" sz="1600" dirty="0">
                <a:latin typeface="Britannic Bold" panose="020B0903060703020204" pitchFamily="34" charset="0"/>
              </a:rPr>
              <a:t>from the report:  “Analysis of 2012-2016 National Youth Tobacco Survey data found that Marlboro, Newport and Camel were the most commonly reported usual brands smoked by middle and high school current (past 30 day) cigarette smokers.”</a:t>
            </a:r>
          </a:p>
          <a:p>
            <a:pPr>
              <a:lnSpc>
                <a:spcPct val="110000"/>
              </a:lnSpc>
            </a:pPr>
            <a:r>
              <a:rPr lang="en-US" sz="1600" dirty="0">
                <a:latin typeface="Britannic Bold" panose="020B0903060703020204" pitchFamily="34" charset="0"/>
              </a:rPr>
              <a:t>“As was the case with middle school students, </a:t>
            </a:r>
            <a:r>
              <a:rPr lang="en-US" sz="1600" dirty="0">
                <a:highlight>
                  <a:srgbClr val="FFFF00"/>
                </a:highlight>
                <a:latin typeface="Britannic Bold" panose="020B0903060703020204" pitchFamily="34" charset="0"/>
              </a:rPr>
              <a:t>Newport</a:t>
            </a:r>
            <a:r>
              <a:rPr lang="en-US" sz="1600" dirty="0">
                <a:latin typeface="Britannic Bold" panose="020B0903060703020204" pitchFamily="34" charset="0"/>
              </a:rPr>
              <a:t> was the most prevalent brand among </a:t>
            </a:r>
            <a:r>
              <a:rPr lang="en-US" sz="1600" dirty="0">
                <a:highlight>
                  <a:srgbClr val="FFFF00"/>
                </a:highlight>
                <a:latin typeface="Britannic Bold" panose="020B0903060703020204" pitchFamily="34" charset="0"/>
              </a:rPr>
              <a:t>black</a:t>
            </a:r>
            <a:r>
              <a:rPr lang="en-US" sz="1600" dirty="0">
                <a:latin typeface="Britannic Bold" panose="020B0903060703020204" pitchFamily="34" charset="0"/>
              </a:rPr>
              <a:t> high school students (47.5% in 2016), and </a:t>
            </a:r>
            <a:r>
              <a:rPr lang="en-US" sz="1600" dirty="0">
                <a:highlight>
                  <a:srgbClr val="FFFF00"/>
                </a:highlight>
                <a:latin typeface="Britannic Bold" panose="020B0903060703020204" pitchFamily="34" charset="0"/>
              </a:rPr>
              <a:t>Marlboro</a:t>
            </a:r>
            <a:r>
              <a:rPr lang="en-US" sz="1600" dirty="0">
                <a:latin typeface="Britannic Bold" panose="020B0903060703020204" pitchFamily="34" charset="0"/>
              </a:rPr>
              <a:t> was the most prevalent brand among </a:t>
            </a:r>
            <a:r>
              <a:rPr lang="en-US" sz="1600" dirty="0">
                <a:highlight>
                  <a:srgbClr val="FFFF00"/>
                </a:highlight>
                <a:latin typeface="Britannic Bold" panose="020B0903060703020204" pitchFamily="34" charset="0"/>
              </a:rPr>
              <a:t>white</a:t>
            </a:r>
            <a:r>
              <a:rPr lang="en-US" sz="1600" dirty="0">
                <a:latin typeface="Britannic Bold" panose="020B0903060703020204" pitchFamily="34" charset="0"/>
              </a:rPr>
              <a:t> students (59.5% in 2016).”</a:t>
            </a:r>
          </a:p>
          <a:p>
            <a:pPr>
              <a:lnSpc>
                <a:spcPct val="110000"/>
              </a:lnSpc>
            </a:pPr>
            <a:r>
              <a:rPr lang="en-US" sz="1600" b="1" dirty="0">
                <a:latin typeface="Britannic Bold" panose="020B0903060703020204" pitchFamily="34" charset="0"/>
              </a:rPr>
              <a:t>Do we only care about </a:t>
            </a:r>
            <a:r>
              <a:rPr lang="en-US" sz="1600" b="1" dirty="0">
                <a:highlight>
                  <a:srgbClr val="FFFF00"/>
                </a:highlight>
                <a:latin typeface="Britannic Bold" panose="020B0903060703020204" pitchFamily="34" charset="0"/>
              </a:rPr>
              <a:t>white</a:t>
            </a:r>
            <a:r>
              <a:rPr lang="en-US" sz="1600" b="1" dirty="0">
                <a:latin typeface="Britannic Bold" panose="020B0903060703020204" pitchFamily="34" charset="0"/>
              </a:rPr>
              <a:t> middle and high school students?</a:t>
            </a:r>
          </a:p>
          <a:p>
            <a:pPr>
              <a:lnSpc>
                <a:spcPct val="110000"/>
              </a:lnSpc>
            </a:pPr>
            <a:r>
              <a:rPr lang="en-US" sz="1600" b="1" dirty="0">
                <a:latin typeface="Britannic Bold" panose="020B0903060703020204" pitchFamily="34" charset="0"/>
              </a:rPr>
              <a:t> I don’t think so . . .</a:t>
            </a:r>
            <a:br>
              <a:rPr lang="en-US" sz="1600" b="1" dirty="0">
                <a:latin typeface="Britannic Bold" panose="020B0903060703020204" pitchFamily="34" charset="0"/>
              </a:rPr>
            </a:br>
            <a:endParaRPr lang="en-US" sz="1600" b="1" dirty="0">
              <a:latin typeface="Britannic Bold" panose="020B0903060703020204" pitchFamily="34" charset="0"/>
            </a:endParaRPr>
          </a:p>
        </p:txBody>
      </p:sp>
      <p:pic>
        <p:nvPicPr>
          <p:cNvPr id="5" name="Picture 4" descr="A close up of a logo&#10;&#10;Description automatically generated">
            <a:extLst>
              <a:ext uri="{FF2B5EF4-FFF2-40B4-BE49-F238E27FC236}">
                <a16:creationId xmlns:a16="http://schemas.microsoft.com/office/drawing/2014/main" id="{5C2515B5-290E-44B8-8926-4AF411C57DD8}"/>
              </a:ext>
            </a:extLst>
          </p:cNvPr>
          <p:cNvPicPr>
            <a:picLocks noChangeAspect="1"/>
          </p:cNvPicPr>
          <p:nvPr/>
        </p:nvPicPr>
        <p:blipFill>
          <a:blip r:embed="rId3"/>
          <a:stretch>
            <a:fillRect/>
          </a:stretch>
        </p:blipFill>
        <p:spPr>
          <a:xfrm>
            <a:off x="6777171" y="5046635"/>
            <a:ext cx="2194573" cy="839423"/>
          </a:xfrm>
          <a:prstGeom prst="rect">
            <a:avLst/>
          </a:prstGeom>
        </p:spPr>
      </p:pic>
    </p:spTree>
    <p:custDataLst>
      <p:tags r:id="rId1"/>
    </p:custDataLst>
    <p:extLst>
      <p:ext uri="{BB962C8B-B14F-4D97-AF65-F5344CB8AC3E}">
        <p14:creationId xmlns:p14="http://schemas.microsoft.com/office/powerpoint/2010/main" val="6519668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761C2-266B-4699-BA07-2676EDE3FB56}"/>
              </a:ext>
            </a:extLst>
          </p:cNvPr>
          <p:cNvSpPr>
            <a:spLocks noGrp="1"/>
          </p:cNvSpPr>
          <p:nvPr>
            <p:ph type="title"/>
          </p:nvPr>
        </p:nvSpPr>
        <p:spPr>
          <a:xfrm>
            <a:off x="1088684" y="804519"/>
            <a:ext cx="7202456" cy="1049235"/>
          </a:xfrm>
        </p:spPr>
        <p:txBody>
          <a:bodyPr>
            <a:normAutofit/>
          </a:bodyPr>
          <a:lstStyle/>
          <a:p>
            <a:r>
              <a:rPr lang="en-US" dirty="0">
                <a:latin typeface="Britannic Bold" panose="020B0903060703020204" pitchFamily="34" charset="0"/>
              </a:rPr>
              <a:t>“Litigation is us”</a:t>
            </a:r>
            <a:br>
              <a:rPr lang="en-US" dirty="0">
                <a:latin typeface="Britannic Bold" panose="020B0903060703020204" pitchFamily="34" charset="0"/>
              </a:rPr>
            </a:br>
            <a:r>
              <a:rPr lang="en-US" dirty="0">
                <a:latin typeface="Britannic Bold" panose="020B0903060703020204" pitchFamily="34" charset="0"/>
              </a:rPr>
              <a:t>tobacco industry strategy</a:t>
            </a:r>
          </a:p>
        </p:txBody>
      </p:sp>
      <p:sp>
        <p:nvSpPr>
          <p:cNvPr id="3" name="Content Placeholder 2">
            <a:extLst>
              <a:ext uri="{FF2B5EF4-FFF2-40B4-BE49-F238E27FC236}">
                <a16:creationId xmlns:a16="http://schemas.microsoft.com/office/drawing/2014/main" id="{DEAA4947-F36A-4094-BCAB-236653FC3A0A}"/>
              </a:ext>
            </a:extLst>
          </p:cNvPr>
          <p:cNvSpPr>
            <a:spLocks noGrp="1"/>
          </p:cNvSpPr>
          <p:nvPr>
            <p:ph idx="1"/>
          </p:nvPr>
        </p:nvSpPr>
        <p:spPr>
          <a:xfrm>
            <a:off x="1088683" y="2015734"/>
            <a:ext cx="6931191" cy="4037747"/>
          </a:xfrm>
        </p:spPr>
        <p:txBody>
          <a:bodyPr>
            <a:normAutofit/>
          </a:bodyPr>
          <a:lstStyle/>
          <a:p>
            <a:pPr>
              <a:lnSpc>
                <a:spcPct val="110000"/>
              </a:lnSpc>
            </a:pPr>
            <a:r>
              <a:rPr lang="en-US" sz="1800" dirty="0">
                <a:latin typeface="Britannic Bold" panose="020B0903060703020204" pitchFamily="34" charset="0"/>
              </a:rPr>
              <a:t>Current regulatory status in Massachusetts</a:t>
            </a:r>
          </a:p>
          <a:p>
            <a:pPr>
              <a:lnSpc>
                <a:spcPct val="110000"/>
              </a:lnSpc>
            </a:pPr>
            <a:r>
              <a:rPr lang="en-US" sz="1800" dirty="0">
                <a:latin typeface="Britannic Bold" panose="020B0903060703020204" pitchFamily="34" charset="0"/>
              </a:rPr>
              <a:t>165 cities and town restrict flavored tobacco, except menthol, mint and wintergreen to adult-only retail tobacco stores.</a:t>
            </a:r>
          </a:p>
          <a:p>
            <a:pPr lvl="1">
              <a:lnSpc>
                <a:spcPct val="110000"/>
              </a:lnSpc>
            </a:pPr>
            <a:r>
              <a:rPr lang="en-US" sz="1800" dirty="0">
                <a:latin typeface="Britannic Bold" panose="020B0903060703020204" pitchFamily="34" charset="0"/>
              </a:rPr>
              <a:t>18 remove the menthol, mint and wintergreen exemption and restrict </a:t>
            </a:r>
            <a:r>
              <a:rPr lang="en-US" sz="1800" dirty="0">
                <a:highlight>
                  <a:srgbClr val="FFFF00"/>
                </a:highlight>
                <a:latin typeface="Britannic Bold" panose="020B0903060703020204" pitchFamily="34" charset="0"/>
              </a:rPr>
              <a:t>ALL </a:t>
            </a:r>
            <a:r>
              <a:rPr lang="en-US" sz="1800" dirty="0">
                <a:latin typeface="Britannic Bold" panose="020B0903060703020204" pitchFamily="34" charset="0"/>
              </a:rPr>
              <a:t>flavored tobacco products to AORTS.</a:t>
            </a:r>
          </a:p>
          <a:p>
            <a:pPr lvl="1">
              <a:lnSpc>
                <a:spcPct val="110000"/>
              </a:lnSpc>
            </a:pPr>
            <a:r>
              <a:rPr lang="en-US" sz="1800" dirty="0">
                <a:latin typeface="Britannic Bold" panose="020B0903060703020204" pitchFamily="34" charset="0"/>
              </a:rPr>
              <a:t>Somerville, Ashland, Needham, Barnstable, Charlton, Sharon, Norwood, Brookline, Swampscott, Walpole, Harvard, Chatham, Harwich, Stoughton, Framingham, Norfolk, North Andover, Canton.</a:t>
            </a:r>
          </a:p>
          <a:p>
            <a:pPr lvl="1">
              <a:lnSpc>
                <a:spcPct val="110000"/>
              </a:lnSpc>
            </a:pPr>
            <a:r>
              <a:rPr lang="en-US" sz="1800" dirty="0">
                <a:latin typeface="Britannic Bold" panose="020B0903060703020204" pitchFamily="34" charset="0"/>
              </a:rPr>
              <a:t>At least 2 towns are considering restricting </a:t>
            </a:r>
            <a:r>
              <a:rPr lang="en-US" sz="1800" dirty="0">
                <a:highlight>
                  <a:srgbClr val="FFFF00"/>
                </a:highlight>
                <a:latin typeface="Britannic Bold" panose="020B0903060703020204" pitchFamily="34" charset="0"/>
              </a:rPr>
              <a:t>ALL TOBACCO PRODUCTS</a:t>
            </a:r>
            <a:r>
              <a:rPr lang="en-US" sz="1800" dirty="0">
                <a:latin typeface="Britannic Bold" panose="020B0903060703020204" pitchFamily="34" charset="0"/>
              </a:rPr>
              <a:t> to AORTS.</a:t>
            </a:r>
          </a:p>
        </p:txBody>
      </p:sp>
      <p:pic>
        <p:nvPicPr>
          <p:cNvPr id="5" name="Picture 4" descr="A picture containing drawing&#10;&#10;Description automatically generated">
            <a:extLst>
              <a:ext uri="{FF2B5EF4-FFF2-40B4-BE49-F238E27FC236}">
                <a16:creationId xmlns:a16="http://schemas.microsoft.com/office/drawing/2014/main" id="{E29A28F3-FB2F-4C37-8D48-E21A91A929D8}"/>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5337004" y="237656"/>
            <a:ext cx="3121916" cy="960272"/>
          </a:xfrm>
          <a:prstGeom prst="rect">
            <a:avLst/>
          </a:prstGeom>
        </p:spPr>
      </p:pic>
      <p:pic>
        <p:nvPicPr>
          <p:cNvPr id="6" name="Picture 5" descr="A close up of a logo&#10;&#10;Description automatically generated">
            <a:extLst>
              <a:ext uri="{FF2B5EF4-FFF2-40B4-BE49-F238E27FC236}">
                <a16:creationId xmlns:a16="http://schemas.microsoft.com/office/drawing/2014/main" id="{DCE15A37-ECE9-44EF-AED6-6A08CF097594}"/>
              </a:ext>
            </a:extLst>
          </p:cNvPr>
          <p:cNvPicPr>
            <a:picLocks noChangeAspect="1"/>
          </p:cNvPicPr>
          <p:nvPr/>
        </p:nvPicPr>
        <p:blipFill>
          <a:blip r:embed="rId4"/>
          <a:stretch>
            <a:fillRect/>
          </a:stretch>
        </p:blipFill>
        <p:spPr>
          <a:xfrm>
            <a:off x="102620" y="5096741"/>
            <a:ext cx="1646959" cy="832722"/>
          </a:xfrm>
          <a:prstGeom prst="rect">
            <a:avLst/>
          </a:prstGeom>
        </p:spPr>
      </p:pic>
    </p:spTree>
    <p:extLst>
      <p:ext uri="{BB962C8B-B14F-4D97-AF65-F5344CB8AC3E}">
        <p14:creationId xmlns:p14="http://schemas.microsoft.com/office/powerpoint/2010/main" val="1388546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97BBA-D0F5-485F-BA5E-E3B47962D33B}"/>
              </a:ext>
            </a:extLst>
          </p:cNvPr>
          <p:cNvSpPr>
            <a:spLocks noGrp="1"/>
          </p:cNvSpPr>
          <p:nvPr>
            <p:ph type="title"/>
          </p:nvPr>
        </p:nvSpPr>
        <p:spPr/>
        <p:txBody>
          <a:bodyPr/>
          <a:lstStyle/>
          <a:p>
            <a:pPr algn="ctr"/>
            <a:r>
              <a:rPr lang="en-US" dirty="0">
                <a:latin typeface="Britannic Bold" panose="020B0903060703020204" pitchFamily="34" charset="0"/>
              </a:rPr>
              <a:t>Basis for lawsuit</a:t>
            </a:r>
          </a:p>
        </p:txBody>
      </p:sp>
      <p:sp>
        <p:nvSpPr>
          <p:cNvPr id="3" name="Content Placeholder 2">
            <a:extLst>
              <a:ext uri="{FF2B5EF4-FFF2-40B4-BE49-F238E27FC236}">
                <a16:creationId xmlns:a16="http://schemas.microsoft.com/office/drawing/2014/main" id="{5D6087D5-C4FB-4731-8D74-9418071C9C79}"/>
              </a:ext>
            </a:extLst>
          </p:cNvPr>
          <p:cNvSpPr>
            <a:spLocks noGrp="1"/>
          </p:cNvSpPr>
          <p:nvPr>
            <p:ph idx="1"/>
          </p:nvPr>
        </p:nvSpPr>
        <p:spPr>
          <a:xfrm>
            <a:off x="1443491" y="2015733"/>
            <a:ext cx="6571343" cy="4037747"/>
          </a:xfrm>
        </p:spPr>
        <p:txBody>
          <a:bodyPr>
            <a:normAutofit/>
          </a:bodyPr>
          <a:lstStyle/>
          <a:p>
            <a:r>
              <a:rPr lang="en-US" dirty="0">
                <a:latin typeface="Britannic Bold" panose="020B0903060703020204" pitchFamily="34" charset="0"/>
              </a:rPr>
              <a:t>The regulations are arbitrary because they leave combustible products (Marlboro) in convenience stores and these are the most dangerous products.</a:t>
            </a:r>
          </a:p>
          <a:p>
            <a:pPr lvl="1"/>
            <a:r>
              <a:rPr lang="en-US" dirty="0">
                <a:latin typeface="Britannic Bold" panose="020B0903060703020204" pitchFamily="34" charset="0"/>
              </a:rPr>
              <a:t>Regulation not arbitrary where it is rationally related to a legitimate, health-related purpose, i.e., protection of youth from harmful effects of tobacco.  (RYO Cigar Association, Inc. &amp; another vs. Boston Public Health Commission, 79 Mass. App. Ct. 822).  Specifically </a:t>
            </a:r>
            <a:r>
              <a:rPr lang="en-US" dirty="0">
                <a:highlight>
                  <a:srgbClr val="FFFF00"/>
                </a:highlight>
                <a:latin typeface="Britannic Bold" panose="020B0903060703020204" pitchFamily="34" charset="0"/>
              </a:rPr>
              <a:t>permits a BOH to act incrementally and “is not saddled with a choice between comprehensive regulation and no regulation at all.”</a:t>
            </a:r>
          </a:p>
        </p:txBody>
      </p:sp>
      <p:pic>
        <p:nvPicPr>
          <p:cNvPr id="5" name="Picture 4" descr="A close up of a logo&#10;&#10;Description automatically generated">
            <a:extLst>
              <a:ext uri="{FF2B5EF4-FFF2-40B4-BE49-F238E27FC236}">
                <a16:creationId xmlns:a16="http://schemas.microsoft.com/office/drawing/2014/main" id="{FCDD035A-14C6-4C5E-8E09-52C5BEFB927F}"/>
              </a:ext>
            </a:extLst>
          </p:cNvPr>
          <p:cNvPicPr>
            <a:picLocks noChangeAspect="1"/>
          </p:cNvPicPr>
          <p:nvPr/>
        </p:nvPicPr>
        <p:blipFill>
          <a:blip r:embed="rId2"/>
          <a:stretch>
            <a:fillRect/>
          </a:stretch>
        </p:blipFill>
        <p:spPr>
          <a:xfrm>
            <a:off x="270164" y="338344"/>
            <a:ext cx="2000250" cy="770375"/>
          </a:xfrm>
          <a:prstGeom prst="rect">
            <a:avLst/>
          </a:prstGeom>
        </p:spPr>
      </p:pic>
    </p:spTree>
    <p:extLst>
      <p:ext uri="{BB962C8B-B14F-4D97-AF65-F5344CB8AC3E}">
        <p14:creationId xmlns:p14="http://schemas.microsoft.com/office/powerpoint/2010/main" val="38690710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556EB-934F-49DF-A6D6-CB2116F45473}"/>
              </a:ext>
            </a:extLst>
          </p:cNvPr>
          <p:cNvSpPr>
            <a:spLocks noGrp="1"/>
          </p:cNvSpPr>
          <p:nvPr>
            <p:ph type="title"/>
          </p:nvPr>
        </p:nvSpPr>
        <p:spPr>
          <a:xfrm>
            <a:off x="1088684" y="804519"/>
            <a:ext cx="7202456" cy="1049235"/>
          </a:xfrm>
        </p:spPr>
        <p:txBody>
          <a:bodyPr>
            <a:normAutofit/>
          </a:bodyPr>
          <a:lstStyle/>
          <a:p>
            <a:r>
              <a:rPr lang="en-US" sz="3200" dirty="0">
                <a:latin typeface="Britannic Bold" panose="020B0903060703020204" pitchFamily="34" charset="0"/>
              </a:rPr>
              <a:t>Boards of health are batting 1000</a:t>
            </a:r>
          </a:p>
        </p:txBody>
      </p:sp>
      <p:sp>
        <p:nvSpPr>
          <p:cNvPr id="3" name="Content Placeholder 2">
            <a:extLst>
              <a:ext uri="{FF2B5EF4-FFF2-40B4-BE49-F238E27FC236}">
                <a16:creationId xmlns:a16="http://schemas.microsoft.com/office/drawing/2014/main" id="{F8C070AB-1DC0-4706-ADFD-49506B5DE1FA}"/>
              </a:ext>
            </a:extLst>
          </p:cNvPr>
          <p:cNvSpPr>
            <a:spLocks noGrp="1"/>
          </p:cNvSpPr>
          <p:nvPr>
            <p:ph idx="1"/>
          </p:nvPr>
        </p:nvSpPr>
        <p:spPr>
          <a:xfrm>
            <a:off x="1088684" y="2015732"/>
            <a:ext cx="5249771" cy="4037749"/>
          </a:xfrm>
        </p:spPr>
        <p:txBody>
          <a:bodyPr>
            <a:normAutofit/>
          </a:bodyPr>
          <a:lstStyle/>
          <a:p>
            <a:pPr>
              <a:lnSpc>
                <a:spcPct val="110000"/>
              </a:lnSpc>
            </a:pPr>
            <a:r>
              <a:rPr lang="en-US" sz="1600" dirty="0">
                <a:latin typeface="Britannic Bold" panose="020B0903060703020204" pitchFamily="34" charset="0"/>
              </a:rPr>
              <a:t>Motions for Preliminary Injunctions filed by retailers in all cases.</a:t>
            </a:r>
          </a:p>
          <a:p>
            <a:pPr lvl="1">
              <a:lnSpc>
                <a:spcPct val="110000"/>
              </a:lnSpc>
            </a:pPr>
            <a:r>
              <a:rPr lang="en-US" dirty="0">
                <a:latin typeface="Britannic Bold" panose="020B0903060703020204" pitchFamily="34" charset="0"/>
              </a:rPr>
              <a:t>Attempt to stop enforcing of the regulations until the case is brought to trial.</a:t>
            </a:r>
          </a:p>
          <a:p>
            <a:pPr>
              <a:lnSpc>
                <a:spcPct val="110000"/>
              </a:lnSpc>
            </a:pPr>
            <a:r>
              <a:rPr lang="en-US" sz="1600" dirty="0">
                <a:latin typeface="Britannic Bold" panose="020B0903060703020204" pitchFamily="34" charset="0"/>
              </a:rPr>
              <a:t>Every Judge who heard arguments denied these Motions.</a:t>
            </a:r>
          </a:p>
          <a:p>
            <a:pPr lvl="1">
              <a:lnSpc>
                <a:spcPct val="110000"/>
              </a:lnSpc>
            </a:pPr>
            <a:r>
              <a:rPr lang="en-US" dirty="0">
                <a:latin typeface="Britannic Bold" panose="020B0903060703020204" pitchFamily="34" charset="0"/>
              </a:rPr>
              <a:t>The plaintiffs (retailers) have not demonstrated any likelihood of success on the merits.</a:t>
            </a:r>
          </a:p>
          <a:p>
            <a:pPr lvl="1">
              <a:lnSpc>
                <a:spcPct val="110000"/>
              </a:lnSpc>
            </a:pPr>
            <a:r>
              <a:rPr lang="en-US" dirty="0">
                <a:latin typeface="Britannic Bold" panose="020B0903060703020204" pitchFamily="34" charset="0"/>
              </a:rPr>
              <a:t>Suffolk, Essex, Barnstable, Norfolk and Middlesex Counties.</a:t>
            </a:r>
          </a:p>
          <a:p>
            <a:pPr>
              <a:lnSpc>
                <a:spcPct val="110000"/>
              </a:lnSpc>
            </a:pPr>
            <a:r>
              <a:rPr lang="en-US" sz="1600" dirty="0">
                <a:latin typeface="Britannic Bold" panose="020B0903060703020204" pitchFamily="34" charset="0"/>
              </a:rPr>
              <a:t>Motions to Dismiss filed by municipalities.</a:t>
            </a:r>
          </a:p>
          <a:p>
            <a:pPr lvl="1">
              <a:lnSpc>
                <a:spcPct val="110000"/>
              </a:lnSpc>
            </a:pPr>
            <a:r>
              <a:rPr lang="en-US" dirty="0">
                <a:latin typeface="Britannic Bold" panose="020B0903060703020204" pitchFamily="34" charset="0"/>
              </a:rPr>
              <a:t>Arguments in November.</a:t>
            </a:r>
          </a:p>
        </p:txBody>
      </p:sp>
      <p:pic>
        <p:nvPicPr>
          <p:cNvPr id="5" name="Picture 4" descr="A picture containing grass, text, scoreboard, player&#10;&#10;Description automatically generated">
            <a:extLst>
              <a:ext uri="{FF2B5EF4-FFF2-40B4-BE49-F238E27FC236}">
                <a16:creationId xmlns:a16="http://schemas.microsoft.com/office/drawing/2014/main" id="{0511D44F-1D5D-44E1-8A68-99BFA318535B}"/>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6500235" y="2310915"/>
            <a:ext cx="2383185" cy="1364373"/>
          </a:xfrm>
          <a:prstGeom prst="rect">
            <a:avLst/>
          </a:prstGeom>
        </p:spPr>
      </p:pic>
      <p:pic>
        <p:nvPicPr>
          <p:cNvPr id="6" name="Picture 5" descr="A close up of a logo&#10;&#10;Description automatically generated">
            <a:extLst>
              <a:ext uri="{FF2B5EF4-FFF2-40B4-BE49-F238E27FC236}">
                <a16:creationId xmlns:a16="http://schemas.microsoft.com/office/drawing/2014/main" id="{12C1753E-970F-4A6D-8656-476ED965AE8D}"/>
              </a:ext>
            </a:extLst>
          </p:cNvPr>
          <p:cNvPicPr>
            <a:picLocks noChangeAspect="1"/>
          </p:cNvPicPr>
          <p:nvPr/>
        </p:nvPicPr>
        <p:blipFill>
          <a:blip r:embed="rId4"/>
          <a:stretch>
            <a:fillRect/>
          </a:stretch>
        </p:blipFill>
        <p:spPr>
          <a:xfrm>
            <a:off x="6453477" y="4796925"/>
            <a:ext cx="2383185" cy="911567"/>
          </a:xfrm>
          <a:prstGeom prst="rect">
            <a:avLst/>
          </a:prstGeom>
        </p:spPr>
      </p:pic>
    </p:spTree>
    <p:extLst>
      <p:ext uri="{BB962C8B-B14F-4D97-AF65-F5344CB8AC3E}">
        <p14:creationId xmlns:p14="http://schemas.microsoft.com/office/powerpoint/2010/main" val="1761739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2C14A9-3617-46DD-9FC4-ED828A7D3E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19AB0109-1C89-41F0-9EDF-3DE017BE3F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416103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F35747EA-3E49-40DF-B049-D83623EE6BF6}"/>
              </a:ext>
            </a:extLst>
          </p:cNvPr>
          <p:cNvSpPr>
            <a:spLocks noGrp="1"/>
          </p:cNvSpPr>
          <p:nvPr>
            <p:ph type="title"/>
          </p:nvPr>
        </p:nvSpPr>
        <p:spPr>
          <a:xfrm>
            <a:off x="1088684" y="804519"/>
            <a:ext cx="4162768" cy="1049235"/>
          </a:xfrm>
        </p:spPr>
        <p:txBody>
          <a:bodyPr>
            <a:normAutofit/>
          </a:bodyPr>
          <a:lstStyle/>
          <a:p>
            <a:pPr algn="ctr"/>
            <a:r>
              <a:rPr lang="en-US" i="1" dirty="0">
                <a:latin typeface="Britannic Bold" panose="020B0903060703020204" pitchFamily="34" charset="0"/>
              </a:rPr>
              <a:t>Why?</a:t>
            </a:r>
          </a:p>
        </p:txBody>
      </p:sp>
      <p:sp>
        <p:nvSpPr>
          <p:cNvPr id="16" name="Rectangle 15">
            <a:extLst>
              <a:ext uri="{FF2B5EF4-FFF2-40B4-BE49-F238E27FC236}">
                <a16:creationId xmlns:a16="http://schemas.microsoft.com/office/drawing/2014/main" id="{19E5CB6C-D5A1-44AB-BAD0-E76C67ED28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3" name="Content Placeholder 2">
            <a:extLst>
              <a:ext uri="{FF2B5EF4-FFF2-40B4-BE49-F238E27FC236}">
                <a16:creationId xmlns:a16="http://schemas.microsoft.com/office/drawing/2014/main" id="{DF41CDFA-5754-4D92-86EB-37FCE64B268B}"/>
              </a:ext>
            </a:extLst>
          </p:cNvPr>
          <p:cNvSpPr>
            <a:spLocks noGrp="1"/>
          </p:cNvSpPr>
          <p:nvPr>
            <p:ph idx="1"/>
          </p:nvPr>
        </p:nvSpPr>
        <p:spPr>
          <a:xfrm>
            <a:off x="1088684" y="2015732"/>
            <a:ext cx="4162768" cy="4037749"/>
          </a:xfrm>
        </p:spPr>
        <p:txBody>
          <a:bodyPr>
            <a:normAutofit fontScale="92500"/>
          </a:bodyPr>
          <a:lstStyle/>
          <a:p>
            <a:r>
              <a:rPr lang="en-US" sz="1800" dirty="0">
                <a:latin typeface="Britannic Bold" panose="020B0903060703020204" pitchFamily="34" charset="0"/>
              </a:rPr>
              <a:t>Met with addiction specialists, pulmonologists and pediatricians who warned the situation will only get worse because the cause is unknown.</a:t>
            </a:r>
          </a:p>
          <a:p>
            <a:r>
              <a:rPr lang="en-US" sz="1800" dirty="0">
                <a:highlight>
                  <a:srgbClr val="FFFF00"/>
                </a:highlight>
                <a:latin typeface="Britannic Bold" panose="020B0903060703020204" pitchFamily="34" charset="0"/>
              </a:rPr>
              <a:t>“This is not something you should screw around with.” </a:t>
            </a:r>
            <a:r>
              <a:rPr lang="en-US" sz="1300" dirty="0">
                <a:latin typeface="Britannic Bold" panose="020B0903060703020204" pitchFamily="34" charset="0"/>
              </a:rPr>
              <a:t>(https://www.bostonglobe.com/metro/2019/09/24)</a:t>
            </a:r>
          </a:p>
          <a:p>
            <a:r>
              <a:rPr lang="en-US" sz="1800" dirty="0">
                <a:latin typeface="Britannic Bold" panose="020B0903060703020204" pitchFamily="34" charset="0"/>
              </a:rPr>
              <a:t>US public health regulators agree and are diligently investigating.</a:t>
            </a:r>
          </a:p>
          <a:p>
            <a:pPr lvl="1"/>
            <a:r>
              <a:rPr lang="en-US" dirty="0">
                <a:latin typeface="Britannic Bold" panose="020B0903060703020204" pitchFamily="34" charset="0"/>
              </a:rPr>
              <a:t>CDC admits this should have happened earlier.</a:t>
            </a:r>
          </a:p>
        </p:txBody>
      </p:sp>
      <p:pic>
        <p:nvPicPr>
          <p:cNvPr id="7" name="Picture 6" descr="A person sitting on a bench in a park&#10;&#10;Description automatically generated">
            <a:extLst>
              <a:ext uri="{FF2B5EF4-FFF2-40B4-BE49-F238E27FC236}">
                <a16:creationId xmlns:a16="http://schemas.microsoft.com/office/drawing/2014/main" id="{53EF9EB7-72F3-4779-8F97-2D340B051B29}"/>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5605195" y="555547"/>
            <a:ext cx="3056127" cy="2343030"/>
          </a:xfrm>
          <a:prstGeom prst="rect">
            <a:avLst/>
          </a:prstGeom>
        </p:spPr>
      </p:pic>
      <p:pic>
        <p:nvPicPr>
          <p:cNvPr id="18" name="Picture 17">
            <a:extLst>
              <a:ext uri="{FF2B5EF4-FFF2-40B4-BE49-F238E27FC236}">
                <a16:creationId xmlns:a16="http://schemas.microsoft.com/office/drawing/2014/main" id="{D5A16967-5C32-4A48-9F02-4F0228AC8DB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0" name="Straight Connector 19">
            <a:extLst>
              <a:ext uri="{FF2B5EF4-FFF2-40B4-BE49-F238E27FC236}">
                <a16:creationId xmlns:a16="http://schemas.microsoft.com/office/drawing/2014/main" id="{942D078B-EF20-4DB1-AA1B-87F212C56A9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5" name="Picture 4" descr="A close up of a logo&#10;&#10;Description automatically generated">
            <a:extLst>
              <a:ext uri="{FF2B5EF4-FFF2-40B4-BE49-F238E27FC236}">
                <a16:creationId xmlns:a16="http://schemas.microsoft.com/office/drawing/2014/main" id="{F8C2A1FF-359B-40F1-9470-FD924AE80DE6}"/>
              </a:ext>
            </a:extLst>
          </p:cNvPr>
          <p:cNvPicPr>
            <a:picLocks noChangeAspect="1"/>
          </p:cNvPicPr>
          <p:nvPr/>
        </p:nvPicPr>
        <p:blipFill>
          <a:blip r:embed="rId5"/>
          <a:stretch>
            <a:fillRect/>
          </a:stretch>
        </p:blipFill>
        <p:spPr>
          <a:xfrm>
            <a:off x="5548745" y="3616040"/>
            <a:ext cx="3345874" cy="1829960"/>
          </a:xfrm>
          <a:prstGeom prst="rect">
            <a:avLst/>
          </a:prstGeom>
        </p:spPr>
      </p:pic>
    </p:spTree>
    <p:extLst>
      <p:ext uri="{BB962C8B-B14F-4D97-AF65-F5344CB8AC3E}">
        <p14:creationId xmlns:p14="http://schemas.microsoft.com/office/powerpoint/2010/main" val="4255771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EED2B910-B28F-4A54-B17C-8B7E5893AA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a:extLst>
              <a:ext uri="{FF2B5EF4-FFF2-40B4-BE49-F238E27FC236}">
                <a16:creationId xmlns:a16="http://schemas.microsoft.com/office/drawing/2014/main" id="{C545F118-1DF8-46A9-8A77-B3D9422CEA4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99081" y="1847088"/>
            <a:ext cx="416102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71883E29-6C62-4C21-A189-1B715407DDCC}"/>
              </a:ext>
            </a:extLst>
          </p:cNvPr>
          <p:cNvSpPr>
            <a:spLocks noGrp="1"/>
          </p:cNvSpPr>
          <p:nvPr>
            <p:ph type="title"/>
          </p:nvPr>
        </p:nvSpPr>
        <p:spPr>
          <a:xfrm>
            <a:off x="3897342" y="804519"/>
            <a:ext cx="4162768" cy="1049235"/>
          </a:xfrm>
        </p:spPr>
        <p:txBody>
          <a:bodyPr>
            <a:normAutofit/>
          </a:bodyPr>
          <a:lstStyle/>
          <a:p>
            <a:r>
              <a:rPr lang="en-US" sz="2500" i="1" dirty="0">
                <a:latin typeface="Britannic Bold" panose="020B0903060703020204" pitchFamily="34" charset="0"/>
              </a:rPr>
              <a:t>Current national status</a:t>
            </a:r>
            <a:br>
              <a:rPr lang="en-US" sz="2500" i="1" dirty="0">
                <a:latin typeface="Britannic Bold" panose="020B0903060703020204" pitchFamily="34" charset="0"/>
              </a:rPr>
            </a:br>
            <a:r>
              <a:rPr lang="en-US" sz="2500" i="1" dirty="0">
                <a:latin typeface="Britannic Bold" panose="020B0903060703020204" pitchFamily="34" charset="0"/>
              </a:rPr>
              <a:t>11.7.19</a:t>
            </a:r>
          </a:p>
        </p:txBody>
      </p:sp>
      <p:sp>
        <p:nvSpPr>
          <p:cNvPr id="30" name="Rectangle 29">
            <a:extLst>
              <a:ext uri="{FF2B5EF4-FFF2-40B4-BE49-F238E27FC236}">
                <a16:creationId xmlns:a16="http://schemas.microsoft.com/office/drawing/2014/main" id="{7CAB7D27-148D-4082-B160-72FAD580D6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5" name="Picture 4" descr="A close up of a logo&#10;&#10;Description automatically generated">
            <a:extLst>
              <a:ext uri="{FF2B5EF4-FFF2-40B4-BE49-F238E27FC236}">
                <a16:creationId xmlns:a16="http://schemas.microsoft.com/office/drawing/2014/main" id="{B003B6B6-A8B9-4555-86BC-A42B9D9DFE62}"/>
              </a:ext>
            </a:extLst>
          </p:cNvPr>
          <p:cNvPicPr>
            <a:picLocks noChangeAspect="1"/>
          </p:cNvPicPr>
          <p:nvPr/>
        </p:nvPicPr>
        <p:blipFill>
          <a:blip r:embed="rId2"/>
          <a:stretch>
            <a:fillRect/>
          </a:stretch>
        </p:blipFill>
        <p:spPr>
          <a:xfrm>
            <a:off x="474179" y="1142531"/>
            <a:ext cx="3056127" cy="1168968"/>
          </a:xfrm>
          <a:prstGeom prst="rect">
            <a:avLst/>
          </a:prstGeom>
        </p:spPr>
      </p:pic>
      <p:pic>
        <p:nvPicPr>
          <p:cNvPr id="7" name="Picture 6" descr="A picture containing table, holding, man, pair&#10;&#10;Description automatically generated">
            <a:extLst>
              <a:ext uri="{FF2B5EF4-FFF2-40B4-BE49-F238E27FC236}">
                <a16:creationId xmlns:a16="http://schemas.microsoft.com/office/drawing/2014/main" id="{70B29093-C790-4E60-9827-0500B954CDA2}"/>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474179" y="3524419"/>
            <a:ext cx="3056127" cy="1719071"/>
          </a:xfrm>
          <a:prstGeom prst="rect">
            <a:avLst/>
          </a:prstGeom>
        </p:spPr>
      </p:pic>
      <p:sp>
        <p:nvSpPr>
          <p:cNvPr id="3" name="Content Placeholder 2">
            <a:extLst>
              <a:ext uri="{FF2B5EF4-FFF2-40B4-BE49-F238E27FC236}">
                <a16:creationId xmlns:a16="http://schemas.microsoft.com/office/drawing/2014/main" id="{8317078E-B43D-473D-9531-EDB7E04FDE03}"/>
              </a:ext>
            </a:extLst>
          </p:cNvPr>
          <p:cNvSpPr>
            <a:spLocks noGrp="1"/>
          </p:cNvSpPr>
          <p:nvPr>
            <p:ph idx="1"/>
          </p:nvPr>
        </p:nvSpPr>
        <p:spPr>
          <a:xfrm>
            <a:off x="3897342" y="1853754"/>
            <a:ext cx="4145222" cy="4271663"/>
          </a:xfrm>
        </p:spPr>
        <p:txBody>
          <a:bodyPr>
            <a:normAutofit lnSpcReduction="10000"/>
          </a:bodyPr>
          <a:lstStyle/>
          <a:p>
            <a:pPr>
              <a:lnSpc>
                <a:spcPct val="110000"/>
              </a:lnSpc>
            </a:pPr>
            <a:r>
              <a:rPr lang="en-US" sz="1600" dirty="0">
                <a:latin typeface="Britannic Bold" panose="020B0903060703020204" pitchFamily="34" charset="0"/>
              </a:rPr>
              <a:t>More than 2051 illnesses across 49 states, DC and 1 U.S. Territory</a:t>
            </a:r>
          </a:p>
          <a:p>
            <a:pPr>
              <a:lnSpc>
                <a:spcPct val="110000"/>
              </a:lnSpc>
            </a:pPr>
            <a:r>
              <a:rPr lang="en-US" sz="1600" dirty="0">
                <a:latin typeface="Britannic Bold" panose="020B0903060703020204" pitchFamily="34" charset="0"/>
              </a:rPr>
              <a:t>40 deaths in 18 states.</a:t>
            </a:r>
          </a:p>
          <a:p>
            <a:pPr>
              <a:lnSpc>
                <a:spcPct val="110000"/>
              </a:lnSpc>
            </a:pPr>
            <a:r>
              <a:rPr lang="en-US" sz="1600" dirty="0">
                <a:latin typeface="Britannic Bold" panose="020B0903060703020204" pitchFamily="34" charset="0"/>
              </a:rPr>
              <a:t>86% THC (but not exclusively THC)</a:t>
            </a:r>
          </a:p>
          <a:p>
            <a:pPr lvl="1">
              <a:lnSpc>
                <a:spcPct val="110000"/>
              </a:lnSpc>
            </a:pPr>
            <a:r>
              <a:rPr lang="en-US" dirty="0">
                <a:latin typeface="Britannic Bold" panose="020B0903060703020204" pitchFamily="34" charset="0"/>
              </a:rPr>
              <a:t>34% exclusively THC</a:t>
            </a:r>
          </a:p>
          <a:p>
            <a:pPr>
              <a:lnSpc>
                <a:spcPct val="110000"/>
              </a:lnSpc>
            </a:pPr>
            <a:r>
              <a:rPr lang="en-US" sz="1600" dirty="0">
                <a:latin typeface="Britannic Bold" panose="020B0903060703020204" pitchFamily="34" charset="0"/>
              </a:rPr>
              <a:t>64% Nicotine (but not exclusively Nicotine)</a:t>
            </a:r>
          </a:p>
          <a:p>
            <a:pPr lvl="1">
              <a:lnSpc>
                <a:spcPct val="110000"/>
              </a:lnSpc>
            </a:pPr>
            <a:r>
              <a:rPr lang="en-US" dirty="0">
                <a:latin typeface="Britannic Bold" panose="020B0903060703020204" pitchFamily="34" charset="0"/>
              </a:rPr>
              <a:t>11% exclusively Nicotine</a:t>
            </a:r>
          </a:p>
          <a:p>
            <a:pPr>
              <a:lnSpc>
                <a:spcPct val="110000"/>
              </a:lnSpc>
            </a:pPr>
            <a:r>
              <a:rPr lang="en-US" sz="1600" dirty="0">
                <a:highlight>
                  <a:srgbClr val="FFFF00"/>
                </a:highlight>
                <a:latin typeface="Britannic Bold" panose="020B0903060703020204" pitchFamily="34" charset="0"/>
              </a:rPr>
              <a:t>One common link </a:t>
            </a:r>
            <a:r>
              <a:rPr lang="en-US" sz="1600" dirty="0">
                <a:latin typeface="Britannic Bold" panose="020B0903060703020204" pitchFamily="34" charset="0"/>
              </a:rPr>
              <a:t>– use of electronic cigarettes and other vaping products.</a:t>
            </a:r>
          </a:p>
          <a:p>
            <a:pPr>
              <a:lnSpc>
                <a:spcPct val="110000"/>
              </a:lnSpc>
            </a:pPr>
            <a:r>
              <a:rPr lang="en-US" sz="1600" dirty="0">
                <a:latin typeface="Britannic Bold" panose="020B0903060703020204" pitchFamily="34" charset="0"/>
              </a:rPr>
              <a:t>CDC website has updated information.</a:t>
            </a:r>
          </a:p>
          <a:p>
            <a:pPr>
              <a:lnSpc>
                <a:spcPct val="110000"/>
              </a:lnSpc>
            </a:pPr>
            <a:r>
              <a:rPr lang="en-US" sz="1600" dirty="0">
                <a:latin typeface="Britannic Bold" panose="020B0903060703020204" pitchFamily="34" charset="0"/>
              </a:rPr>
              <a:t>CDC reports Vitamin E acetate could be  “a culprit”</a:t>
            </a:r>
          </a:p>
          <a:p>
            <a:pPr marL="0" indent="0">
              <a:lnSpc>
                <a:spcPct val="110000"/>
              </a:lnSpc>
              <a:buNone/>
            </a:pPr>
            <a:endParaRPr lang="en-US" sz="1300" dirty="0">
              <a:latin typeface="Britannic Bold" panose="020B0903060703020204" pitchFamily="34" charset="0"/>
            </a:endParaRPr>
          </a:p>
        </p:txBody>
      </p:sp>
      <p:pic>
        <p:nvPicPr>
          <p:cNvPr id="32" name="Picture 31">
            <a:extLst>
              <a:ext uri="{FF2B5EF4-FFF2-40B4-BE49-F238E27FC236}">
                <a16:creationId xmlns:a16="http://schemas.microsoft.com/office/drawing/2014/main" id="{CD88FC76-F691-462A-BCF9-0BA4F5DE6D7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4" name="Straight Connector 33">
            <a:extLst>
              <a:ext uri="{FF2B5EF4-FFF2-40B4-BE49-F238E27FC236}">
                <a16:creationId xmlns:a16="http://schemas.microsoft.com/office/drawing/2014/main" id="{33204A7E-B7E9-42D0-9DC4-B82FDC8C4B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7797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C3D674-3D59-4E93-80CA-0C0A9095E8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C884B8F8-FDC9-498B-9960-5D7260AFCB0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313302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47746B43-361E-4871-82EE-BFA0EABD6E2C}"/>
              </a:ext>
            </a:extLst>
          </p:cNvPr>
          <p:cNvSpPr>
            <a:spLocks noGrp="1"/>
          </p:cNvSpPr>
          <p:nvPr>
            <p:ph type="title"/>
          </p:nvPr>
        </p:nvSpPr>
        <p:spPr>
          <a:xfrm>
            <a:off x="1088685" y="804520"/>
            <a:ext cx="3132383" cy="1049235"/>
          </a:xfrm>
        </p:spPr>
        <p:txBody>
          <a:bodyPr>
            <a:normAutofit/>
          </a:bodyPr>
          <a:lstStyle/>
          <a:p>
            <a:r>
              <a:rPr lang="en-US" sz="2200" dirty="0">
                <a:latin typeface="Britannic Bold" panose="020B0903060703020204" pitchFamily="34" charset="0"/>
              </a:rPr>
              <a:t>Current status in Massachusetts 11.06.19</a:t>
            </a:r>
          </a:p>
        </p:txBody>
      </p:sp>
      <p:sp>
        <p:nvSpPr>
          <p:cNvPr id="14" name="Rectangle 13">
            <a:extLst>
              <a:ext uri="{FF2B5EF4-FFF2-40B4-BE49-F238E27FC236}">
                <a16:creationId xmlns:a16="http://schemas.microsoft.com/office/drawing/2014/main" id="{EF2A81E1-BCBE-426B-8C09-33274E6940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3" name="Content Placeholder 2">
            <a:extLst>
              <a:ext uri="{FF2B5EF4-FFF2-40B4-BE49-F238E27FC236}">
                <a16:creationId xmlns:a16="http://schemas.microsoft.com/office/drawing/2014/main" id="{687D5CE5-E79D-4B45-95F9-5CBB8BD0F491}"/>
              </a:ext>
            </a:extLst>
          </p:cNvPr>
          <p:cNvSpPr>
            <a:spLocks noGrp="1"/>
          </p:cNvSpPr>
          <p:nvPr>
            <p:ph idx="1"/>
          </p:nvPr>
        </p:nvSpPr>
        <p:spPr>
          <a:xfrm>
            <a:off x="1088685" y="2015732"/>
            <a:ext cx="4839101" cy="4037741"/>
          </a:xfrm>
        </p:spPr>
        <p:txBody>
          <a:bodyPr>
            <a:normAutofit fontScale="92500" lnSpcReduction="10000"/>
          </a:bodyPr>
          <a:lstStyle/>
          <a:p>
            <a:pPr>
              <a:lnSpc>
                <a:spcPct val="110000"/>
              </a:lnSpc>
            </a:pPr>
            <a:r>
              <a:rPr lang="en-US" sz="1800" dirty="0">
                <a:latin typeface="Britannic Bold" panose="020B0903060703020204" pitchFamily="34" charset="0"/>
              </a:rPr>
              <a:t>200 reported cases.</a:t>
            </a:r>
          </a:p>
          <a:p>
            <a:pPr>
              <a:lnSpc>
                <a:spcPct val="110000"/>
              </a:lnSpc>
            </a:pPr>
            <a:r>
              <a:rPr lang="en-US" sz="1800" dirty="0">
                <a:latin typeface="Britannic Bold" panose="020B0903060703020204" pitchFamily="34" charset="0"/>
              </a:rPr>
              <a:t>61 confirmed and probable cases.</a:t>
            </a:r>
          </a:p>
          <a:p>
            <a:pPr lvl="1">
              <a:lnSpc>
                <a:spcPct val="110000"/>
              </a:lnSpc>
            </a:pPr>
            <a:r>
              <a:rPr lang="en-US" sz="1800" dirty="0">
                <a:latin typeface="Britannic Bold" panose="020B0903060703020204" pitchFamily="34" charset="0"/>
              </a:rPr>
              <a:t>Three deaths – Northampton, 60-year old female, just nicotine and 40-year old female, just nicotine, male in 50’s nicotine and THC.</a:t>
            </a:r>
          </a:p>
          <a:p>
            <a:pPr>
              <a:lnSpc>
                <a:spcPct val="110000"/>
              </a:lnSpc>
            </a:pPr>
            <a:r>
              <a:rPr lang="en-US" sz="1800" dirty="0">
                <a:latin typeface="Britannic Bold" panose="020B0903060703020204" pitchFamily="34" charset="0"/>
              </a:rPr>
              <a:t>82% required hospitalization.</a:t>
            </a:r>
          </a:p>
          <a:p>
            <a:pPr>
              <a:lnSpc>
                <a:spcPct val="110000"/>
              </a:lnSpc>
            </a:pPr>
            <a:r>
              <a:rPr lang="en-US" sz="1800" dirty="0">
                <a:latin typeface="Britannic Bold" panose="020B0903060703020204" pitchFamily="34" charset="0"/>
              </a:rPr>
              <a:t>Of the confirmed and probable cases:</a:t>
            </a:r>
          </a:p>
          <a:p>
            <a:pPr lvl="1">
              <a:lnSpc>
                <a:spcPct val="110000"/>
              </a:lnSpc>
            </a:pPr>
            <a:r>
              <a:rPr lang="en-US" sz="1800" dirty="0">
                <a:latin typeface="Britannic Bold" panose="020B0903060703020204" pitchFamily="34" charset="0"/>
              </a:rPr>
              <a:t>30% nicotine only.</a:t>
            </a:r>
          </a:p>
          <a:p>
            <a:pPr lvl="1">
              <a:lnSpc>
                <a:spcPct val="110000"/>
              </a:lnSpc>
            </a:pPr>
            <a:r>
              <a:rPr lang="en-US" sz="1800" dirty="0">
                <a:latin typeface="Britannic Bold" panose="020B0903060703020204" pitchFamily="34" charset="0"/>
              </a:rPr>
              <a:t>39% THC only.</a:t>
            </a:r>
          </a:p>
          <a:p>
            <a:pPr lvl="1">
              <a:lnSpc>
                <a:spcPct val="110000"/>
              </a:lnSpc>
            </a:pPr>
            <a:r>
              <a:rPr lang="en-US" sz="1800" dirty="0">
                <a:latin typeface="Britannic Bold" panose="020B0903060703020204" pitchFamily="34" charset="0"/>
              </a:rPr>
              <a:t>25% both nicotine and THC.</a:t>
            </a:r>
          </a:p>
          <a:p>
            <a:pPr lvl="1">
              <a:lnSpc>
                <a:spcPct val="110000"/>
              </a:lnSpc>
            </a:pPr>
            <a:r>
              <a:rPr lang="en-US" sz="1800" dirty="0">
                <a:latin typeface="Britannic Bold" panose="020B0903060703020204" pitchFamily="34" charset="0"/>
              </a:rPr>
              <a:t>Other causes negligible. </a:t>
            </a:r>
          </a:p>
          <a:p>
            <a:pPr>
              <a:lnSpc>
                <a:spcPct val="110000"/>
              </a:lnSpc>
            </a:pPr>
            <a:endParaRPr lang="en-US" sz="1300" dirty="0">
              <a:latin typeface="Britannic Bold" panose="020B0903060703020204" pitchFamily="34" charset="0"/>
            </a:endParaRPr>
          </a:p>
        </p:txBody>
      </p:sp>
      <p:pic>
        <p:nvPicPr>
          <p:cNvPr id="5" name="Picture 4" descr="A close up of a logo&#10;&#10;Description automatically generated">
            <a:extLst>
              <a:ext uri="{FF2B5EF4-FFF2-40B4-BE49-F238E27FC236}">
                <a16:creationId xmlns:a16="http://schemas.microsoft.com/office/drawing/2014/main" id="{F63E724F-6272-42F5-B47B-8A0BBF0541F3}"/>
              </a:ext>
            </a:extLst>
          </p:cNvPr>
          <p:cNvPicPr>
            <a:picLocks noChangeAspect="1"/>
          </p:cNvPicPr>
          <p:nvPr/>
        </p:nvPicPr>
        <p:blipFill>
          <a:blip r:embed="rId2"/>
          <a:stretch>
            <a:fillRect/>
          </a:stretch>
        </p:blipFill>
        <p:spPr>
          <a:xfrm>
            <a:off x="5928014" y="4468090"/>
            <a:ext cx="2991775" cy="1099081"/>
          </a:xfrm>
          <a:prstGeom prst="rect">
            <a:avLst/>
          </a:prstGeom>
        </p:spPr>
      </p:pic>
      <p:pic>
        <p:nvPicPr>
          <p:cNvPr id="16" name="Picture 15">
            <a:extLst>
              <a:ext uri="{FF2B5EF4-FFF2-40B4-BE49-F238E27FC236}">
                <a16:creationId xmlns:a16="http://schemas.microsoft.com/office/drawing/2014/main" id="{39D1DDD4-5BB3-45BA-B9B3-06B62299AD7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8" name="Straight Connector 17">
            <a:extLst>
              <a:ext uri="{FF2B5EF4-FFF2-40B4-BE49-F238E27FC236}">
                <a16:creationId xmlns:a16="http://schemas.microsoft.com/office/drawing/2014/main" id="{A24DAE64-2302-42EA-8239-F2F0775CA5A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951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17B6BEA5-4935-41C2-830A-D964C9009EED}"/>
              </a:ext>
            </a:extLst>
          </p:cNvPr>
          <p:cNvPicPr>
            <a:picLocks noChangeAspect="1"/>
          </p:cNvPicPr>
          <p:nvPr/>
        </p:nvPicPr>
        <p:blipFill rotWithShape="1">
          <a:blip r:embed="rId2"/>
          <a:srcRect l="11857" r="13144"/>
          <a:stretch/>
        </p:blipFill>
        <p:spPr>
          <a:xfrm>
            <a:off x="20" y="10"/>
            <a:ext cx="9143980" cy="6857990"/>
          </a:xfrm>
          <a:prstGeom prst="rect">
            <a:avLst/>
          </a:prstGeom>
        </p:spPr>
      </p:pic>
    </p:spTree>
    <p:extLst>
      <p:ext uri="{BB962C8B-B14F-4D97-AF65-F5344CB8AC3E}">
        <p14:creationId xmlns:p14="http://schemas.microsoft.com/office/powerpoint/2010/main" val="3080258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99EC6-CDEF-4805-9932-5688E7828329}"/>
              </a:ext>
            </a:extLst>
          </p:cNvPr>
          <p:cNvSpPr>
            <a:spLocks noGrp="1"/>
          </p:cNvSpPr>
          <p:nvPr>
            <p:ph type="title"/>
          </p:nvPr>
        </p:nvSpPr>
        <p:spPr>
          <a:xfrm>
            <a:off x="1088684" y="804519"/>
            <a:ext cx="7202456" cy="1049235"/>
          </a:xfrm>
        </p:spPr>
        <p:txBody>
          <a:bodyPr>
            <a:normAutofit/>
          </a:bodyPr>
          <a:lstStyle/>
          <a:p>
            <a:r>
              <a:rPr lang="en-US" sz="3000" dirty="0">
                <a:latin typeface="Britannic Bold" panose="020B0903060703020204" pitchFamily="34" charset="0"/>
              </a:rPr>
              <a:t>Severe lung disease associated with vaping products 105 cmr 801.000</a:t>
            </a:r>
          </a:p>
        </p:txBody>
      </p:sp>
      <p:sp>
        <p:nvSpPr>
          <p:cNvPr id="3" name="Content Placeholder 2">
            <a:extLst>
              <a:ext uri="{FF2B5EF4-FFF2-40B4-BE49-F238E27FC236}">
                <a16:creationId xmlns:a16="http://schemas.microsoft.com/office/drawing/2014/main" id="{EFFAB834-205D-43A9-B472-BF55231A2A0D}"/>
              </a:ext>
            </a:extLst>
          </p:cNvPr>
          <p:cNvSpPr>
            <a:spLocks noGrp="1"/>
          </p:cNvSpPr>
          <p:nvPr>
            <p:ph idx="1"/>
          </p:nvPr>
        </p:nvSpPr>
        <p:spPr>
          <a:xfrm>
            <a:off x="1088684" y="2015732"/>
            <a:ext cx="4761398" cy="4037749"/>
          </a:xfrm>
        </p:spPr>
        <p:txBody>
          <a:bodyPr>
            <a:normAutofit/>
          </a:bodyPr>
          <a:lstStyle/>
          <a:p>
            <a:pPr>
              <a:lnSpc>
                <a:spcPct val="110000"/>
              </a:lnSpc>
            </a:pPr>
            <a:r>
              <a:rPr lang="en-US" sz="1800" dirty="0">
                <a:latin typeface="Britannic Bold" panose="020B0903060703020204" pitchFamily="34" charset="0"/>
              </a:rPr>
              <a:t>Emergency Health Regulation adopted by Public Health Council 10.25.19.</a:t>
            </a:r>
          </a:p>
          <a:p>
            <a:pPr lvl="1">
              <a:lnSpc>
                <a:spcPct val="110000"/>
              </a:lnSpc>
            </a:pPr>
            <a:r>
              <a:rPr lang="en-US" sz="1800" dirty="0">
                <a:latin typeface="Britannic Bold" panose="020B0903060703020204" pitchFamily="34" charset="0"/>
              </a:rPr>
              <a:t>Judge did not uphold Emergency Order.</a:t>
            </a:r>
          </a:p>
          <a:p>
            <a:pPr>
              <a:lnSpc>
                <a:spcPct val="110000"/>
              </a:lnSpc>
            </a:pPr>
            <a:r>
              <a:rPr lang="en-US" sz="1800" dirty="0">
                <a:latin typeface="Britannic Bold" panose="020B0903060703020204" pitchFamily="34" charset="0"/>
              </a:rPr>
              <a:t>Hearing scheduled for 11.22.19.</a:t>
            </a:r>
          </a:p>
          <a:p>
            <a:pPr>
              <a:lnSpc>
                <a:spcPct val="110000"/>
              </a:lnSpc>
            </a:pPr>
            <a:r>
              <a:rPr lang="en-US" sz="1800" dirty="0">
                <a:latin typeface="Britannic Bold" panose="020B0903060703020204" pitchFamily="34" charset="0"/>
              </a:rPr>
              <a:t>Small business impact statement filed with Secy. of State.</a:t>
            </a:r>
          </a:p>
          <a:p>
            <a:pPr lvl="1">
              <a:lnSpc>
                <a:spcPct val="110000"/>
              </a:lnSpc>
            </a:pPr>
            <a:r>
              <a:rPr lang="en-US" sz="1800" dirty="0">
                <a:latin typeface="Britannic Bold" panose="020B0903060703020204" pitchFamily="34" charset="0"/>
              </a:rPr>
              <a:t>$7 to $8 million potential business cost.</a:t>
            </a:r>
          </a:p>
          <a:p>
            <a:pPr>
              <a:lnSpc>
                <a:spcPct val="110000"/>
              </a:lnSpc>
            </a:pPr>
            <a:r>
              <a:rPr lang="en-US" sz="1800" dirty="0">
                <a:latin typeface="Britannic Bold" panose="020B0903060703020204" pitchFamily="34" charset="0"/>
              </a:rPr>
              <a:t>Effective for 3 months.</a:t>
            </a:r>
          </a:p>
          <a:p>
            <a:pPr>
              <a:lnSpc>
                <a:spcPct val="110000"/>
              </a:lnSpc>
            </a:pPr>
            <a:r>
              <a:rPr lang="en-US" sz="1800" dirty="0">
                <a:latin typeface="Britannic Bold" panose="020B0903060703020204" pitchFamily="34" charset="0"/>
              </a:rPr>
              <a:t>Same enforcement mechanism.</a:t>
            </a:r>
          </a:p>
        </p:txBody>
      </p:sp>
      <p:pic>
        <p:nvPicPr>
          <p:cNvPr id="5" name="Picture 4" descr="A picture containing woman, standing, red&#10;&#10;Description automatically generated">
            <a:extLst>
              <a:ext uri="{FF2B5EF4-FFF2-40B4-BE49-F238E27FC236}">
                <a16:creationId xmlns:a16="http://schemas.microsoft.com/office/drawing/2014/main" id="{9494DB30-88B6-4ECC-BA5E-6EEB6401BA66}"/>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5907954" y="2166967"/>
            <a:ext cx="2383185" cy="1340541"/>
          </a:xfrm>
          <a:prstGeom prst="rect">
            <a:avLst/>
          </a:prstGeom>
        </p:spPr>
      </p:pic>
      <p:pic>
        <p:nvPicPr>
          <p:cNvPr id="6" name="Picture 5" descr="A close up of a logo&#10;&#10;Description automatically generated">
            <a:extLst>
              <a:ext uri="{FF2B5EF4-FFF2-40B4-BE49-F238E27FC236}">
                <a16:creationId xmlns:a16="http://schemas.microsoft.com/office/drawing/2014/main" id="{192B41D0-BF79-4537-87F9-DE6A6B4B31EA}"/>
              </a:ext>
            </a:extLst>
          </p:cNvPr>
          <p:cNvPicPr>
            <a:picLocks noChangeAspect="1"/>
          </p:cNvPicPr>
          <p:nvPr/>
        </p:nvPicPr>
        <p:blipFill>
          <a:blip r:embed="rId4"/>
          <a:stretch>
            <a:fillRect/>
          </a:stretch>
        </p:blipFill>
        <p:spPr>
          <a:xfrm>
            <a:off x="5907954" y="4189056"/>
            <a:ext cx="2383185" cy="911567"/>
          </a:xfrm>
          <a:prstGeom prst="rect">
            <a:avLst/>
          </a:prstGeom>
        </p:spPr>
      </p:pic>
    </p:spTree>
    <p:extLst>
      <p:ext uri="{BB962C8B-B14F-4D97-AF65-F5344CB8AC3E}">
        <p14:creationId xmlns:p14="http://schemas.microsoft.com/office/powerpoint/2010/main" val="2788494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0E49A-3FA8-4DFB-B900-9708BB388D99}"/>
              </a:ext>
            </a:extLst>
          </p:cNvPr>
          <p:cNvSpPr>
            <a:spLocks noGrp="1"/>
          </p:cNvSpPr>
          <p:nvPr>
            <p:ph type="title"/>
          </p:nvPr>
        </p:nvSpPr>
        <p:spPr/>
        <p:txBody>
          <a:bodyPr/>
          <a:lstStyle/>
          <a:p>
            <a:pPr algn="ctr"/>
            <a:r>
              <a:rPr lang="en-US" dirty="0">
                <a:latin typeface="Britannic Bold" panose="020B0903060703020204" pitchFamily="34" charset="0"/>
              </a:rPr>
              <a:t>Cannabis control commission</a:t>
            </a:r>
            <a:br>
              <a:rPr lang="en-US" dirty="0">
                <a:latin typeface="Britannic Bold" panose="020B0903060703020204" pitchFamily="34" charset="0"/>
              </a:rPr>
            </a:br>
            <a:r>
              <a:rPr lang="en-US" dirty="0">
                <a:latin typeface="Britannic Bold" panose="020B0903060703020204" pitchFamily="34" charset="0"/>
              </a:rPr>
              <a:t>11.12.19</a:t>
            </a:r>
          </a:p>
        </p:txBody>
      </p:sp>
      <p:sp>
        <p:nvSpPr>
          <p:cNvPr id="3" name="Content Placeholder 2">
            <a:extLst>
              <a:ext uri="{FF2B5EF4-FFF2-40B4-BE49-F238E27FC236}">
                <a16:creationId xmlns:a16="http://schemas.microsoft.com/office/drawing/2014/main" id="{D398EF4D-D103-4291-B228-9601B17D3EBA}"/>
              </a:ext>
            </a:extLst>
          </p:cNvPr>
          <p:cNvSpPr>
            <a:spLocks noGrp="1"/>
          </p:cNvSpPr>
          <p:nvPr>
            <p:ph idx="1"/>
          </p:nvPr>
        </p:nvSpPr>
        <p:spPr/>
        <p:txBody>
          <a:bodyPr/>
          <a:lstStyle/>
          <a:p>
            <a:r>
              <a:rPr lang="en-US" dirty="0">
                <a:latin typeface="Britannic Bold" panose="020B0903060703020204" pitchFamily="34" charset="0"/>
              </a:rPr>
              <a:t>Ordered licensed shops and dispensaries to  quarantine all marijuana oil vapes.</a:t>
            </a:r>
          </a:p>
          <a:p>
            <a:pPr lvl="1"/>
            <a:r>
              <a:rPr lang="en-US" dirty="0">
                <a:latin typeface="Britannic Bold" panose="020B0903060703020204" pitchFamily="34" charset="0"/>
              </a:rPr>
              <a:t>Temporary ban.</a:t>
            </a:r>
          </a:p>
          <a:p>
            <a:r>
              <a:rPr lang="en-US" dirty="0">
                <a:latin typeface="Britannic Bold" panose="020B0903060703020204" pitchFamily="34" charset="0"/>
              </a:rPr>
              <a:t>Removed ban on “flower vaporizers” for medical marijuana patients.</a:t>
            </a:r>
          </a:p>
          <a:p>
            <a:pPr lvl="1"/>
            <a:r>
              <a:rPr lang="en-US" dirty="0">
                <a:latin typeface="Britannic Bold" panose="020B0903060703020204" pitchFamily="34" charset="0"/>
              </a:rPr>
              <a:t>Separate category of device.</a:t>
            </a:r>
          </a:p>
          <a:p>
            <a:pPr lvl="2"/>
            <a:r>
              <a:rPr lang="en-US" dirty="0">
                <a:latin typeface="Britannic Bold" panose="020B0903060703020204" pitchFamily="34" charset="0"/>
              </a:rPr>
              <a:t>Battery-powered devices that directly heat up ground-up marijuana flower.</a:t>
            </a:r>
          </a:p>
        </p:txBody>
      </p:sp>
      <p:pic>
        <p:nvPicPr>
          <p:cNvPr id="5" name="Picture 4" descr="A close up of a logo&#10;&#10;Description automatically generated">
            <a:extLst>
              <a:ext uri="{FF2B5EF4-FFF2-40B4-BE49-F238E27FC236}">
                <a16:creationId xmlns:a16="http://schemas.microsoft.com/office/drawing/2014/main" id="{EBD481AC-911E-45D9-9B73-C5F874B00125}"/>
              </a:ext>
            </a:extLst>
          </p:cNvPr>
          <p:cNvPicPr>
            <a:picLocks noChangeAspect="1"/>
          </p:cNvPicPr>
          <p:nvPr/>
        </p:nvPicPr>
        <p:blipFill>
          <a:blip r:embed="rId2"/>
          <a:stretch>
            <a:fillRect/>
          </a:stretch>
        </p:blipFill>
        <p:spPr>
          <a:xfrm>
            <a:off x="6090407" y="4780618"/>
            <a:ext cx="2834640" cy="1086442"/>
          </a:xfrm>
          <a:prstGeom prst="rect">
            <a:avLst/>
          </a:prstGeom>
        </p:spPr>
      </p:pic>
    </p:spTree>
    <p:extLst>
      <p:ext uri="{BB962C8B-B14F-4D97-AF65-F5344CB8AC3E}">
        <p14:creationId xmlns:p14="http://schemas.microsoft.com/office/powerpoint/2010/main" val="41145726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2446</Words>
  <Application>Microsoft Office PowerPoint</Application>
  <PresentationFormat>On-screen Show (4:3)</PresentationFormat>
  <Paragraphs>167</Paragraphs>
  <Slides>37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"Britannic Bold</vt:lpstr>
      <vt:lpstr>Arial</vt:lpstr>
      <vt:lpstr>Arial Rounded MT Bold</vt:lpstr>
      <vt:lpstr>Britannic Bold</vt:lpstr>
      <vt:lpstr>Calibri</vt:lpstr>
      <vt:lpstr>Gill Sans MT</vt:lpstr>
      <vt:lpstr>Gallery</vt:lpstr>
      <vt:lpstr>Vaping – industry marketing strategies and  policy options</vt:lpstr>
      <vt:lpstr>disclaimer</vt:lpstr>
      <vt:lpstr>PowerPoint Presentation</vt:lpstr>
      <vt:lpstr>Why?</vt:lpstr>
      <vt:lpstr>Current national status 11.7.19</vt:lpstr>
      <vt:lpstr>Current status in Massachusetts 11.06.19</vt:lpstr>
      <vt:lpstr>PowerPoint Presentation</vt:lpstr>
      <vt:lpstr>Severe lung disease associated with vaping products 105 cmr 801.000</vt:lpstr>
      <vt:lpstr>Cannabis control commission 11.12.19</vt:lpstr>
      <vt:lpstr>Enforcement</vt:lpstr>
      <vt:lpstr>PowerPoint Presentation</vt:lpstr>
      <vt:lpstr>Vaping basics</vt:lpstr>
      <vt:lpstr>E-Cig use among youth </vt:lpstr>
      <vt:lpstr>Current tobacco sales template highlights</vt:lpstr>
      <vt:lpstr>Statement of purpose</vt:lpstr>
      <vt:lpstr>“Tobacco Product” definition</vt:lpstr>
      <vt:lpstr> definition of adult-only retail tobacco store (“specialty store”)</vt:lpstr>
      <vt:lpstr>Main purpose of new tobacco sales regulation</vt:lpstr>
      <vt:lpstr>why restrict the sale of flavored tobacco products?</vt:lpstr>
      <vt:lpstr>PowerPoint Presentation</vt:lpstr>
      <vt:lpstr>PowerPoint Presentation</vt:lpstr>
      <vt:lpstr>Aggressive Marketing of Flavored Tobacco Products in Retail Environment</vt:lpstr>
      <vt:lpstr>Body of Evidence reviewed by the Surgeon General</vt:lpstr>
      <vt:lpstr>PowerPoint Presentation</vt:lpstr>
      <vt:lpstr>results</vt:lpstr>
      <vt:lpstr>Re-define “characterizing flavor” to include menthol</vt:lpstr>
      <vt:lpstr>Why?</vt:lpstr>
      <vt:lpstr>And then we have juuls (and other e-cigarettes)</vt:lpstr>
      <vt:lpstr>“We are throwing adult smokers under the bus by restricting e-cigs to adult-only stores.”</vt:lpstr>
      <vt:lpstr>Youth addiction concerns</vt:lpstr>
      <vt:lpstr>Youth aren’t getting the products in stores</vt:lpstr>
      <vt:lpstr>PowerPoint Presentation</vt:lpstr>
      <vt:lpstr>Ticket the kid</vt:lpstr>
      <vt:lpstr>“The majority of youth smokers prefer non-menthol cigarettes.” </vt:lpstr>
      <vt:lpstr>“Litigation is us” tobacco industry strategy</vt:lpstr>
      <vt:lpstr>Basis for lawsuit</vt:lpstr>
      <vt:lpstr>Boards of health are batting 1000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things considered where do we go from here? Vaping, menthol, opposition tactics and cbd</dc:title>
  <dc:creator>Cheryl Sbarra</dc:creator>
  <cp:lastModifiedBy>Glynn Penelope</cp:lastModifiedBy>
  <cp:revision>11</cp:revision>
  <dcterms:created xsi:type="dcterms:W3CDTF">2019-10-31T12:47:32Z</dcterms:created>
  <dcterms:modified xsi:type="dcterms:W3CDTF">2019-11-13T00:53:56Z</dcterms:modified>
</cp:coreProperties>
</file>