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648" r:id="rId2"/>
    <p:sldMasterId id="2147483708" r:id="rId3"/>
    <p:sldMasterId id="2147483711" r:id="rId4"/>
    <p:sldMasterId id="2147483713" r:id="rId5"/>
  </p:sldMasterIdLst>
  <p:notesMasterIdLst>
    <p:notesMasterId r:id="rId28"/>
  </p:notesMasterIdLst>
  <p:handoutMasterIdLst>
    <p:handoutMasterId r:id="rId29"/>
  </p:handoutMasterIdLst>
  <p:sldIdLst>
    <p:sldId id="1059" r:id="rId6"/>
    <p:sldId id="1131" r:id="rId7"/>
    <p:sldId id="1132" r:id="rId8"/>
    <p:sldId id="1133" r:id="rId9"/>
    <p:sldId id="1134" r:id="rId10"/>
    <p:sldId id="1139" r:id="rId11"/>
    <p:sldId id="1141" r:id="rId12"/>
    <p:sldId id="1122" r:id="rId13"/>
    <p:sldId id="1137" r:id="rId14"/>
    <p:sldId id="1144" r:id="rId15"/>
    <p:sldId id="1129" r:id="rId16"/>
    <p:sldId id="1145" r:id="rId17"/>
    <p:sldId id="1146" r:id="rId18"/>
    <p:sldId id="1138" r:id="rId19"/>
    <p:sldId id="1143" r:id="rId20"/>
    <p:sldId id="1123" r:id="rId21"/>
    <p:sldId id="1147" r:id="rId22"/>
    <p:sldId id="1148" r:id="rId23"/>
    <p:sldId id="1114" r:id="rId24"/>
    <p:sldId id="1119" r:id="rId25"/>
    <p:sldId id="27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384C6"/>
    <a:srgbClr val="00B8E8"/>
    <a:srgbClr val="232323"/>
    <a:srgbClr val="FCECBB"/>
    <a:srgbClr val="342F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81023" autoAdjust="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517" y="6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DD09B-0F08-4805-B57B-9B0B93C421D9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55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E4A44-0CF4-46FB-A069-97AADDF6C95E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60BCC-1243-4638-B0B6-0E4F0E25EB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hc.org/whatwedo/health-equity-social-justice/what-is-health-equity/Pages/Health-Disparities-vs.-Health-Inequities.asp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waterapproach.net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1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dd675f2bf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\</a:t>
            </a:r>
            <a:endParaRPr dirty="0"/>
          </a:p>
        </p:txBody>
      </p:sp>
      <p:sp>
        <p:nvSpPr>
          <p:cNvPr id="654" name="Google Shape;654;g4dd675f2b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http://www.hsph.harvard.edu/news/features/zip-code-better-predictor-of-health-than-genetic-code/</a:t>
            </a:r>
          </a:p>
          <a:p>
            <a:r>
              <a:rPr lang="en-US" dirty="0"/>
              <a:t>http://www.bostonplans.org/getattachment/412cd832-79b3-4c84-806b-77e3a8140ede/</a:t>
            </a:r>
          </a:p>
          <a:p>
            <a:r>
              <a:rPr lang="en-US" dirty="0"/>
              <a:t>http://www.bphc.org/whatwedo/health-equity-social-justice/tools-and-resources/Documents/PlaceMatters-Update-04-13.pdf</a:t>
            </a:r>
          </a:p>
          <a:p>
            <a:r>
              <a:rPr lang="en-US" dirty="0"/>
              <a:t>Springfield College- 75.60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D7A43-54DE-4AD5-9B99-BD49E11FFD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programs-  CHWs </a:t>
            </a:r>
          </a:p>
          <a:p>
            <a:r>
              <a:rPr lang="en-US" dirty="0"/>
              <a:t>Integrating Medical Data-  MA Homelessness higher pm/pm</a:t>
            </a:r>
          </a:p>
          <a:p>
            <a:r>
              <a:rPr lang="en-US" dirty="0"/>
              <a:t>Social Assessment:  ACOs, HMOs doing the assessment around housing, food,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SD Into workflow:  screening </a:t>
            </a:r>
          </a:p>
          <a:p>
            <a:r>
              <a:rPr lang="en-US" dirty="0"/>
              <a:t>Training physicians:  asking questions.  Similar to PHQ-9  </a:t>
            </a:r>
            <a:br>
              <a:rPr lang="en-US" dirty="0"/>
            </a:br>
            <a:r>
              <a:rPr lang="en-US" dirty="0"/>
              <a:t>Point-of-care checklists-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5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 CAN- potentially gets to the social inequities if working to make policy changes that impact preconception health for black women in Boston </a:t>
            </a:r>
          </a:p>
          <a:p>
            <a:r>
              <a:rPr lang="en-US" dirty="0"/>
              <a:t>MA- work happening at MassHealth level is at the institutional inequities and living conditions </a:t>
            </a:r>
          </a:p>
          <a:p>
            <a:r>
              <a:rPr lang="en-US" dirty="0"/>
              <a:t>NY- Women, infants and Children (WIC) example of how Health Leads is addressing institutional inequities and living conditions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 example of both case management, individual risk behaviors (desk work), to living conditions (training of caregivers) to institutional (food is medicine and Medicaid changes)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49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https://www.bphc.org/whatwedo/health-equity-social-justice/what-is-health-equity/Pages/Health-Disparities-vs.-Health-Inequities.aspx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www.groundwaterapproach.net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60BCC-1243-4638-B0B6-0E4F0E25EB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2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B7E23-72CE-2D4C-B109-647623F512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5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77940" y="1573404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9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554480"/>
            <a:ext cx="7213821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5360" y="1554480"/>
            <a:ext cx="4086640" cy="437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68748" y="2286000"/>
            <a:ext cx="3487660" cy="3394213"/>
          </a:xfrm>
          <a:prstGeom prst="rect">
            <a:avLst/>
          </a:prstGeom>
        </p:spPr>
        <p:txBody>
          <a:bodyPr lIns="0" tIns="0" rIns="0" bIns="0"/>
          <a:lstStyle>
            <a:lvl1pPr marL="114300" indent="-114300">
              <a:defRPr sz="16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64538" y="1763713"/>
            <a:ext cx="3497426" cy="4175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105360" y="1554480"/>
            <a:ext cx="4086640" cy="437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0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324600" y="1554163"/>
            <a:ext cx="5511800" cy="4351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0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548640" y="1554163"/>
            <a:ext cx="11287760" cy="4351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48639" y="155448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6284715" y="155448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6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291263" y="1554163"/>
            <a:ext cx="5476875" cy="4351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6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6959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0101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3243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36385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9527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2669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15811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08953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2095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95237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883796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3817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56959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250101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43243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36385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529527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22669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715811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808953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02095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995237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0883796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63817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56959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250101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43243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36385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529527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622669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715811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808953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902095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995237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10883796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63817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156959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250101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343243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436385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529527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622669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715811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57"/>
          </p:nvPr>
        </p:nvSpPr>
        <p:spPr>
          <a:xfrm>
            <a:off x="808953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902095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9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703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1845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64987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8129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51271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44413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37555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0697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23839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16981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010123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1032651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8703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71845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264987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58129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51271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544413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7555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730697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823839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16981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010123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1032651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78703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71845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264987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58129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51271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544413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637555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730697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823839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916981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1010123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11032651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78703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171845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264987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358129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451271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544413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637555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730697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57"/>
          </p:nvPr>
        </p:nvSpPr>
        <p:spPr>
          <a:xfrm>
            <a:off x="823839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916981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2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703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8655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7200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4950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37769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24128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8703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8655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57200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44950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7769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1024128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78703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268655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57200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44950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837769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1024128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2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07" y="1764533"/>
            <a:ext cx="795504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807" y="4244208"/>
            <a:ext cx="795504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800"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85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07" y="1764533"/>
            <a:ext cx="795504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807" y="4244208"/>
            <a:ext cx="795504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800"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6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07" y="1764533"/>
            <a:ext cx="7955047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807" y="4244208"/>
            <a:ext cx="795504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800"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5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3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2322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4993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59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3" y="5667252"/>
            <a:ext cx="3200400" cy="59435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5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99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tabLst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 dirty="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59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8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75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43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65760" y="3740727"/>
            <a:ext cx="11493731" cy="26046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5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6478325" cy="4659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459317" y="1550572"/>
            <a:ext cx="4732683" cy="4663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19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75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0" y="1554480"/>
            <a:ext cx="6478325" cy="4659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" y="1550572"/>
            <a:ext cx="4732683" cy="4663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4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1" y="1550572"/>
            <a:ext cx="12054840" cy="4663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79804" y="2295936"/>
            <a:ext cx="4456506" cy="3240157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962" y="1949751"/>
            <a:ext cx="4370237" cy="38968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lIns="182880" tIns="182880" rIns="182880" bIns="182880" anchor="ctr"/>
          <a:lstStyle>
            <a:lvl1pPr marL="0" indent="0" algn="ctr">
              <a:buNone/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77940" y="1573404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93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554480"/>
            <a:ext cx="7213821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105360" y="1554480"/>
            <a:ext cx="4086640" cy="4370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68748" y="2286000"/>
            <a:ext cx="3487660" cy="3394213"/>
          </a:xfrm>
          <a:prstGeom prst="rect">
            <a:avLst/>
          </a:prstGeom>
        </p:spPr>
        <p:txBody>
          <a:bodyPr lIns="0" tIns="0" rIns="0" bIns="0"/>
          <a:lstStyle>
            <a:lvl1pPr marL="114300" indent="-114300">
              <a:defRPr sz="16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64538" y="1763713"/>
            <a:ext cx="3497426" cy="4175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0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324600" y="1554163"/>
            <a:ext cx="5511800" cy="4351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0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548640" y="1554163"/>
            <a:ext cx="11287760" cy="4351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548639" y="155448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6284715" y="155448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8196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539496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291263" y="1554163"/>
            <a:ext cx="5476875" cy="4351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6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6959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0101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3243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36385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9527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2669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15811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08953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2095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952375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883796" y="1577975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3817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56959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250101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43243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36385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529527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22669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715811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808953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02095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9952375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0883796" y="2670294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63817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56959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250101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43243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36385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529527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622669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715811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808953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902095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9952375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10883796" y="3762613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63817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156959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250101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343243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436385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529527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622669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715811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57"/>
          </p:nvPr>
        </p:nvSpPr>
        <p:spPr>
          <a:xfrm>
            <a:off x="808953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9020955" y="4854932"/>
            <a:ext cx="666750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9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703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1845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64987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8129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51271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44413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37555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0697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823839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16981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0101230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1032651" y="1667288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8703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171845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264987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358129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51271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544413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637555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730697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823839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916981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10101230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11032651" y="2759607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78703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171845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264987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358129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51271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544413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637555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730697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/>
          </p:nvPr>
        </p:nvSpPr>
        <p:spPr>
          <a:xfrm>
            <a:off x="823839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6"/>
          </p:nvPr>
        </p:nvSpPr>
        <p:spPr>
          <a:xfrm>
            <a:off x="916981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6"/>
          <p:cNvSpPr>
            <a:spLocks noGrp="1"/>
          </p:cNvSpPr>
          <p:nvPr>
            <p:ph type="pic" sz="quarter" idx="47"/>
          </p:nvPr>
        </p:nvSpPr>
        <p:spPr>
          <a:xfrm>
            <a:off x="10101230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11032651" y="3851926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78703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171845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264987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358129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53"/>
          </p:nvPr>
        </p:nvSpPr>
        <p:spPr>
          <a:xfrm>
            <a:off x="451271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54"/>
          </p:nvPr>
        </p:nvSpPr>
        <p:spPr>
          <a:xfrm>
            <a:off x="544413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55"/>
          </p:nvPr>
        </p:nvSpPr>
        <p:spPr>
          <a:xfrm>
            <a:off x="637555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730697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6"/>
          <p:cNvSpPr>
            <a:spLocks noGrp="1"/>
          </p:cNvSpPr>
          <p:nvPr>
            <p:ph type="pic" sz="quarter" idx="57"/>
          </p:nvPr>
        </p:nvSpPr>
        <p:spPr>
          <a:xfrm>
            <a:off x="823839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9169810" y="4944245"/>
            <a:ext cx="548640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2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9041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60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4" y="5667252"/>
            <a:ext cx="3200400" cy="59435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43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703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8655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57200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4950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37769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241280" y="166728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8703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8655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57200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44950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837769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10241280" y="3117418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78703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268655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57200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644950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837769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10241280" y="4572520"/>
            <a:ext cx="1554480" cy="1097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2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705591" y="0"/>
            <a:ext cx="548640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42644" y="0"/>
            <a:ext cx="8161601" cy="6858000"/>
            <a:chOff x="142644" y="0"/>
            <a:chExt cx="8161601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6783726" y="0"/>
              <a:ext cx="1520519" cy="6858000"/>
            </a:xfrm>
            <a:prstGeom prst="rect">
              <a:avLst/>
            </a:prstGeom>
            <a:gradFill flip="none" rotWithShape="1">
              <a:gsLst>
                <a:gs pos="22800">
                  <a:schemeClr val="bg1">
                    <a:alpha val="7000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42644" y="0"/>
              <a:ext cx="664382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753" y="5667252"/>
            <a:ext cx="3200400" cy="59435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2322" y="1061565"/>
            <a:ext cx="5163827" cy="263096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lnSpc>
                <a:spcPts val="4000"/>
              </a:lnSpc>
              <a:buFontTx/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800"/>
            </a:lvl2pPr>
            <a:lvl3pPr marL="914400" indent="0" algn="ctr">
              <a:buFontTx/>
              <a:buNone/>
              <a:defRPr sz="2800"/>
            </a:lvl3pPr>
            <a:lvl4pPr marL="1371600" indent="0" algn="ctr">
              <a:buFontTx/>
              <a:buNone/>
              <a:defRPr sz="2800"/>
            </a:lvl4pPr>
            <a:lvl5pPr marL="1828800" indent="0" algn="ctr">
              <a:buFontTx/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49939" y="3692525"/>
            <a:ext cx="5166210" cy="334962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65759" y="6492240"/>
            <a:ext cx="5350389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59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4699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C854-8F43-42E9-BE8C-9FE415B4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427DF-5A86-4BB2-810D-AF2904D2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D7DEA5-3B89-43BA-8B6C-7B8775D8111A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AABC-88FD-4859-BD1D-EE1400AF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193D1-F0CD-4D23-96CB-4A326CA3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D03C-4139-4BFA-A6F2-1D1BA99A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5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47200" y="6507827"/>
            <a:ext cx="28448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en-US" sz="1320" smtClean="0"/>
            </a:lvl1pPr>
          </a:lstStyle>
          <a:p>
            <a:fld id="{089AE1C8-312C-4B09-9F8A-3C44057B03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5280" dirty="0"/>
              <a:t>PAGE HEADER – WIDE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97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2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53628"/>
            <a:ext cx="8679976" cy="4043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365760"/>
            <a:ext cx="9144000" cy="804672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Sample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4360" y="1773936"/>
            <a:ext cx="5120640" cy="43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0216" y="1773936"/>
            <a:ext cx="5120640" cy="439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4360" y="6455664"/>
            <a:ext cx="7552944" cy="3291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©2016 Health Leads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55664"/>
            <a:ext cx="3410712" cy="329184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D5556A6A-E6C8-804F-BBF0-3935F1A6D3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2860" y="1248770"/>
            <a:ext cx="298885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94360" y="2213811"/>
            <a:ext cx="5120640" cy="372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300216" y="2213811"/>
            <a:ext cx="5120640" cy="372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694265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899997" y="1828800"/>
            <a:ext cx="106824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9347200" y="6498595"/>
            <a:ext cx="28448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914402" y="304802"/>
            <a:ext cx="11256021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body" idx="2"/>
          </p:nvPr>
        </p:nvSpPr>
        <p:spPr>
          <a:xfrm>
            <a:off x="914400" y="990600"/>
            <a:ext cx="1127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315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3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867"/>
            </a:lvl9pPr>
          </a:lstStyle>
          <a:p>
            <a:endParaRPr/>
          </a:p>
        </p:txBody>
      </p:sp>
      <p:sp>
        <p:nvSpPr>
          <p:cNvPr id="348" name="Google Shape;348;p41"/>
          <p:cNvSpPr txBox="1">
            <a:spLocks noGrp="1"/>
          </p:cNvSpPr>
          <p:nvPr>
            <p:ph type="body" idx="1"/>
          </p:nvPr>
        </p:nvSpPr>
        <p:spPr>
          <a:xfrm>
            <a:off x="548640" y="1554480"/>
            <a:ext cx="109728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609585" marR="0" lvl="0" indent="-44872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2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1"/>
          <p:cNvSpPr txBox="1">
            <a:spLocks noGrp="1"/>
          </p:cNvSpPr>
          <p:nvPr>
            <p:ph type="ftr" idx="11"/>
          </p:nvPr>
        </p:nvSpPr>
        <p:spPr>
          <a:xfrm>
            <a:off x="365760" y="6492240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sldNum" idx="12"/>
          </p:nvPr>
        </p:nvSpPr>
        <p:spPr>
          <a:xfrm>
            <a:off x="11430000" y="6492240"/>
            <a:ext cx="5486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12" userDrawn="1">
          <p15:clr>
            <a:srgbClr val="FBAE40"/>
          </p15:clr>
        </p15:guide>
        <p15:guide id="4" orient="horz" pos="624" userDrawn="1">
          <p15:clr>
            <a:srgbClr val="FBAE40"/>
          </p15:clr>
        </p15:guide>
        <p15:guide id="5" orient="horz" pos="264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10972800" cy="4663440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342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6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760" y="3740727"/>
            <a:ext cx="11493731" cy="26046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5760" y="3740727"/>
            <a:ext cx="11493731" cy="260465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10972800" cy="4663440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6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54480"/>
            <a:ext cx="6478325" cy="4659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459317" y="1550572"/>
            <a:ext cx="4732683" cy="4663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19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0" y="1554480"/>
            <a:ext cx="6478325" cy="465953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" y="1550572"/>
            <a:ext cx="4732683" cy="4663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4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1" y="1550572"/>
            <a:ext cx="12054840" cy="46634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9566299" cy="548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9804" y="2295936"/>
            <a:ext cx="4456506" cy="3240157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962" y="1949751"/>
            <a:ext cx="4370237" cy="389686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lIns="182880" tIns="182880" rIns="182880" bIns="182880" anchor="ctr"/>
          <a:lstStyle>
            <a:lvl1pPr marL="0" indent="0" algn="ctr">
              <a:buNone/>
              <a:defRPr sz="22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379804" y="2295936"/>
            <a:ext cx="4456506" cy="3240157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12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orient="horz" pos="2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492240"/>
            <a:ext cx="5486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5760" y="6492240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3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655" r:id="rId24"/>
    <p:sldLayoutId id="2147483756" r:id="rId25"/>
    <p:sldLayoutId id="2147483673" r:id="rId26"/>
    <p:sldLayoutId id="2147483672" r:id="rId27"/>
    <p:sldLayoutId id="2147483657" r:id="rId28"/>
    <p:sldLayoutId id="2147483666" r:id="rId29"/>
    <p:sldLayoutId id="2147483674" r:id="rId30"/>
    <p:sldLayoutId id="2147483667" r:id="rId31"/>
    <p:sldLayoutId id="2147483754" r:id="rId32"/>
    <p:sldLayoutId id="2147483668" r:id="rId33"/>
    <p:sldLayoutId id="2147483661" r:id="rId34"/>
    <p:sldLayoutId id="2147483665" r:id="rId35"/>
    <p:sldLayoutId id="2147483675" r:id="rId36"/>
    <p:sldLayoutId id="2147483753" r:id="rId37"/>
    <p:sldLayoutId id="2147483663" r:id="rId38"/>
    <p:sldLayoutId id="2147483664" r:id="rId39"/>
    <p:sldLayoutId id="2147483669" r:id="rId40"/>
    <p:sldLayoutId id="2147483676" r:id="rId41"/>
    <p:sldLayoutId id="2147483670" r:id="rId42"/>
    <p:sldLayoutId id="2147483752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600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©2016 Health Leads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BA04-3A76-9241-B514-21F722F4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6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838200" y="26600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>
            <a:spLocks noGrp="1"/>
          </p:cNvSpPr>
          <p:nvPr>
            <p:ph type="sldNum" idx="12"/>
          </p:nvPr>
        </p:nvSpPr>
        <p:spPr>
          <a:xfrm>
            <a:off x="11430000" y="6492240"/>
            <a:ext cx="5486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ftr" idx="11"/>
          </p:nvPr>
        </p:nvSpPr>
        <p:spPr>
          <a:xfrm>
            <a:off x="365760" y="6492240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492240"/>
            <a:ext cx="5486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DE8CB7-8F90-4DAF-BA65-C65FFD32C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65760" y="6492240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800" dirty="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3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affairs.org/do/10.1377/hauthor20170927.127156/full/" TargetMode="Externa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painmedicine/article/9/5/613/1852051" TargetMode="Externa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hyperlink" Target="http://www.groundwaterapproach.ne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rwjf.org/en/library/interactives/whereyouliveaffectshowlongyouliv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social_determinants/final_report/csdh_finalreport_2008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2965" y="515015"/>
            <a:ext cx="5714327" cy="2630960"/>
          </a:xfrm>
        </p:spPr>
        <p:txBody>
          <a:bodyPr/>
          <a:lstStyle/>
          <a:p>
            <a:pPr algn="l"/>
            <a:r>
              <a:rPr lang="en-US" b="1" i="1" dirty="0"/>
              <a:t>What are Health Inequities and What are the Root Causes</a:t>
            </a:r>
            <a:endParaRPr lang="en-US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849" y="3692525"/>
            <a:ext cx="5940590" cy="374452"/>
          </a:xfrm>
        </p:spPr>
        <p:txBody>
          <a:bodyPr/>
          <a:lstStyle/>
          <a:p>
            <a:pPr algn="l"/>
            <a:r>
              <a:rPr lang="en-US" dirty="0"/>
              <a:t>Jennifer Valenzuela, LICSW, MPH</a:t>
            </a:r>
          </a:p>
          <a:p>
            <a:pPr algn="l"/>
            <a:r>
              <a:rPr lang="en-US" dirty="0"/>
              <a:t>Chief People &amp; Equity Officer, Health Leads</a:t>
            </a:r>
          </a:p>
          <a:p>
            <a:pPr algn="l"/>
            <a:r>
              <a:rPr lang="en-US" dirty="0"/>
              <a:t>October 16,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58140" y="13985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CF392FA8-E0FA-4B0F-87B6-BDD11404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 80% have SDOH as part of patient care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505634F-D9A3-49D8-A421-2FE5D7377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638" y="1825626"/>
            <a:ext cx="8449199" cy="43513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2019 Health Leads.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236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A6460-55B4-420C-BDCA-996CE5D9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250" y="872936"/>
            <a:ext cx="11146638" cy="5864748"/>
          </a:xfrm>
        </p:spPr>
        <p:txBody>
          <a:bodyPr/>
          <a:lstStyle/>
          <a:p>
            <a:r>
              <a:rPr lang="en-US" dirty="0"/>
              <a:t>Looking for ways to streamline all screens and make use of z-codes </a:t>
            </a:r>
          </a:p>
          <a:p>
            <a:pPr lvl="1"/>
            <a:r>
              <a:rPr lang="en-US" dirty="0"/>
              <a:t>Considering using food insecurity questions as the ‘gateway’ for more conversation with patients </a:t>
            </a:r>
          </a:p>
          <a:p>
            <a:pPr lvl="1"/>
            <a:r>
              <a:rPr lang="en-US" dirty="0"/>
              <a:t>Z-codes documenting homelessness (for example) could support higher payments from payers as evidence of a more complex population</a:t>
            </a:r>
          </a:p>
          <a:p>
            <a:pPr lvl="1"/>
            <a:r>
              <a:rPr lang="en-US" dirty="0"/>
              <a:t> Z-codes trigger pop-ups in EHRs for care teams and enable a view of the prevalence of needs across a patient population more easily</a:t>
            </a:r>
          </a:p>
          <a:p>
            <a:r>
              <a:rPr lang="en-US" dirty="0"/>
              <a:t>Increasingly focused on Community Health Workers (CHWs)</a:t>
            </a:r>
          </a:p>
          <a:p>
            <a:r>
              <a:rPr lang="en-US" dirty="0"/>
              <a:t>Technology looked to as the ‘magic wand.’   Much lower success if technology is in absence of navigation support and partnership</a:t>
            </a:r>
          </a:p>
          <a:p>
            <a:r>
              <a:rPr lang="en-US" dirty="0"/>
              <a:t>Patient advisory is desired, but few are doing this</a:t>
            </a:r>
          </a:p>
          <a:p>
            <a:r>
              <a:rPr lang="en-US" dirty="0"/>
              <a:t>Community partnerships are key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F5A3BB-97E0-4791-A29D-992F0DF5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Learning from our partners</a:t>
            </a:r>
          </a:p>
        </p:txBody>
      </p:sp>
    </p:spTree>
    <p:extLst>
      <p:ext uri="{BB962C8B-B14F-4D97-AF65-F5344CB8AC3E}">
        <p14:creationId xmlns:p14="http://schemas.microsoft.com/office/powerpoint/2010/main" val="213536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F5A4-3B86-4960-BBB2-58AAA627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27945"/>
            <a:ext cx="11855918" cy="548640"/>
          </a:xfrm>
        </p:spPr>
        <p:txBody>
          <a:bodyPr/>
          <a:lstStyle/>
          <a:p>
            <a:r>
              <a:rPr lang="en-US" dirty="0"/>
              <a:t>Health Related Social Needs or Social Determinants of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1AC5-11A1-49F8-98EA-DA48342C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57400"/>
            <a:ext cx="10972800" cy="46634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002060"/>
                </a:solidFill>
              </a:rPr>
              <a:t>While targeted, small-scale social interventions provide invaluable assistance for individual patients, we must also remain focused on the social determinants that perpetuate poor health at the community level.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4901A-629D-4B2D-8D96-B76841E3C6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E479B-E4A1-4810-90A6-0083997EC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FAC10-910F-4D3E-8D66-961410E54647}"/>
              </a:ext>
            </a:extLst>
          </p:cNvPr>
          <p:cNvSpPr txBox="1"/>
          <p:nvPr/>
        </p:nvSpPr>
        <p:spPr>
          <a:xfrm>
            <a:off x="6713628" y="6217920"/>
            <a:ext cx="553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“Meeting Individual Social Needs Falls Short Of Addressing Social Determinants Of Health, " Health Affairs Blog, January 16, 2019.DOI: 10.1377/hblog20190115.234942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6B8F1-254C-4FD0-A0F2-2EFC8561B3C8}"/>
              </a:ext>
            </a:extLst>
          </p:cNvPr>
          <p:cNvSpPr/>
          <p:nvPr/>
        </p:nvSpPr>
        <p:spPr>
          <a:xfrm>
            <a:off x="5117432" y="48620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+mj-lt"/>
              </a:rPr>
              <a:t>Brian </a:t>
            </a:r>
            <a:r>
              <a:rPr lang="en-US" i="1" dirty="0" err="1">
                <a:solidFill>
                  <a:srgbClr val="002060"/>
                </a:solidFill>
                <a:latin typeface="+mj-lt"/>
              </a:rPr>
              <a:t>Castrucci</a:t>
            </a:r>
            <a:r>
              <a:rPr lang="en-US" i="1" dirty="0">
                <a:solidFill>
                  <a:srgbClr val="002060"/>
                </a:solidFill>
                <a:latin typeface="+mj-lt"/>
              </a:rPr>
              <a:t> &amp; John Auerbach</a:t>
            </a:r>
            <a:endParaRPr lang="en-US" b="0" i="1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287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342B-6884-4275-93C0-6C023FF8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957A36-79A3-45E5-863C-19DD210F0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969" y="137160"/>
            <a:ext cx="5921432" cy="67216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695AD-A6E4-4AD2-B1C7-3568A5A8A0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052D4-ECCB-420B-B153-31B7C5987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4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HII framework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827" y="1405674"/>
            <a:ext cx="10066345" cy="49425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E8B6BD-352E-46F1-A03C-BE7019A3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27945"/>
            <a:ext cx="10836755" cy="696662"/>
          </a:xfrm>
        </p:spPr>
        <p:txBody>
          <a:bodyPr/>
          <a:lstStyle/>
          <a:p>
            <a:r>
              <a:rPr lang="en-US" dirty="0"/>
              <a:t>We’ve made great progress, but we’re not getting at the root of the inequities that drive disease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C4129B-0E00-4291-AB11-654D86ABA2CD}"/>
              </a:ext>
            </a:extLst>
          </p:cNvPr>
          <p:cNvGrpSpPr/>
          <p:nvPr/>
        </p:nvGrpSpPr>
        <p:grpSpPr>
          <a:xfrm>
            <a:off x="7286232" y="1268599"/>
            <a:ext cx="4539185" cy="4834759"/>
            <a:chOff x="7367752" y="1124607"/>
            <a:chExt cx="4539185" cy="483475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F5227DD-99BF-467B-ADE6-1C65D0924EF7}"/>
                </a:ext>
              </a:extLst>
            </p:cNvPr>
            <p:cNvSpPr/>
            <p:nvPr/>
          </p:nvSpPr>
          <p:spPr>
            <a:xfrm>
              <a:off x="7367752" y="1124607"/>
              <a:ext cx="3761420" cy="4834759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F8AF36-8FEA-4499-A9A2-CDF7E18DD6E4}"/>
                </a:ext>
              </a:extLst>
            </p:cNvPr>
            <p:cNvSpPr txBox="1"/>
            <p:nvPr/>
          </p:nvSpPr>
          <p:spPr>
            <a:xfrm>
              <a:off x="10351406" y="5025126"/>
              <a:ext cx="1555531" cy="64633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Traditional healthcare</a:t>
              </a: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EB674D-20D9-40B5-B8B6-C0AA1233C5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6F4D5E-7826-4D3E-9B52-D877780E7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19A91F-9918-4BAF-9DF9-161EBA5A716C}"/>
              </a:ext>
            </a:extLst>
          </p:cNvPr>
          <p:cNvSpPr/>
          <p:nvPr/>
        </p:nvSpPr>
        <p:spPr>
          <a:xfrm>
            <a:off x="888124" y="1261682"/>
            <a:ext cx="6223405" cy="49425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8806" y="1764533"/>
            <a:ext cx="9553919" cy="2387600"/>
          </a:xfrm>
        </p:spPr>
        <p:txBody>
          <a:bodyPr/>
          <a:lstStyle/>
          <a:p>
            <a:r>
              <a:rPr lang="en-US" dirty="0"/>
              <a:t>Why is this happening?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D03C-4139-4BFA-A6F2-1D1BA99A95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"/>
            <a:ext cx="10972800" cy="46634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Disparity</a:t>
            </a:r>
            <a:r>
              <a:rPr lang="en-US" dirty="0"/>
              <a:t> “</a:t>
            </a:r>
            <a:r>
              <a:rPr lang="en-US" sz="2400" dirty="0"/>
              <a:t>implies a </a:t>
            </a:r>
            <a:r>
              <a:rPr lang="en-US" sz="2400" i="1" dirty="0"/>
              <a:t>difference</a:t>
            </a:r>
            <a:r>
              <a:rPr lang="en-US" sz="2400" dirty="0"/>
              <a:t> of some kind; </a:t>
            </a:r>
            <a:r>
              <a:rPr lang="en-US" dirty="0"/>
              <a:t>it can be said that disparity is not undesirable in itself unless it results in some consequence that can be understood as unfair or unjust.”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Differences in the presence of </a:t>
            </a:r>
            <a:r>
              <a:rPr lang="en-US" b="1" dirty="0"/>
              <a:t>disease</a:t>
            </a:r>
            <a:r>
              <a:rPr lang="en-US" dirty="0"/>
              <a:t>, </a:t>
            </a:r>
            <a:r>
              <a:rPr lang="en-US" b="1" dirty="0"/>
              <a:t>health outcomes</a:t>
            </a:r>
            <a:r>
              <a:rPr lang="en-US" dirty="0"/>
              <a:t>, or </a:t>
            </a:r>
            <a:r>
              <a:rPr lang="en-US" b="1" dirty="0">
                <a:solidFill>
                  <a:schemeClr val="tx2"/>
                </a:solidFill>
              </a:rPr>
              <a:t>access to health care </a:t>
            </a:r>
            <a:r>
              <a:rPr lang="en-US" dirty="0"/>
              <a:t>between population groups.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4000" b="1" dirty="0"/>
              <a:t>Inequity</a:t>
            </a:r>
            <a:r>
              <a:rPr lang="en-US" dirty="0"/>
              <a:t> “</a:t>
            </a:r>
            <a:r>
              <a:rPr lang="en-US" sz="2400" dirty="0"/>
              <a:t>implies </a:t>
            </a:r>
            <a:r>
              <a:rPr lang="en-US" sz="2400" i="1" dirty="0"/>
              <a:t>unfairness</a:t>
            </a:r>
            <a:r>
              <a:rPr lang="en-US" sz="2400" dirty="0"/>
              <a:t> and </a:t>
            </a:r>
            <a:r>
              <a:rPr lang="en-US" sz="2400" i="1" dirty="0"/>
              <a:t>injustice; </a:t>
            </a:r>
            <a:r>
              <a:rPr lang="en-US" sz="2400" dirty="0"/>
              <a:t>inequities are always undesirable and should be subject to serious moral criticism.”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Differences in health that are unnecessary and avoidable.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9B947-B131-4B05-B44C-DBFD57760F98}"/>
              </a:ext>
            </a:extLst>
          </p:cNvPr>
          <p:cNvSpPr txBox="1"/>
          <p:nvPr/>
        </p:nvSpPr>
        <p:spPr>
          <a:xfrm>
            <a:off x="4596064" y="6227546"/>
            <a:ext cx="988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Pain Medicine</a:t>
            </a:r>
            <a:r>
              <a:rPr lang="en-US" dirty="0">
                <a:solidFill>
                  <a:srgbClr val="000000"/>
                </a:solidFill>
              </a:rPr>
              <a:t>, Volume 9, Issue 5, July 2008, Pages 613 –623, </a:t>
            </a:r>
            <a:r>
              <a:rPr lang="en-US" u="sng" dirty="0">
                <a:solidFill>
                  <a:srgbClr val="000000"/>
                </a:solidFill>
              </a:rPr>
              <a:t/>
            </a:r>
            <a:br>
              <a:rPr lang="en-US" u="sng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https://academic.oup.com/painmedicine/article/9/5/613/1852051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1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6B062C3-224E-4E2A-AEC4-BCD807B8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20" y="838456"/>
            <a:ext cx="10972800" cy="466344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Disparity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4901A-629D-4B2D-8D96-B76841E3C6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E479B-E4A1-4810-90A6-0083997EC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15358FC-9E18-4D64-8106-C156E1AA73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7252" y="804699"/>
            <a:ext cx="5394325" cy="43513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Inequity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78376-C294-423D-B265-ED717AC1805F}"/>
              </a:ext>
            </a:extLst>
          </p:cNvPr>
          <p:cNvSpPr/>
          <p:nvPr/>
        </p:nvSpPr>
        <p:spPr>
          <a:xfrm>
            <a:off x="553452" y="197352"/>
            <a:ext cx="113169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477AFB-D0BF-48DA-B8F1-879304B8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42" y="1821438"/>
            <a:ext cx="6924374" cy="43369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595FC3-AE2C-4175-8E73-4B4228A38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0" y="1682236"/>
            <a:ext cx="3106448" cy="20709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F6A117-53E0-4472-918C-829177FE3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2404" y="4259052"/>
            <a:ext cx="3104118" cy="20704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F4D7BE-1BEA-45C1-BE34-14BF7AAD6D95}"/>
              </a:ext>
            </a:extLst>
          </p:cNvPr>
          <p:cNvSpPr txBox="1"/>
          <p:nvPr/>
        </p:nvSpPr>
        <p:spPr>
          <a:xfrm>
            <a:off x="989916" y="3753201"/>
            <a:ext cx="308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at birth</a:t>
            </a:r>
          </a:p>
        </p:txBody>
      </p:sp>
    </p:spTree>
    <p:extLst>
      <p:ext uri="{BB962C8B-B14F-4D97-AF65-F5344CB8AC3E}">
        <p14:creationId xmlns:p14="http://schemas.microsoft.com/office/powerpoint/2010/main" val="123604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7E805-0DE9-412D-8983-DF188D251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759" y="-43235"/>
            <a:ext cx="9266726" cy="67647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DDC0F-22EE-4FF2-8A9A-30558A5CE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DE8CB7-8F90-4DAF-BA65-C65FFD32C57A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8E6D8-E7A0-4C96-A35A-62B16671499A}"/>
              </a:ext>
            </a:extLst>
          </p:cNvPr>
          <p:cNvSpPr txBox="1"/>
          <p:nvPr/>
        </p:nvSpPr>
        <p:spPr>
          <a:xfrm>
            <a:off x="8610600" y="642604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www.groundwaterapproach.net</a:t>
            </a:r>
            <a:endParaRPr lang="en-US" dirty="0"/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10948D-A3C7-4A79-8800-61AC05DEBB2D}"/>
              </a:ext>
            </a:extLst>
          </p:cNvPr>
          <p:cNvSpPr/>
          <p:nvPr/>
        </p:nvSpPr>
        <p:spPr>
          <a:xfrm>
            <a:off x="10317076" y="6232357"/>
            <a:ext cx="204941" cy="1696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7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simple story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556A6A-E6C8-804F-BBF0-3935F1A6D3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068" y="2454410"/>
            <a:ext cx="22491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Addressing basic resource needs as part of care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65173" y="2918428"/>
            <a:ext cx="1331091" cy="305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55171" y="2821981"/>
            <a:ext cx="2577205" cy="47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Reduced needs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68914" y="2918428"/>
            <a:ext cx="1331091" cy="305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96821" y="2854371"/>
            <a:ext cx="224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Better health</a:t>
            </a:r>
          </a:p>
        </p:txBody>
      </p:sp>
    </p:spTree>
    <p:extLst>
      <p:ext uri="{BB962C8B-B14F-4D97-AF65-F5344CB8AC3E}">
        <p14:creationId xmlns:p14="http://schemas.microsoft.com/office/powerpoint/2010/main" val="206670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A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8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8"/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68"/>
          <p:cNvSpPr txBox="1">
            <a:spLocks noGrp="1"/>
          </p:cNvSpPr>
          <p:nvPr>
            <p:ph type="title"/>
          </p:nvPr>
        </p:nvSpPr>
        <p:spPr>
          <a:xfrm>
            <a:off x="2555631" y="1441937"/>
            <a:ext cx="7080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328E"/>
              </a:buClr>
              <a:buSzPts val="2900"/>
              <a:buFont typeface="Arial"/>
              <a:buNone/>
            </a:pPr>
            <a:r>
              <a:rPr lang="en" sz="4800" b="1">
                <a:solidFill>
                  <a:srgbClr val="38328E"/>
                </a:solidFill>
              </a:rPr>
              <a:t>What do you think is the #1 predictor of your lifespan? </a:t>
            </a:r>
            <a:endParaRPr sz="4800" b="1"/>
          </a:p>
        </p:txBody>
      </p:sp>
    </p:spTree>
    <p:extLst>
      <p:ext uri="{BB962C8B-B14F-4D97-AF65-F5344CB8AC3E}">
        <p14:creationId xmlns:p14="http://schemas.microsoft.com/office/powerpoint/2010/main" val="39300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427945"/>
            <a:ext cx="11165545" cy="548640"/>
          </a:xfrm>
        </p:spPr>
        <p:txBody>
          <a:bodyPr/>
          <a:lstStyle/>
          <a:p>
            <a:r>
              <a:rPr lang="en-US" b="1" dirty="0"/>
              <a:t>Trace the pathway from social inequities to community conditions to disparate outcomes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Content Placeholder 3" descr="BARHII framewor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22413" r="7655" b="22413"/>
          <a:stretch/>
        </p:blipFill>
        <p:spPr>
          <a:xfrm>
            <a:off x="661670" y="1234994"/>
            <a:ext cx="10861815" cy="5333084"/>
          </a:xfrm>
        </p:spPr>
      </p:pic>
    </p:spTree>
    <p:extLst>
      <p:ext uri="{BB962C8B-B14F-4D97-AF65-F5344CB8AC3E}">
        <p14:creationId xmlns:p14="http://schemas.microsoft.com/office/powerpoint/2010/main" val="58518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" y="3740727"/>
            <a:ext cx="11493731" cy="260465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48920"/>
              </p:ext>
            </p:extLst>
          </p:nvPr>
        </p:nvGraphicFramePr>
        <p:xfrm>
          <a:off x="789709" y="4169448"/>
          <a:ext cx="10450946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VISION: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OUR MISSION: 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Health, well-being and </a:t>
                      </a:r>
                      <a:r>
                        <a:rPr lang="en-US" sz="20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dignity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every person in every community.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with communities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health systems to address </a:t>
                      </a:r>
                      <a:r>
                        <a:rPr lang="en-US" sz="20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causes of inequity and disease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We do this by removing barriers that keep people from identifying, accessing and choosing the resources everyone needs to be healthy.</a:t>
                      </a:r>
                    </a:p>
                  </a:txBody>
                  <a:tcPr marL="2743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73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9041" y="659690"/>
            <a:ext cx="5714327" cy="2630960"/>
          </a:xfrm>
        </p:spPr>
        <p:txBody>
          <a:bodyPr/>
          <a:lstStyle/>
          <a:p>
            <a:pPr algn="l"/>
            <a:r>
              <a:rPr lang="en-US" b="1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696" y="3129899"/>
            <a:ext cx="5940590" cy="374452"/>
          </a:xfrm>
        </p:spPr>
        <p:txBody>
          <a:bodyPr/>
          <a:lstStyle/>
          <a:p>
            <a:pPr algn="l"/>
            <a:r>
              <a:rPr lang="en-US" dirty="0"/>
              <a:t>jvalenzuela@healthleadsusa.org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2018 Health Leads. All rights reserved.</a:t>
            </a:r>
            <a:endParaRPr lang="en-US" sz="800" dirty="0">
              <a:solidFill>
                <a:srgbClr val="405765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8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0"/>
            <a:ext cx="10972800" cy="1234440"/>
          </a:xfrm>
          <a:prstGeom prst="roundRect">
            <a:avLst>
              <a:gd name="adj" fmla="val 0"/>
            </a:avLst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Your Zip Code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4156" t="8603" r="15768" b="6198"/>
          <a:stretch/>
        </p:blipFill>
        <p:spPr bwMode="auto">
          <a:xfrm>
            <a:off x="2083069" y="2063113"/>
            <a:ext cx="7021174" cy="412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-62351" y="1612418"/>
            <a:ext cx="2478157" cy="15087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20"/>
              </a:spcAft>
            </a:pPr>
            <a:r>
              <a:rPr lang="en-US" sz="2400" b="1" dirty="0">
                <a:solidFill>
                  <a:srgbClr val="FFFFFF"/>
                </a:solidFill>
              </a:rPr>
              <a:t>Jamaica Plain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Life Expectancy</a:t>
            </a:r>
          </a:p>
          <a:p>
            <a:pPr algn="ctr">
              <a:spcAft>
                <a:spcPts val="720"/>
              </a:spcAft>
            </a:pPr>
            <a:r>
              <a:rPr lang="en-US" sz="2400" b="1" dirty="0">
                <a:solidFill>
                  <a:srgbClr val="FFFFFF"/>
                </a:solidFill>
              </a:rPr>
              <a:t>82.8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09671" y="2683170"/>
            <a:ext cx="36945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8375823" y="1928790"/>
            <a:ext cx="2478157" cy="15087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20"/>
              </a:spcAft>
            </a:pPr>
            <a:r>
              <a:rPr lang="en-US" sz="2400" b="1" dirty="0">
                <a:solidFill>
                  <a:srgbClr val="FFFFFF"/>
                </a:solidFill>
              </a:rPr>
              <a:t>Roxbury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Life Expectancy</a:t>
            </a:r>
          </a:p>
          <a:p>
            <a:pPr algn="ctr">
              <a:spcAft>
                <a:spcPts val="720"/>
              </a:spcAft>
            </a:pPr>
            <a:r>
              <a:rPr lang="en-US" sz="2400" b="1" dirty="0">
                <a:solidFill>
                  <a:srgbClr val="FFFFFF"/>
                </a:solidFill>
              </a:rPr>
              <a:t>77.60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58285" y="2805193"/>
            <a:ext cx="2002941" cy="160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7533" y="5960416"/>
            <a:ext cx="5269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Map produced by the Office of Digital Cartography &amp; GIS, BRA. November 2011.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379BC109-A957-42CF-A162-C360B3026A40}"/>
              </a:ext>
            </a:extLst>
          </p:cNvPr>
          <p:cNvSpPr/>
          <p:nvPr/>
        </p:nvSpPr>
        <p:spPr>
          <a:xfrm>
            <a:off x="9402377" y="4859615"/>
            <a:ext cx="2478157" cy="15087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20"/>
              </a:spcAft>
            </a:pPr>
            <a:r>
              <a:rPr lang="en-US" sz="2800" dirty="0">
                <a:solidFill>
                  <a:srgbClr val="FFFFFF"/>
                </a:solidFill>
              </a:rPr>
              <a:t>Weston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Life Expectancy</a:t>
            </a:r>
          </a:p>
          <a:p>
            <a:pPr algn="ctr">
              <a:spcAft>
                <a:spcPts val="720"/>
              </a:spcAft>
            </a:pPr>
            <a:r>
              <a:rPr lang="en-US" sz="2400" b="1" dirty="0">
                <a:solidFill>
                  <a:srgbClr val="FFFFFF"/>
                </a:solidFill>
              </a:rPr>
              <a:t>83.7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E9977-522C-453E-BFDA-D306DA920A57}"/>
              </a:ext>
            </a:extLst>
          </p:cNvPr>
          <p:cNvSpPr txBox="1"/>
          <p:nvPr/>
        </p:nvSpPr>
        <p:spPr>
          <a:xfrm>
            <a:off x="168442" y="6208288"/>
            <a:ext cx="619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https://www.rwjf.org/en/library/interactives/whereyouliveaffectshowlongyoulive.html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33" y="147481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This story plays out in communities across the country…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31DCC-7F69-4CB2-8029-A27E9EB2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9942E-C175-4B7F-BCE6-2FBB1BD8F4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3" descr="LE-Map-NCarolina.jpg">
            <a:extLst>
              <a:ext uri="{FF2B5EF4-FFF2-40B4-BE49-F238E27FC236}">
                <a16:creationId xmlns:a16="http://schemas.microsoft.com/office/drawing/2014/main" id="{A5827C72-1A1F-4141-8121-EFE8BBE84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5" r="-638"/>
          <a:stretch/>
        </p:blipFill>
        <p:spPr>
          <a:xfrm>
            <a:off x="6246996" y="1028999"/>
            <a:ext cx="5183004" cy="511280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357E630-73D3-4ECE-AAC4-B4E8D14B8E76}"/>
              </a:ext>
            </a:extLst>
          </p:cNvPr>
          <p:cNvSpPr txBox="1">
            <a:spLocks/>
          </p:cNvSpPr>
          <p:nvPr/>
        </p:nvSpPr>
        <p:spPr>
          <a:xfrm>
            <a:off x="538431" y="1109342"/>
            <a:ext cx="5225545" cy="5112806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Approximately </a:t>
            </a: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245,000 deaths </a:t>
            </a: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in the U.S. in 2000 were attributable to </a:t>
            </a: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low education, and 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176,000 to 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racial segregation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162,000 to 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low social support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133,000 to 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individual-level poverty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119,000 to 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income inequality</a:t>
            </a:r>
          </a:p>
          <a:p>
            <a:pPr lvl="1"/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39,000 to 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area-level poverty.</a:t>
            </a:r>
            <a: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/>
            </a:r>
            <a:br>
              <a:rPr lang="en-US" sz="1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</a:br>
            <a:endParaRPr lang="en-US" sz="16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  <a:p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The </a:t>
            </a: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gap in life expectancy </a:t>
            </a: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between the richest 1% and poorest 1% of individuals is 14.6 years for men and 10.1 years for women.</a:t>
            </a:r>
            <a:b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 </a:t>
            </a:r>
          </a:p>
          <a:p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Even after controlling for other traditional measures of socioeconomic status, </a:t>
            </a: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children are more likely to have asthma, migraines/severe headaches, or ear infections</a:t>
            </a: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 the closer their family is to the </a:t>
            </a:r>
            <a:r>
              <a:rPr lang="en-US" sz="18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federal poverty line</a:t>
            </a:r>
            <a:r>
              <a:rPr lang="en-US" sz="18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.</a:t>
            </a:r>
            <a:endParaRPr lang="en-US" sz="1800" dirty="0">
              <a:solidFill>
                <a:schemeClr val="accent3">
                  <a:lumMod val="2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21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74" y="271049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Life expectancy is declining </a:t>
            </a:r>
          </a:p>
        </p:txBody>
      </p:sp>
      <p:pic>
        <p:nvPicPr>
          <p:cNvPr id="4" name="Content Placeholder 3" descr="Life expectancy US vs. selected countries, 1960-2015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9" r="-5497"/>
          <a:stretch/>
        </p:blipFill>
        <p:spPr>
          <a:xfrm>
            <a:off x="2315737" y="1026395"/>
            <a:ext cx="7560526" cy="53361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16ECE-33AA-49B8-A6EA-38E705A6D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AC060-740B-409D-A1DC-221CA4B1C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8CB7-8F90-4DAF-BA65-C65FFD32C5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 an imbalance of health care and social spending…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DE3214-88B4-49CB-BA9E-418CA4AC5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375" y="1675227"/>
            <a:ext cx="7233249" cy="43941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16ECE-33AA-49B8-A6EA-38E705A6D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2019 Health Leads.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AC060-740B-409D-A1DC-221CA4B1C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DE8CB7-8F90-4DAF-BA65-C65FFD32C57A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7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…while we continue to see subpar life expectancy and infant mortality rate in the 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16ECE-33AA-49B8-A6EA-38E705A6D1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2019 Health Leads.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AC060-740B-409D-A1DC-221CA4B1C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DE8CB7-8F90-4DAF-BA65-C65FFD32C57A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08990A-8223-4B08-BF19-EE57C15F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790" y="1432684"/>
            <a:ext cx="593883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8806" y="1764533"/>
            <a:ext cx="9553919" cy="2387600"/>
          </a:xfrm>
        </p:spPr>
        <p:txBody>
          <a:bodyPr/>
          <a:lstStyle/>
          <a:p>
            <a:r>
              <a:rPr lang="en-US" dirty="0"/>
              <a:t>What’s happening?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D03C-4139-4BFA-A6F2-1D1BA99A9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9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454" y="1602435"/>
            <a:ext cx="4573863" cy="568020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“conditions in which people are born, grow, live, work, and age” and “the fundamental drivers of these conditions.”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World Health Organization’s Commission on the Social Determinants of Health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430000" y="6492240"/>
            <a:ext cx="548640" cy="228600"/>
          </a:xfrm>
        </p:spPr>
        <p:txBody>
          <a:bodyPr/>
          <a:lstStyle/>
          <a:p>
            <a:fld id="{59DE8CB7-8F90-4DAF-BA65-C65FFD32C57A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>
                <a:solidFill>
                  <a:srgbClr val="4057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Health Leads. All rights reserved.</a:t>
            </a:r>
            <a:endParaRPr lang="en-US" sz="800" dirty="0">
              <a:solidFill>
                <a:srgbClr val="4057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137">
            <a:extLst>
              <a:ext uri="{FF2B5EF4-FFF2-40B4-BE49-F238E27FC236}">
                <a16:creationId xmlns:a16="http://schemas.microsoft.com/office/drawing/2014/main" id="{7743A454-98B1-400D-ABFF-C4C3BCBD735B}"/>
              </a:ext>
            </a:extLst>
          </p:cNvPr>
          <p:cNvSpPr txBox="1"/>
          <p:nvPr/>
        </p:nvSpPr>
        <p:spPr>
          <a:xfrm>
            <a:off x="10727371" y="4128570"/>
            <a:ext cx="1356599" cy="1189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342F83"/>
                </a:solidFill>
              </a:rPr>
              <a:t>80%</a:t>
            </a:r>
            <a:r>
              <a:rPr lang="en-US" i="1" dirty="0">
                <a:solidFill>
                  <a:srgbClr val="342F83"/>
                </a:solidFill>
              </a:rPr>
              <a:t> of the modifiable factors are shaped by life </a:t>
            </a:r>
            <a:r>
              <a:rPr lang="en-US" b="1" i="1" dirty="0">
                <a:solidFill>
                  <a:srgbClr val="342F83"/>
                </a:solidFill>
              </a:rPr>
              <a:t>outside the clinic</a:t>
            </a:r>
          </a:p>
        </p:txBody>
      </p:sp>
      <p:sp>
        <p:nvSpPr>
          <p:cNvPr id="8" name="Shape 100">
            <a:extLst>
              <a:ext uri="{FF2B5EF4-FFF2-40B4-BE49-F238E27FC236}">
                <a16:creationId xmlns:a16="http://schemas.microsoft.com/office/drawing/2014/main" id="{D05906EF-89F9-44D8-8EEF-B91A336794EE}"/>
              </a:ext>
            </a:extLst>
          </p:cNvPr>
          <p:cNvSpPr/>
          <p:nvPr/>
        </p:nvSpPr>
        <p:spPr>
          <a:xfrm>
            <a:off x="6153508" y="1370345"/>
            <a:ext cx="4555425" cy="474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hape 101">
            <a:extLst>
              <a:ext uri="{FF2B5EF4-FFF2-40B4-BE49-F238E27FC236}">
                <a16:creationId xmlns:a16="http://schemas.microsoft.com/office/drawing/2014/main" id="{584B2D60-3294-4B6E-8C22-C0E8D4F03725}"/>
              </a:ext>
            </a:extLst>
          </p:cNvPr>
          <p:cNvCxnSpPr/>
          <p:nvPr/>
        </p:nvCxnSpPr>
        <p:spPr>
          <a:xfrm>
            <a:off x="6932571" y="5479031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" name="Shape 102">
            <a:extLst>
              <a:ext uri="{FF2B5EF4-FFF2-40B4-BE49-F238E27FC236}">
                <a16:creationId xmlns:a16="http://schemas.microsoft.com/office/drawing/2014/main" id="{36483B8C-1AEF-4243-8465-426343E6C4C5}"/>
              </a:ext>
            </a:extLst>
          </p:cNvPr>
          <p:cNvCxnSpPr/>
          <p:nvPr/>
        </p:nvCxnSpPr>
        <p:spPr>
          <a:xfrm>
            <a:off x="6932571" y="5089018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" name="Shape 103">
            <a:extLst>
              <a:ext uri="{FF2B5EF4-FFF2-40B4-BE49-F238E27FC236}">
                <a16:creationId xmlns:a16="http://schemas.microsoft.com/office/drawing/2014/main" id="{4E6B25E6-A115-49CA-A6FB-E44FC029E3B4}"/>
              </a:ext>
            </a:extLst>
          </p:cNvPr>
          <p:cNvCxnSpPr/>
          <p:nvPr/>
        </p:nvCxnSpPr>
        <p:spPr>
          <a:xfrm>
            <a:off x="6932571" y="4699006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104">
            <a:extLst>
              <a:ext uri="{FF2B5EF4-FFF2-40B4-BE49-F238E27FC236}">
                <a16:creationId xmlns:a16="http://schemas.microsoft.com/office/drawing/2014/main" id="{E95FBEC8-9B50-4888-B673-4D21C20567B4}"/>
              </a:ext>
            </a:extLst>
          </p:cNvPr>
          <p:cNvCxnSpPr/>
          <p:nvPr/>
        </p:nvCxnSpPr>
        <p:spPr>
          <a:xfrm>
            <a:off x="6932571" y="4308994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105">
            <a:extLst>
              <a:ext uri="{FF2B5EF4-FFF2-40B4-BE49-F238E27FC236}">
                <a16:creationId xmlns:a16="http://schemas.microsoft.com/office/drawing/2014/main" id="{73ED0222-CA57-4179-BFB1-9F1F0DA077A5}"/>
              </a:ext>
            </a:extLst>
          </p:cNvPr>
          <p:cNvCxnSpPr/>
          <p:nvPr/>
        </p:nvCxnSpPr>
        <p:spPr>
          <a:xfrm>
            <a:off x="6932571" y="3918982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" name="Shape 106">
            <a:extLst>
              <a:ext uri="{FF2B5EF4-FFF2-40B4-BE49-F238E27FC236}">
                <a16:creationId xmlns:a16="http://schemas.microsoft.com/office/drawing/2014/main" id="{121B818D-04D6-422A-9199-F70B05BE1322}"/>
              </a:ext>
            </a:extLst>
          </p:cNvPr>
          <p:cNvCxnSpPr/>
          <p:nvPr/>
        </p:nvCxnSpPr>
        <p:spPr>
          <a:xfrm>
            <a:off x="6932571" y="3528969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" name="Shape 107">
            <a:extLst>
              <a:ext uri="{FF2B5EF4-FFF2-40B4-BE49-F238E27FC236}">
                <a16:creationId xmlns:a16="http://schemas.microsoft.com/office/drawing/2014/main" id="{459146CA-0CA8-4324-AFBC-1A0968366A93}"/>
              </a:ext>
            </a:extLst>
          </p:cNvPr>
          <p:cNvCxnSpPr/>
          <p:nvPr/>
        </p:nvCxnSpPr>
        <p:spPr>
          <a:xfrm>
            <a:off x="6932571" y="3138957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" name="Shape 108">
            <a:extLst>
              <a:ext uri="{FF2B5EF4-FFF2-40B4-BE49-F238E27FC236}">
                <a16:creationId xmlns:a16="http://schemas.microsoft.com/office/drawing/2014/main" id="{438B0F49-125D-4315-B3AC-52AB0CCBE79F}"/>
              </a:ext>
            </a:extLst>
          </p:cNvPr>
          <p:cNvCxnSpPr/>
          <p:nvPr/>
        </p:nvCxnSpPr>
        <p:spPr>
          <a:xfrm>
            <a:off x="6925744" y="2748945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" name="Shape 109">
            <a:extLst>
              <a:ext uri="{FF2B5EF4-FFF2-40B4-BE49-F238E27FC236}">
                <a16:creationId xmlns:a16="http://schemas.microsoft.com/office/drawing/2014/main" id="{4264ABCD-A74A-4B11-AC36-25D705ABB4F1}"/>
              </a:ext>
            </a:extLst>
          </p:cNvPr>
          <p:cNvCxnSpPr/>
          <p:nvPr/>
        </p:nvCxnSpPr>
        <p:spPr>
          <a:xfrm>
            <a:off x="6932571" y="2358933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" name="Shape 110">
            <a:extLst>
              <a:ext uri="{FF2B5EF4-FFF2-40B4-BE49-F238E27FC236}">
                <a16:creationId xmlns:a16="http://schemas.microsoft.com/office/drawing/2014/main" id="{7F7E26F1-9AA9-4BD2-B89D-072F96926948}"/>
              </a:ext>
            </a:extLst>
          </p:cNvPr>
          <p:cNvCxnSpPr/>
          <p:nvPr/>
        </p:nvCxnSpPr>
        <p:spPr>
          <a:xfrm>
            <a:off x="6925744" y="1968920"/>
            <a:ext cx="318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9" name="Shape 113">
            <a:extLst>
              <a:ext uri="{FF2B5EF4-FFF2-40B4-BE49-F238E27FC236}">
                <a16:creationId xmlns:a16="http://schemas.microsoft.com/office/drawing/2014/main" id="{823784AB-1D0B-4D14-BD28-E49CE07DFD62}"/>
              </a:ext>
            </a:extLst>
          </p:cNvPr>
          <p:cNvGrpSpPr/>
          <p:nvPr/>
        </p:nvGrpSpPr>
        <p:grpSpPr>
          <a:xfrm>
            <a:off x="7176237" y="1951929"/>
            <a:ext cx="2691541" cy="3918192"/>
            <a:chOff x="1839825" y="1693000"/>
            <a:chExt cx="3302100" cy="4532322"/>
          </a:xfrm>
        </p:grpSpPr>
        <p:sp>
          <p:nvSpPr>
            <p:cNvPr id="20" name="Shape 114">
              <a:extLst>
                <a:ext uri="{FF2B5EF4-FFF2-40B4-BE49-F238E27FC236}">
                  <a16:creationId xmlns:a16="http://schemas.microsoft.com/office/drawing/2014/main" id="{9E9C3458-6AF9-4929-A914-94167E393507}"/>
                </a:ext>
              </a:extLst>
            </p:cNvPr>
            <p:cNvSpPr/>
            <p:nvPr/>
          </p:nvSpPr>
          <p:spPr>
            <a:xfrm>
              <a:off x="1839825" y="4418122"/>
              <a:ext cx="3302100" cy="1807200"/>
            </a:xfrm>
            <a:prstGeom prst="rect">
              <a:avLst/>
            </a:prstGeom>
            <a:solidFill>
              <a:srgbClr val="1293DE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115">
              <a:extLst>
                <a:ext uri="{FF2B5EF4-FFF2-40B4-BE49-F238E27FC236}">
                  <a16:creationId xmlns:a16="http://schemas.microsoft.com/office/drawing/2014/main" id="{B7D6E5C9-C3A7-462C-B82B-834289B63996}"/>
                </a:ext>
              </a:extLst>
            </p:cNvPr>
            <p:cNvSpPr/>
            <p:nvPr/>
          </p:nvSpPr>
          <p:spPr>
            <a:xfrm>
              <a:off x="1839825" y="3074825"/>
              <a:ext cx="3302100" cy="1350900"/>
            </a:xfrm>
            <a:prstGeom prst="rect">
              <a:avLst/>
            </a:prstGeom>
            <a:solidFill>
              <a:srgbClr val="00B0F0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116">
              <a:extLst>
                <a:ext uri="{FF2B5EF4-FFF2-40B4-BE49-F238E27FC236}">
                  <a16:creationId xmlns:a16="http://schemas.microsoft.com/office/drawing/2014/main" id="{527D9070-EBC2-43FE-96F7-BA6810AF720E}"/>
                </a:ext>
              </a:extLst>
            </p:cNvPr>
            <p:cNvSpPr/>
            <p:nvPr/>
          </p:nvSpPr>
          <p:spPr>
            <a:xfrm>
              <a:off x="1839825" y="1693000"/>
              <a:ext cx="3302100" cy="920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117">
              <a:extLst>
                <a:ext uri="{FF2B5EF4-FFF2-40B4-BE49-F238E27FC236}">
                  <a16:creationId xmlns:a16="http://schemas.microsoft.com/office/drawing/2014/main" id="{FF0D7E24-6A6E-4125-B8E7-8907699EA137}"/>
                </a:ext>
              </a:extLst>
            </p:cNvPr>
            <p:cNvSpPr/>
            <p:nvPr/>
          </p:nvSpPr>
          <p:spPr>
            <a:xfrm>
              <a:off x="1839825" y="2605281"/>
              <a:ext cx="3302100" cy="470100"/>
            </a:xfrm>
            <a:prstGeom prst="rect">
              <a:avLst/>
            </a:prstGeom>
            <a:solidFill>
              <a:srgbClr val="6FCEF0"/>
            </a:solidFill>
            <a:ln w="19050" cap="flat" cmpd="sng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4" name="Shape 118">
            <a:extLst>
              <a:ext uri="{FF2B5EF4-FFF2-40B4-BE49-F238E27FC236}">
                <a16:creationId xmlns:a16="http://schemas.microsoft.com/office/drawing/2014/main" id="{BB6A0C21-1C06-4E4A-8B7C-5C08A77D3137}"/>
              </a:ext>
            </a:extLst>
          </p:cNvPr>
          <p:cNvSpPr txBox="1"/>
          <p:nvPr/>
        </p:nvSpPr>
        <p:spPr>
          <a:xfrm>
            <a:off x="7294958" y="3350370"/>
            <a:ext cx="1058400" cy="7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30%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Health Behaviors</a:t>
            </a:r>
          </a:p>
        </p:txBody>
      </p:sp>
      <p:sp>
        <p:nvSpPr>
          <p:cNvPr id="25" name="Shape 119">
            <a:extLst>
              <a:ext uri="{FF2B5EF4-FFF2-40B4-BE49-F238E27FC236}">
                <a16:creationId xmlns:a16="http://schemas.microsoft.com/office/drawing/2014/main" id="{5F145336-E7D6-4EDF-81FD-62BA44541272}"/>
              </a:ext>
            </a:extLst>
          </p:cNvPr>
          <p:cNvSpPr txBox="1"/>
          <p:nvPr/>
        </p:nvSpPr>
        <p:spPr>
          <a:xfrm>
            <a:off x="7294951" y="2757958"/>
            <a:ext cx="1058400" cy="37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10% Environment</a:t>
            </a:r>
          </a:p>
        </p:txBody>
      </p:sp>
      <p:sp>
        <p:nvSpPr>
          <p:cNvPr id="26" name="Shape 120">
            <a:extLst>
              <a:ext uri="{FF2B5EF4-FFF2-40B4-BE49-F238E27FC236}">
                <a16:creationId xmlns:a16="http://schemas.microsoft.com/office/drawing/2014/main" id="{0DDAADF8-CCA3-4752-A2BC-1D0A8020921D}"/>
              </a:ext>
            </a:extLst>
          </p:cNvPr>
          <p:cNvSpPr txBox="1"/>
          <p:nvPr/>
        </p:nvSpPr>
        <p:spPr>
          <a:xfrm>
            <a:off x="7294958" y="2105243"/>
            <a:ext cx="1058400" cy="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20%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Clinical Care</a:t>
            </a:r>
          </a:p>
        </p:txBody>
      </p:sp>
      <p:sp>
        <p:nvSpPr>
          <p:cNvPr id="27" name="Shape 121">
            <a:extLst>
              <a:ext uri="{FF2B5EF4-FFF2-40B4-BE49-F238E27FC236}">
                <a16:creationId xmlns:a16="http://schemas.microsoft.com/office/drawing/2014/main" id="{D3549BE7-F6F9-44CB-AF16-36B8946583C8}"/>
              </a:ext>
            </a:extLst>
          </p:cNvPr>
          <p:cNvSpPr txBox="1"/>
          <p:nvPr/>
        </p:nvSpPr>
        <p:spPr>
          <a:xfrm>
            <a:off x="6402731" y="2614221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80%</a:t>
            </a:r>
          </a:p>
        </p:txBody>
      </p:sp>
      <p:sp>
        <p:nvSpPr>
          <p:cNvPr id="28" name="Shape 122">
            <a:extLst>
              <a:ext uri="{FF2B5EF4-FFF2-40B4-BE49-F238E27FC236}">
                <a16:creationId xmlns:a16="http://schemas.microsoft.com/office/drawing/2014/main" id="{53C56A9B-63D7-4A1E-8BC4-24EA86850B75}"/>
              </a:ext>
            </a:extLst>
          </p:cNvPr>
          <p:cNvSpPr txBox="1"/>
          <p:nvPr/>
        </p:nvSpPr>
        <p:spPr>
          <a:xfrm>
            <a:off x="6402731" y="2224117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90%</a:t>
            </a:r>
          </a:p>
        </p:txBody>
      </p:sp>
      <p:sp>
        <p:nvSpPr>
          <p:cNvPr id="29" name="Shape 123">
            <a:extLst>
              <a:ext uri="{FF2B5EF4-FFF2-40B4-BE49-F238E27FC236}">
                <a16:creationId xmlns:a16="http://schemas.microsoft.com/office/drawing/2014/main" id="{80F5D7D7-6929-4C7F-8006-65A59BB3F399}"/>
              </a:ext>
            </a:extLst>
          </p:cNvPr>
          <p:cNvSpPr txBox="1"/>
          <p:nvPr/>
        </p:nvSpPr>
        <p:spPr>
          <a:xfrm>
            <a:off x="6402731" y="1834033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100%</a:t>
            </a:r>
          </a:p>
        </p:txBody>
      </p:sp>
      <p:sp>
        <p:nvSpPr>
          <p:cNvPr id="30" name="Shape 124">
            <a:extLst>
              <a:ext uri="{FF2B5EF4-FFF2-40B4-BE49-F238E27FC236}">
                <a16:creationId xmlns:a16="http://schemas.microsoft.com/office/drawing/2014/main" id="{3AE0ECB7-2759-4996-BA33-330BEEC0595C}"/>
              </a:ext>
            </a:extLst>
          </p:cNvPr>
          <p:cNvSpPr txBox="1"/>
          <p:nvPr/>
        </p:nvSpPr>
        <p:spPr>
          <a:xfrm>
            <a:off x="6402731" y="3004326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70%</a:t>
            </a:r>
          </a:p>
        </p:txBody>
      </p:sp>
      <p:sp>
        <p:nvSpPr>
          <p:cNvPr id="31" name="Shape 125">
            <a:extLst>
              <a:ext uri="{FF2B5EF4-FFF2-40B4-BE49-F238E27FC236}">
                <a16:creationId xmlns:a16="http://schemas.microsoft.com/office/drawing/2014/main" id="{FD901829-9C2A-4D0A-9AED-F0C2CF7D5FAA}"/>
              </a:ext>
            </a:extLst>
          </p:cNvPr>
          <p:cNvSpPr txBox="1"/>
          <p:nvPr/>
        </p:nvSpPr>
        <p:spPr>
          <a:xfrm>
            <a:off x="6402731" y="3394430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60%</a:t>
            </a:r>
          </a:p>
        </p:txBody>
      </p:sp>
      <p:sp>
        <p:nvSpPr>
          <p:cNvPr id="32" name="Shape 126">
            <a:extLst>
              <a:ext uri="{FF2B5EF4-FFF2-40B4-BE49-F238E27FC236}">
                <a16:creationId xmlns:a16="http://schemas.microsoft.com/office/drawing/2014/main" id="{3D4F6F39-8717-43A4-A0E8-96623394F166}"/>
              </a:ext>
            </a:extLst>
          </p:cNvPr>
          <p:cNvSpPr txBox="1"/>
          <p:nvPr/>
        </p:nvSpPr>
        <p:spPr>
          <a:xfrm>
            <a:off x="6402731" y="3784535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50%</a:t>
            </a:r>
          </a:p>
        </p:txBody>
      </p:sp>
      <p:sp>
        <p:nvSpPr>
          <p:cNvPr id="33" name="Shape 127">
            <a:extLst>
              <a:ext uri="{FF2B5EF4-FFF2-40B4-BE49-F238E27FC236}">
                <a16:creationId xmlns:a16="http://schemas.microsoft.com/office/drawing/2014/main" id="{8C4E7282-248D-476A-A808-F871E0E17F85}"/>
              </a:ext>
            </a:extLst>
          </p:cNvPr>
          <p:cNvSpPr txBox="1"/>
          <p:nvPr/>
        </p:nvSpPr>
        <p:spPr>
          <a:xfrm>
            <a:off x="6402731" y="4174639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40%</a:t>
            </a:r>
          </a:p>
        </p:txBody>
      </p:sp>
      <p:sp>
        <p:nvSpPr>
          <p:cNvPr id="34" name="Shape 128">
            <a:extLst>
              <a:ext uri="{FF2B5EF4-FFF2-40B4-BE49-F238E27FC236}">
                <a16:creationId xmlns:a16="http://schemas.microsoft.com/office/drawing/2014/main" id="{7234B9E3-339C-4A36-AF97-23F16EDD5B8E}"/>
              </a:ext>
            </a:extLst>
          </p:cNvPr>
          <p:cNvSpPr txBox="1"/>
          <p:nvPr/>
        </p:nvSpPr>
        <p:spPr>
          <a:xfrm>
            <a:off x="6402731" y="4564744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30%</a:t>
            </a:r>
          </a:p>
        </p:txBody>
      </p:sp>
      <p:sp>
        <p:nvSpPr>
          <p:cNvPr id="35" name="Shape 129">
            <a:extLst>
              <a:ext uri="{FF2B5EF4-FFF2-40B4-BE49-F238E27FC236}">
                <a16:creationId xmlns:a16="http://schemas.microsoft.com/office/drawing/2014/main" id="{F31EE0D4-D6CD-493E-AC31-0CACF329BA10}"/>
              </a:ext>
            </a:extLst>
          </p:cNvPr>
          <p:cNvSpPr txBox="1"/>
          <p:nvPr/>
        </p:nvSpPr>
        <p:spPr>
          <a:xfrm>
            <a:off x="6402731" y="4954849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20%</a:t>
            </a:r>
          </a:p>
        </p:txBody>
      </p:sp>
      <p:sp>
        <p:nvSpPr>
          <p:cNvPr id="36" name="Shape 130">
            <a:extLst>
              <a:ext uri="{FF2B5EF4-FFF2-40B4-BE49-F238E27FC236}">
                <a16:creationId xmlns:a16="http://schemas.microsoft.com/office/drawing/2014/main" id="{6E9C218A-01B9-4D36-A721-D0EC1C42533B}"/>
              </a:ext>
            </a:extLst>
          </p:cNvPr>
          <p:cNvSpPr txBox="1"/>
          <p:nvPr/>
        </p:nvSpPr>
        <p:spPr>
          <a:xfrm>
            <a:off x="6402731" y="5344953"/>
            <a:ext cx="5739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7F7F7F"/>
                </a:solidFill>
              </a:rPr>
              <a:t>10%</a:t>
            </a:r>
          </a:p>
        </p:txBody>
      </p:sp>
      <p:sp>
        <p:nvSpPr>
          <p:cNvPr id="37" name="Shape 131">
            <a:extLst>
              <a:ext uri="{FF2B5EF4-FFF2-40B4-BE49-F238E27FC236}">
                <a16:creationId xmlns:a16="http://schemas.microsoft.com/office/drawing/2014/main" id="{A7951FF7-936F-495B-BE3F-EBDA78B753EF}"/>
              </a:ext>
            </a:extLst>
          </p:cNvPr>
          <p:cNvSpPr txBox="1"/>
          <p:nvPr/>
        </p:nvSpPr>
        <p:spPr>
          <a:xfrm>
            <a:off x="8313201" y="2757945"/>
            <a:ext cx="1397400" cy="37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Air &amp; Water Quality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Housing &amp; Transit</a:t>
            </a:r>
          </a:p>
        </p:txBody>
      </p:sp>
      <p:sp>
        <p:nvSpPr>
          <p:cNvPr id="38" name="Shape 132">
            <a:extLst>
              <a:ext uri="{FF2B5EF4-FFF2-40B4-BE49-F238E27FC236}">
                <a16:creationId xmlns:a16="http://schemas.microsoft.com/office/drawing/2014/main" id="{9CA526A1-5982-4C28-BB88-8725C821E3A1}"/>
              </a:ext>
            </a:extLst>
          </p:cNvPr>
          <p:cNvSpPr txBox="1"/>
          <p:nvPr/>
        </p:nvSpPr>
        <p:spPr>
          <a:xfrm>
            <a:off x="8313201" y="2090057"/>
            <a:ext cx="1397400" cy="5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Access to Care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Quality of Care</a:t>
            </a:r>
          </a:p>
        </p:txBody>
      </p:sp>
      <p:sp>
        <p:nvSpPr>
          <p:cNvPr id="39" name="Shape 133">
            <a:extLst>
              <a:ext uri="{FF2B5EF4-FFF2-40B4-BE49-F238E27FC236}">
                <a16:creationId xmlns:a16="http://schemas.microsoft.com/office/drawing/2014/main" id="{AA79A9C5-F7B4-4D33-B4E9-AA75D0D34485}"/>
              </a:ext>
            </a:extLst>
          </p:cNvPr>
          <p:cNvSpPr txBox="1"/>
          <p:nvPr/>
        </p:nvSpPr>
        <p:spPr>
          <a:xfrm>
            <a:off x="8313201" y="3234107"/>
            <a:ext cx="1397400" cy="10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Tobacco Use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Diet &amp; Exercise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Alcohol &amp; Drug Use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Sexual Activity</a:t>
            </a:r>
          </a:p>
        </p:txBody>
      </p:sp>
      <p:sp>
        <p:nvSpPr>
          <p:cNvPr id="40" name="Shape 134">
            <a:extLst>
              <a:ext uri="{FF2B5EF4-FFF2-40B4-BE49-F238E27FC236}">
                <a16:creationId xmlns:a16="http://schemas.microsoft.com/office/drawing/2014/main" id="{526CC617-1F57-4AE2-B2CB-B4498D3412AA}"/>
              </a:ext>
            </a:extLst>
          </p:cNvPr>
          <p:cNvSpPr txBox="1"/>
          <p:nvPr/>
        </p:nvSpPr>
        <p:spPr>
          <a:xfrm>
            <a:off x="8313201" y="4411557"/>
            <a:ext cx="1554600" cy="14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Education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Employment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Income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Family &amp; Social Support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100" dirty="0">
                <a:solidFill>
                  <a:srgbClr val="FFFFFF"/>
                </a:solidFill>
              </a:rPr>
              <a:t>Community Safety</a:t>
            </a:r>
          </a:p>
        </p:txBody>
      </p:sp>
      <p:sp>
        <p:nvSpPr>
          <p:cNvPr id="41" name="Shape 136">
            <a:extLst>
              <a:ext uri="{FF2B5EF4-FFF2-40B4-BE49-F238E27FC236}">
                <a16:creationId xmlns:a16="http://schemas.microsoft.com/office/drawing/2014/main" id="{1F7DA518-AAB4-4C1C-A532-D8CCFDE7329D}"/>
              </a:ext>
            </a:extLst>
          </p:cNvPr>
          <p:cNvSpPr txBox="1"/>
          <p:nvPr/>
        </p:nvSpPr>
        <p:spPr>
          <a:xfrm>
            <a:off x="6629908" y="1501258"/>
            <a:ext cx="3784200" cy="37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342F83"/>
                </a:solidFill>
              </a:rPr>
              <a:t>Relative Influence on Health*</a:t>
            </a:r>
          </a:p>
        </p:txBody>
      </p:sp>
      <p:sp>
        <p:nvSpPr>
          <p:cNvPr id="42" name="Shape 138">
            <a:extLst>
              <a:ext uri="{FF2B5EF4-FFF2-40B4-BE49-F238E27FC236}">
                <a16:creationId xmlns:a16="http://schemas.microsoft.com/office/drawing/2014/main" id="{19BE1F65-5FEE-41DC-B202-5CB6EDF4D889}"/>
              </a:ext>
            </a:extLst>
          </p:cNvPr>
          <p:cNvSpPr txBox="1"/>
          <p:nvPr/>
        </p:nvSpPr>
        <p:spPr>
          <a:xfrm>
            <a:off x="7295056" y="4642492"/>
            <a:ext cx="1058400" cy="9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40%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FFFFF"/>
                </a:solidFill>
              </a:rPr>
              <a:t>Social and Economic Factors</a:t>
            </a:r>
          </a:p>
        </p:txBody>
      </p:sp>
      <p:sp>
        <p:nvSpPr>
          <p:cNvPr id="43" name="Shape 139">
            <a:extLst>
              <a:ext uri="{FF2B5EF4-FFF2-40B4-BE49-F238E27FC236}">
                <a16:creationId xmlns:a16="http://schemas.microsoft.com/office/drawing/2014/main" id="{F78F90D3-7255-49BE-BF36-748B9784E676}"/>
              </a:ext>
            </a:extLst>
          </p:cNvPr>
          <p:cNvSpPr/>
          <p:nvPr/>
        </p:nvSpPr>
        <p:spPr>
          <a:xfrm>
            <a:off x="10247101" y="2810008"/>
            <a:ext cx="480270" cy="2953800"/>
          </a:xfrm>
          <a:prstGeom prst="rightBrace">
            <a:avLst>
              <a:gd name="adj1" fmla="val 50080"/>
              <a:gd name="adj2" fmla="val 70162"/>
            </a:avLst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4" name="Shape 141">
            <a:extLst>
              <a:ext uri="{FF2B5EF4-FFF2-40B4-BE49-F238E27FC236}">
                <a16:creationId xmlns:a16="http://schemas.microsoft.com/office/drawing/2014/main" id="{8D40DB36-CD18-450D-9AD3-717D2BE421B8}"/>
              </a:ext>
            </a:extLst>
          </p:cNvPr>
          <p:cNvCxnSpPr/>
          <p:nvPr/>
        </p:nvCxnSpPr>
        <p:spPr>
          <a:xfrm>
            <a:off x="6932571" y="5869043"/>
            <a:ext cx="318570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ADB05B5-A432-4CF8-BF66-82EB092E1B0B}"/>
              </a:ext>
            </a:extLst>
          </p:cNvPr>
          <p:cNvSpPr txBox="1"/>
          <p:nvPr/>
        </p:nvSpPr>
        <p:spPr>
          <a:xfrm>
            <a:off x="6153508" y="6213998"/>
            <a:ext cx="45738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*https://www.ncbi.nlm.nih.gov/pmc/articles/PMC3134519/</a:t>
            </a: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CF392FA8-E0FA-4B0F-87B6-BDD11404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57262900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Leads PPT template FY19">
  <a:themeElements>
    <a:clrScheme name="Health Leads 2018">
      <a:dk1>
        <a:srgbClr val="342F83"/>
      </a:dk1>
      <a:lt1>
        <a:sysClr val="window" lastClr="FFFFFF"/>
      </a:lt1>
      <a:dk2>
        <a:srgbClr val="232323"/>
      </a:dk2>
      <a:lt2>
        <a:srgbClr val="405765"/>
      </a:lt2>
      <a:accent1>
        <a:srgbClr val="00B8E8"/>
      </a:accent1>
      <a:accent2>
        <a:srgbClr val="AEAEAE"/>
      </a:accent2>
      <a:accent3>
        <a:srgbClr val="D9D8D6"/>
      </a:accent3>
      <a:accent4>
        <a:srgbClr val="FCECBB"/>
      </a:accent4>
      <a:accent5>
        <a:srgbClr val="EFF7F9"/>
      </a:accent5>
      <a:accent6>
        <a:srgbClr val="DEEFF9"/>
      </a:accent6>
      <a:hlink>
        <a:srgbClr val="00B8E8"/>
      </a:hlink>
      <a:folHlink>
        <a:srgbClr val="00B8E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_Leeds_2018_Template_v5" id="{D00324D4-CA69-4E39-B6CD-3057A2A5F993}" vid="{D2B368C1-C5C5-4D5E-9026-52DF3CE5F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_new_ppt_002" id="{C8EFAB00-70B9-D549-87CC-AF5E13E6534C}" vid="{A90B4356-F965-534D-9E28-86CCD57568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ealth Leads 2018">
      <a:dk1>
        <a:srgbClr val="342F83"/>
      </a:dk1>
      <a:lt1>
        <a:srgbClr val="FFFFFF"/>
      </a:lt1>
      <a:dk2>
        <a:srgbClr val="232323"/>
      </a:dk2>
      <a:lt2>
        <a:srgbClr val="405765"/>
      </a:lt2>
      <a:accent1>
        <a:srgbClr val="00B8E8"/>
      </a:accent1>
      <a:accent2>
        <a:srgbClr val="AEAEAE"/>
      </a:accent2>
      <a:accent3>
        <a:srgbClr val="D9D8D6"/>
      </a:accent3>
      <a:accent4>
        <a:srgbClr val="FCECBB"/>
      </a:accent4>
      <a:accent5>
        <a:srgbClr val="EFF7F9"/>
      </a:accent5>
      <a:accent6>
        <a:srgbClr val="DEEFF9"/>
      </a:accent6>
      <a:hlink>
        <a:srgbClr val="00B8E8"/>
      </a:hlink>
      <a:folHlink>
        <a:srgbClr val="00B8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ealth Leads 2018">
      <a:dk1>
        <a:srgbClr val="342F83"/>
      </a:dk1>
      <a:lt1>
        <a:sysClr val="window" lastClr="FFFFFF"/>
      </a:lt1>
      <a:dk2>
        <a:srgbClr val="232323"/>
      </a:dk2>
      <a:lt2>
        <a:srgbClr val="405765"/>
      </a:lt2>
      <a:accent1>
        <a:srgbClr val="00B8E8"/>
      </a:accent1>
      <a:accent2>
        <a:srgbClr val="AEAEAE"/>
      </a:accent2>
      <a:accent3>
        <a:srgbClr val="D9D8D6"/>
      </a:accent3>
      <a:accent4>
        <a:srgbClr val="FCECBB"/>
      </a:accent4>
      <a:accent5>
        <a:srgbClr val="EFF7F9"/>
      </a:accent5>
      <a:accent6>
        <a:srgbClr val="DEEFF9"/>
      </a:accent6>
      <a:hlink>
        <a:srgbClr val="00B8E8"/>
      </a:hlink>
      <a:folHlink>
        <a:srgbClr val="00B8E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Leads Core Deck - Dell 20190219" id="{D91B94D4-1CE3-0543-8F9A-DC185DB9DD16}" vid="{00417505-5943-D440-BE5D-B21CF637C0B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897</Words>
  <Application>Microsoft Office PowerPoint</Application>
  <PresentationFormat>Widescreen</PresentationFormat>
  <Paragraphs>161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Noto Sans Symbols</vt:lpstr>
      <vt:lpstr>Wingdings</vt:lpstr>
      <vt:lpstr>Health Leads PPT template FY19</vt:lpstr>
      <vt:lpstr>Office Theme</vt:lpstr>
      <vt:lpstr>Office Theme</vt:lpstr>
      <vt:lpstr>Office Theme</vt:lpstr>
      <vt:lpstr>Office Theme</vt:lpstr>
      <vt:lpstr>PowerPoint Presentation</vt:lpstr>
      <vt:lpstr>What do you think is the #1 predictor of your lifespan? </vt:lpstr>
      <vt:lpstr>PowerPoint Presentation</vt:lpstr>
      <vt:lpstr>This story plays out in communities across the country…</vt:lpstr>
      <vt:lpstr>Life expectancy is declining </vt:lpstr>
      <vt:lpstr>With an imbalance of health care and social spending…</vt:lpstr>
      <vt:lpstr>…while we continue to see subpar life expectancy and infant mortality rate in the US</vt:lpstr>
      <vt:lpstr>What’s happening? </vt:lpstr>
      <vt:lpstr>Social Determinants of Health</vt:lpstr>
      <vt:lpstr>Over 80% have SDOH as part of patient care</vt:lpstr>
      <vt:lpstr>Learning from our partners</vt:lpstr>
      <vt:lpstr>Health Related Social Needs or Social Determinants of Health </vt:lpstr>
      <vt:lpstr>PowerPoint Presentation</vt:lpstr>
      <vt:lpstr>We’ve made great progress, but we’re not getting at the root of the inequities that drive disease  </vt:lpstr>
      <vt:lpstr>Why is this happening? </vt:lpstr>
      <vt:lpstr>PowerPoint Presentation</vt:lpstr>
      <vt:lpstr>PowerPoint Presentation</vt:lpstr>
      <vt:lpstr>PowerPoint Presentation</vt:lpstr>
      <vt:lpstr>The simple story</vt:lpstr>
      <vt:lpstr>Trace the pathway from social inequities to community conditions to disparate outcomes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Valenzuela</dc:creator>
  <cp:lastModifiedBy>Glynn Penelope</cp:lastModifiedBy>
  <cp:revision>3</cp:revision>
  <dcterms:created xsi:type="dcterms:W3CDTF">2019-10-16T04:34:57Z</dcterms:created>
  <dcterms:modified xsi:type="dcterms:W3CDTF">2019-10-16T14:09:12Z</dcterms:modified>
</cp:coreProperties>
</file>