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6" r:id="rId2"/>
    <p:sldId id="278" r:id="rId3"/>
    <p:sldId id="281" r:id="rId4"/>
    <p:sldId id="282" r:id="rId5"/>
    <p:sldId id="279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83" r:id="rId18"/>
    <p:sldId id="272" r:id="rId19"/>
    <p:sldId id="274" r:id="rId20"/>
    <p:sldId id="280" r:id="rId2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40"/>
      <c:hPercent val="53"/>
      <c:rotY val="44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87904636920386"/>
          <c:y val="3.0831228624714786E-2"/>
          <c:w val="0.66395086030912798"/>
          <c:h val="0.859270612685079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1129746677947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83-4221-9934-938EE045C3AD}"/>
                </c:ext>
              </c:extLst>
            </c:dLbl>
            <c:dLbl>
              <c:idx val="1"/>
              <c:layout>
                <c:manualLayout>
                  <c:x val="0"/>
                  <c:y val="0.1047415233450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83-4221-9934-938EE045C3A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ED Visits</c:v>
                </c:pt>
                <c:pt idx="1">
                  <c:v>Admissions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0.0">
                  <c:v>50.5</c:v>
                </c:pt>
                <c:pt idx="1">
                  <c:v>64.2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83-4221-9934-938EE045C3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6 Month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7517970010877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83-4221-9934-938EE045C3AD}"/>
                </c:ext>
              </c:extLst>
            </c:dLbl>
            <c:dLbl>
              <c:idx val="1"/>
              <c:layout>
                <c:manualLayout>
                  <c:x val="1.6567055614170754E-3"/>
                  <c:y val="9.3906193343808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83-4221-9934-938EE045C3A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ED Visits</c:v>
                </c:pt>
                <c:pt idx="1">
                  <c:v>Admissions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0.0">
                  <c:v>23.1</c:v>
                </c:pt>
                <c:pt idx="1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83-4221-9934-938EE045C3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12 Month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567055614170754E-3"/>
                  <c:y val="0.101129746677947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83-4221-9934-938EE045C3AD}"/>
                </c:ext>
              </c:extLst>
            </c:dLbl>
            <c:dLbl>
              <c:idx val="1"/>
              <c:layout>
                <c:manualLayout>
                  <c:x val="-4.9701166842512261E-3"/>
                  <c:y val="9.3906193343808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83-4221-9934-938EE045C3A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ED Visits</c:v>
                </c:pt>
                <c:pt idx="1">
                  <c:v>Admissions</c:v>
                </c:pt>
              </c:strCache>
            </c:strRef>
          </c:cat>
          <c:val>
            <c:numRef>
              <c:f>Sheet1!$B$4:$C$4</c:f>
              <c:numCache>
                <c:formatCode>0.0</c:formatCode>
                <c:ptCount val="2"/>
                <c:pt idx="0">
                  <c:v>22.4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83-4221-9934-938EE045C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0"/>
        <c:shape val="box"/>
        <c:axId val="52561792"/>
        <c:axId val="52563328"/>
        <c:axId val="0"/>
      </c:bar3DChart>
      <c:catAx>
        <c:axId val="5256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52563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63328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of patients (%)</a:t>
                </a:r>
              </a:p>
            </c:rich>
          </c:tx>
          <c:layout>
            <c:manualLayout>
              <c:xMode val="edge"/>
              <c:yMode val="edge"/>
              <c:x val="5.2727471566054243E-2"/>
              <c:y val="0.2283838820600168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2561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48695092358738"/>
          <c:y val="0.36676478114330413"/>
          <c:w val="0.14863262846861125"/>
          <c:h val="0.246612418573026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40"/>
      <c:hPercent val="53"/>
      <c:rotY val="44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59266550014581"/>
          <c:y val="6.4503620555448643E-2"/>
          <c:w val="0.66658209390492851"/>
          <c:h val="0.837561199682807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848912283155208E-4"/>
                  <c:y val="9.1004633333176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A6-449E-A862-2C6E0230F925}"/>
                </c:ext>
              </c:extLst>
            </c:dLbl>
            <c:dLbl>
              <c:idx val="1"/>
              <c:layout>
                <c:manualLayout>
                  <c:x val="-2.1410765737832861E-4"/>
                  <c:y val="9.9127969019965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A6-449E-A862-2C6E0230F9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Missed School</c:v>
                </c:pt>
                <c:pt idx="1">
                  <c:v>Missed Work 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89.9</c:v>
                </c:pt>
                <c:pt idx="1">
                  <c:v>80.599999999999994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A6-449E-A862-2C6E0230F92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6 Month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369183375782465E-4"/>
                  <c:y val="8.4950616568849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A6-449E-A862-2C6E0230F925}"/>
                </c:ext>
              </c:extLst>
            </c:dLbl>
            <c:dLbl>
              <c:idx val="1"/>
              <c:layout>
                <c:manualLayout>
                  <c:x val="3.5787128883346419E-3"/>
                  <c:y val="8.8662136134102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A6-449E-A862-2C6E0230F9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Missed School</c:v>
                </c:pt>
                <c:pt idx="1">
                  <c:v>Missed Work 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48.6</c:v>
                </c:pt>
                <c:pt idx="1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A6-449E-A862-2C6E0230F92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12 Month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884152379460281E-3"/>
                  <c:y val="0.10471677387674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A6-449E-A862-2C6E0230F925}"/>
                </c:ext>
              </c:extLst>
            </c:dLbl>
            <c:dLbl>
              <c:idx val="1"/>
              <c:layout>
                <c:manualLayout>
                  <c:x val="1.0936708514702716E-3"/>
                  <c:y val="8.9566990253771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A6-449E-A862-2C6E0230F9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Missed School</c:v>
                </c:pt>
                <c:pt idx="1">
                  <c:v>Missed Work </c:v>
                </c:pt>
              </c:strCache>
            </c:strRef>
          </c:cat>
          <c:val>
            <c:numRef>
              <c:f>Sheet1!$B$4:$C$4</c:f>
              <c:numCache>
                <c:formatCode>0.0</c:formatCode>
                <c:ptCount val="2"/>
                <c:pt idx="0">
                  <c:v>49.4</c:v>
                </c:pt>
                <c:pt idx="1">
                  <c:v>37.1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A6-449E-A862-2C6E0230F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0"/>
        <c:shape val="box"/>
        <c:axId val="61653760"/>
        <c:axId val="61655296"/>
        <c:axId val="0"/>
      </c:bar3DChart>
      <c:catAx>
        <c:axId val="6165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61655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16552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of patients (%)</a:t>
                </a:r>
              </a:p>
            </c:rich>
          </c:tx>
          <c:layout>
            <c:manualLayout>
              <c:xMode val="edge"/>
              <c:yMode val="edge"/>
              <c:x val="1.4477810045607416E-2"/>
              <c:y val="0.202868927098398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165376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159255378248822"/>
          <c:y val="0.38805200130889267"/>
          <c:w val="0.1462410080684359"/>
          <c:h val="0.183669420187482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40"/>
      <c:hPercent val="53"/>
      <c:rotY val="44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7964404894327"/>
          <c:y val="3.783783783783784E-2"/>
          <c:w val="0.66518353726362622"/>
          <c:h val="0.767567567567567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5269204133101401E-5"/>
                  <c:y val="0.10418208489147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42-4BB4-8F33-CCBAD5DE5198}"/>
                </c:ext>
              </c:extLst>
            </c:dLbl>
            <c:dLbl>
              <c:idx val="1"/>
              <c:layout>
                <c:manualLayout>
                  <c:x val="-1.9658800505741739E-3"/>
                  <c:y val="0.101552371666135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42-4BB4-8F33-CCBAD5DE51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Limitation in Physical Activity</c:v>
                </c:pt>
                <c:pt idx="1">
                  <c:v>AAP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68.099999999999994</c:v>
                </c:pt>
                <c:pt idx="1">
                  <c:v>67.2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42-4BB4-8F33-CCBAD5DE519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6 Month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041477278572156E-3"/>
                  <c:y val="9.4800988993331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42-4BB4-8F33-CCBAD5DE5198}"/>
                </c:ext>
              </c:extLst>
            </c:dLbl>
            <c:dLbl>
              <c:idx val="1"/>
              <c:layout>
                <c:manualLayout>
                  <c:x val="-4.7130986897561992E-4"/>
                  <c:y val="0.10931163829521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42-4BB4-8F33-CCBAD5DE51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Limitation in Physical Activity</c:v>
                </c:pt>
                <c:pt idx="1">
                  <c:v>AAP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34.9</c:v>
                </c:pt>
                <c:pt idx="1">
                  <c:v>92.2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42-4BB4-8F33-CCBAD5DE519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12 Month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37734988349093E-3"/>
                  <c:y val="9.6606541109282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42-4BB4-8F33-CCBAD5DE5198}"/>
                </c:ext>
              </c:extLst>
            </c:dLbl>
            <c:dLbl>
              <c:idx val="1"/>
              <c:layout>
                <c:manualLayout>
                  <c:x val="2.7472186391820255E-3"/>
                  <c:y val="9.8104544635148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42-4BB4-8F33-CCBAD5DE51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Limitation in Physical Activity</c:v>
                </c:pt>
                <c:pt idx="1">
                  <c:v>AAP</c:v>
                </c:pt>
              </c:strCache>
            </c:strRef>
          </c:cat>
          <c:val>
            <c:numRef>
              <c:f>Sheet1!$B$4:$C$4</c:f>
              <c:numCache>
                <c:formatCode>0.0</c:formatCode>
                <c:ptCount val="2"/>
                <c:pt idx="0">
                  <c:v>38.9</c:v>
                </c:pt>
                <c:pt idx="1">
                  <c:v>92.7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42-4BB4-8F33-CCBAD5DE5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0"/>
        <c:shape val="box"/>
        <c:axId val="61686912"/>
        <c:axId val="61688448"/>
        <c:axId val="0"/>
      </c:bar3DChart>
      <c:catAx>
        <c:axId val="6168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61688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1688448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of patients (%)</a:t>
                </a:r>
              </a:p>
            </c:rich>
          </c:tx>
          <c:layout>
            <c:manualLayout>
              <c:xMode val="edge"/>
              <c:yMode val="edge"/>
              <c:x val="1.4608486439195101E-2"/>
              <c:y val="0.224175716858489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168691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0533926425483826"/>
          <c:y val="0.35384734696240339"/>
          <c:w val="0.16527802080295517"/>
          <c:h val="0.251557955732293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0.4325</cdr:x>
      <cdr:y>0.502</cdr:y>
    </cdr:from>
    <cdr:to>
      <cdr:x>0.4465</cdr:x>
      <cdr:y>0.58525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4552" y="1764392"/>
          <a:ext cx="112147" cy="2926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50292" rIns="36576" bIns="5029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350" b="0" i="0" u="none" strike="noStrike" baseline="0">
              <a:solidFill>
                <a:srgbClr val="000000"/>
              </a:solidFill>
              <a:latin typeface="Gill Sans MT"/>
            </a:rPr>
            <a:t>      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0.442</cdr:x>
      <cdr:y>0.498</cdr:y>
    </cdr:from>
    <cdr:to>
      <cdr:x>0.45675</cdr:x>
      <cdr:y>0.581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1118" y="2314804"/>
          <a:ext cx="135858" cy="385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54864" rIns="36576" bIns="5486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800" b="0" i="0" u="none" strike="noStrike" baseline="0">
              <a:solidFill>
                <a:srgbClr val="000000"/>
              </a:solidFill>
              <a:latin typeface="Gill Sans MT"/>
            </a:rPr>
            <a:t>       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0.4365</cdr:x>
      <cdr:y>0.502</cdr:y>
    </cdr:from>
    <cdr:to>
      <cdr:x>0.45125</cdr:x>
      <cdr:y>0.58525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37739" y="1769174"/>
          <a:ext cx="126303" cy="2933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50292" rIns="36576" bIns="5029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375" b="0" i="0" u="none" strike="noStrike" baseline="0">
              <a:solidFill>
                <a:srgbClr val="000000"/>
              </a:solidFill>
              <a:latin typeface="Gill Sans MT"/>
            </a:rPr>
            <a:t>       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3C58B7D-815E-479B-B8D8-C00DFF469A4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DEFB718-4A46-4140-B2D6-198D3236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18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From 2003 to 2005 when the planning for this program was taking place, asthma was the leading cause of hospital admissions at Boston Children’s Hospital.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70% of children hospitalized for asthma at Children’s came from 5 neighboring low-income, predominately African-American and Latino neighborhoods.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asthma hospitalization rates for African-American and Latino children in 2003 were 4-5 times the rate for white children.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These statistics clearly demonstrate some major health disparities.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1580" indent="-2916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1536" indent="-2333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824" indent="-2333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9736" indent="-2333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6406" indent="-233335" defTabSz="466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077" indent="-233335" defTabSz="466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09745" indent="-233335" defTabSz="466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76415" indent="-233335" defTabSz="466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45937" eaLnBrk="1" hangingPunct="1">
              <a:spcBef>
                <a:spcPct val="0"/>
              </a:spcBef>
              <a:defRPr/>
            </a:pPr>
            <a:fld id="{70CEFE08-B60F-40C9-9B41-F77C9464ABDD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945937" eaLnBrk="1" hangingPunct="1">
                <a:spcBef>
                  <a:spcPct val="0"/>
                </a:spcBef>
                <a:defRPr/>
              </a:pPr>
              <a:t>3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45937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3788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Care coordination is provided by bilingual and/or bicultural nurses and CHW.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They work with the families to establish their goals for asthma control and identify the barriers to good control.  These may include a lack of understanding of asthma and the medications because families often have concerns about their long-term effects.  Environmental triggers at home or at school.  Lack of or inadequate insurance coverage or high co-pays for patients with private insurance.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nurses and CHW provide tailored asthma education, work with families to understand their Asthma Action Plans and check medication adherence.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During a home visit, the nurses and CHW conduct an environmental assessment and provide supplies for remediation.  This includes a HEPA vacuum, bedding encasements, materials for Integrated Pest Management, and other supplies depending on the families’ needs.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They also work with families to advocate for reasonable accommodations in housing, and make referrals as needed.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5088" indent="-29798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91944" indent="-23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69050" indent="-23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46152" indent="-23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15114" indent="-237738" defTabSz="4689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4073" indent="-237738" defTabSz="4689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53037" indent="-237738" defTabSz="4689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21998" indent="-237738" defTabSz="4689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45937" eaLnBrk="1" hangingPunct="1">
              <a:spcBef>
                <a:spcPct val="0"/>
              </a:spcBef>
              <a:defRPr/>
            </a:pPr>
            <a:fld id="{DD38E1D8-466C-448A-AD5D-849840C93650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945937" eaLnBrk="1" hangingPunct="1">
                <a:spcBef>
                  <a:spcPct val="0"/>
                </a:spcBef>
                <a:defRPr/>
              </a:pPr>
              <a:t>4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45937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586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299">
              <a:defRPr/>
            </a:pPr>
            <a:fld id="{9C152A36-2C79-403A-B08F-B0F36DBCB965}" type="slidenum">
              <a:rPr lang="en-US">
                <a:solidFill>
                  <a:prstClr val="black"/>
                </a:solidFill>
                <a:latin typeface="Calibri"/>
              </a:rPr>
              <a:pPr defTabSz="928299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28299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25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Clutter also provides harborage for pests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299">
              <a:defRPr/>
            </a:pPr>
            <a:fld id="{7DB97733-1565-4429-B078-D8D70A57F36B}" type="slidenum">
              <a:rPr lang="en-US">
                <a:solidFill>
                  <a:prstClr val="black"/>
                </a:solidFill>
                <a:latin typeface="Calibri"/>
              </a:rPr>
              <a:pPr defTabSz="928299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013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This is a table of some of the major home environmental findings.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51% had significant dust and clutter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38% had a rodents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25% had pets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20% had mold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13% had roaches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And 18% live with a smoker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8642723" indent="-3817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64425" indent="-2328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30195" indent="-2328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95964" indent="-2328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61734" indent="-232885" defTabSz="4657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27504" indent="-232885" defTabSz="4657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93274" indent="-232885" defTabSz="4657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59043" indent="-232885" defTabSz="4657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928299" eaLnBrk="1" hangingPunct="1">
              <a:spcBef>
                <a:spcPct val="0"/>
              </a:spcBef>
              <a:defRPr/>
            </a:pPr>
            <a:fld id="{90600E65-FA17-491C-AECA-045157E13B30}" type="slidenum">
              <a:rPr lang="en-US" altLang="en-US">
                <a:solidFill>
                  <a:srgbClr val="000000"/>
                </a:solidFill>
              </a:rPr>
              <a:pPr defTabSz="928299" eaLnBrk="1" hangingPunct="1">
                <a:spcBef>
                  <a:spcPct val="0"/>
                </a:spcBef>
                <a:defRPr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8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From October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2005 to September 30, 2017,</a:t>
            </a:r>
            <a:r>
              <a:rPr lang="en-US" altLang="en-US" baseline="0" dirty="0" smtClean="0"/>
              <a:t> 1868</a:t>
            </a:r>
            <a:r>
              <a:rPr lang="en-US" altLang="en-US" dirty="0" smtClean="0"/>
              <a:t> patients received case management.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1367, about 73% of our patients received at least one home visit by a nurse and/or CHW.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average age of our patients is about 7 years old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About 49% were Latino or Hispanic and about 45% were African American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22% were primarily Spanish-speaking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67% had an annual household income of less than $25,000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And 78% were on Medicaid, which in Massachusetts is called </a:t>
            </a:r>
            <a:r>
              <a:rPr lang="en-US" altLang="en-US" dirty="0" err="1" smtClean="0"/>
              <a:t>MassHealth</a:t>
            </a:r>
            <a:endParaRPr lang="en-US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9" indent="-287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337" indent="-2301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153" indent="-2301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0568" indent="-2301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0785" indent="-230107" defTabSz="460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1001" indent="-230107" defTabSz="460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1220" indent="-230107" defTabSz="460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1437" indent="-230107" defTabSz="460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28299" eaLnBrk="1" hangingPunct="1">
              <a:spcBef>
                <a:spcPct val="0"/>
              </a:spcBef>
              <a:defRPr/>
            </a:pPr>
            <a:fld id="{B6E3269F-7327-4352-A31D-3810411E6D9D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928299" eaLnBrk="1" hangingPunct="1">
                <a:spcBef>
                  <a:spcPct val="0"/>
                </a:spcBef>
                <a:defRPr/>
              </a:pPr>
              <a:t>13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8299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00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Similarly, there was a statistically significant improvement in Quality of Life measures. There was a 45% decrease in the percent of patients with any missed school days and a 53% decrease in the percent of patients with any parent or guardian missed work days due to asthma at 12 months.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9" indent="-287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337" indent="-2301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153" indent="-2301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0568" indent="-2301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0785" indent="-230107" defTabSz="460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1001" indent="-230107" defTabSz="460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1220" indent="-230107" defTabSz="460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1437" indent="-230107" defTabSz="460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28299" eaLnBrk="1" hangingPunct="1">
              <a:spcBef>
                <a:spcPct val="0"/>
              </a:spcBef>
              <a:defRPr/>
            </a:pPr>
            <a:fld id="{D5A8A019-98F2-4E6C-95F6-1FB979796B35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928299" eaLnBrk="1" hangingPunct="1">
                <a:spcBef>
                  <a:spcPct val="0"/>
                </a:spcBef>
                <a:defRPr/>
              </a:pPr>
              <a:t>15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8299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925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3522" indent="-2885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9141" indent="-230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76" indent="-230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7418" indent="-230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9151" indent="-230865" defTabSz="4617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0883" indent="-230865" defTabSz="4617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2616" indent="-230865" defTabSz="4617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4348" indent="-230865" defTabSz="4617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58B248-AAAF-4A33-9736-23684D3607E5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101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1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5257-E31D-4459-8EB0-F5F867F157DE}" type="datetime1">
              <a:rPr lang="en-US" altLang="en-US">
                <a:solidFill>
                  <a:prstClr val="white"/>
                </a:solidFill>
              </a:rPr>
              <a:pPr>
                <a:defRPr/>
              </a:pPr>
              <a:t>10/15/2019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8329-3016-4E66-923A-50575A22DBCB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B693A-864C-4424-9A1B-E663ECB876B0}" type="datetime1">
              <a:rPr lang="en-US" altLang="en-US">
                <a:solidFill>
                  <a:prstClr val="white"/>
                </a:solidFill>
              </a:rPr>
              <a:pPr>
                <a:defRPr/>
              </a:pPr>
              <a:t>10/15/2019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80F70-0502-4B9B-B6FD-9799E1E73124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1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E18CC-928C-42AA-9DFE-A0A0A0CFB626}" type="datetime1">
              <a:rPr lang="en-US" altLang="en-US">
                <a:solidFill>
                  <a:prstClr val="white"/>
                </a:solidFill>
              </a:rPr>
              <a:pPr>
                <a:defRPr/>
              </a:pPr>
              <a:t>10/15/2019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B50B4-E119-49A9-B843-20B3EB301236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2183F-1C28-4421-84CA-7127C849E125}" type="datetime1">
              <a:rPr lang="en-US" altLang="en-US">
                <a:solidFill>
                  <a:prstClr val="white"/>
                </a:solidFill>
              </a:rPr>
              <a:pPr>
                <a:defRPr/>
              </a:pPr>
              <a:t>10/15/2019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8890D-B9E1-4FF5-AFBF-9A82B91EA74E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0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28B8-1B7C-47A0-9CA2-640222CF7581}" type="datetime1">
              <a:rPr lang="en-US" altLang="en-US">
                <a:solidFill>
                  <a:prstClr val="white"/>
                </a:solidFill>
              </a:rPr>
              <a:pPr>
                <a:defRPr/>
              </a:pPr>
              <a:t>10/15/2019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39C1-C3A6-4FC1-83AE-6EAAE7E6F599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5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E0D45-D8CC-4B5F-BD20-FE547EBA571A}" type="datetime1">
              <a:rPr lang="en-US" altLang="en-US">
                <a:solidFill>
                  <a:prstClr val="white"/>
                </a:solidFill>
              </a:rPr>
              <a:pPr>
                <a:defRPr/>
              </a:pPr>
              <a:t>10/15/2019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3E38A-9FA0-4ED8-8444-5B8DEA89CEA9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0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F20A-EC65-408F-9D7B-33F965E2D9A2}" type="datetime1">
              <a:rPr lang="en-US" altLang="en-US">
                <a:solidFill>
                  <a:prstClr val="white"/>
                </a:solidFill>
              </a:rPr>
              <a:pPr>
                <a:defRPr/>
              </a:pPr>
              <a:t>10/15/2019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F535-A098-42EF-9F1F-2673286A2237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0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E005-92AA-4A5D-BCE6-33E301478292}" type="datetime1">
              <a:rPr lang="en-US" altLang="en-US">
                <a:solidFill>
                  <a:prstClr val="white"/>
                </a:solidFill>
              </a:rPr>
              <a:pPr>
                <a:defRPr/>
              </a:pPr>
              <a:t>10/15/2019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B0B4A-4AF1-4A63-9FB8-7F21425CC0C2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7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09673-943F-4303-8FCD-896A7FA43EA7}" type="datetime1">
              <a:rPr lang="en-US" altLang="en-US">
                <a:solidFill>
                  <a:prstClr val="white"/>
                </a:solidFill>
              </a:rPr>
              <a:pPr>
                <a:defRPr/>
              </a:pPr>
              <a:t>10/15/2019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018E-330E-428B-A234-961E348E1AC7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5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6A0DA-201F-4339-BEA4-81EE2C62551D}" type="datetime1">
              <a:rPr lang="en-US" altLang="en-US">
                <a:solidFill>
                  <a:prstClr val="white"/>
                </a:solidFill>
              </a:rPr>
              <a:pPr>
                <a:defRPr/>
              </a:pPr>
              <a:t>10/15/2019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AFBF0-ECEF-4E38-AB73-12917E6EB009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7385" y="6580189"/>
            <a:ext cx="3371849" cy="1412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ＭＳ Ｐゴシック" pitchFamily="-105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2D020AB-02B6-458B-9AB6-C00B7E73BAE4}" type="datetime1">
              <a:rPr lang="en-US" alt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10/15/2019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152" y="6580189"/>
            <a:ext cx="603249" cy="1412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ＭＳ Ｐゴシック" pitchFamily="-105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21FEF55-A9CD-41CA-A5E6-E7FB76B46FC5}" type="slidenum">
              <a:rPr lang="en-US" alt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1" y="6172200"/>
            <a:ext cx="11588751" cy="46038"/>
          </a:xfrm>
          <a:prstGeom prst="rect">
            <a:avLst/>
          </a:prstGeom>
          <a:solidFill>
            <a:srgbClr val="41B6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31" name="Picture 4" descr="BCHlogomotto_inline_blue-4C_150dpi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7" y="6240463"/>
            <a:ext cx="372533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MS_Affiliate_Logo_Black_14_150dpi-01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317" y="6284914"/>
            <a:ext cx="197908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67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pn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phc.org/healthdata/archive/Documents/Health%20of%20Boston%202005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An Institution’s Approach to a Significant Health Disparity: Boston Children’s Hospital Community Asthma Initiative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Susan Sommer, NP,AE-C</a:t>
            </a:r>
          </a:p>
          <a:p>
            <a:r>
              <a:rPr lang="en-US" dirty="0" smtClean="0"/>
              <a:t>Clinical Director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5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>
                <a:solidFill>
                  <a:srgbClr val="0070C0"/>
                </a:solidFill>
                <a:ea typeface="ＭＳ Ｐゴシック" pitchFamily="34" charset="-128"/>
              </a:rPr>
              <a:t>Home Environmental Findings:</a:t>
            </a:r>
            <a:r>
              <a:rPr lang="en-US" altLang="en-US" sz="4000" dirty="0">
                <a:solidFill>
                  <a:srgbClr val="0070C0"/>
                </a:solidFill>
                <a:ea typeface="ＭＳ Ｐゴシック" pitchFamily="34" charset="-128"/>
              </a:rPr>
              <a:t/>
            </a:r>
            <a:br>
              <a:rPr lang="en-US" altLang="en-US" sz="4000" dirty="0">
                <a:solidFill>
                  <a:srgbClr val="0070C0"/>
                </a:solidFill>
                <a:ea typeface="ＭＳ Ｐゴシック" pitchFamily="34" charset="-128"/>
              </a:rPr>
            </a:br>
            <a:r>
              <a:rPr lang="en-US" altLang="en-US" sz="3200" dirty="0">
                <a:solidFill>
                  <a:srgbClr val="0070C0"/>
                </a:solidFill>
                <a:ea typeface="ＭＳ Ｐゴシック" pitchFamily="34" charset="-128"/>
              </a:rPr>
              <a:t>84% had one or more triggers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1905000" y="1584325"/>
          <a:ext cx="8574088" cy="4257678"/>
        </p:xfrm>
        <a:graphic>
          <a:graphicData uri="http://schemas.openxmlformats.org/drawingml/2006/table">
            <a:tbl>
              <a:tblPr/>
              <a:tblGrid>
                <a:gridCol w="4656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</a:rPr>
                        <a:t>Findings: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5" charset="-128"/>
                        <a:cs typeface="Arial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</a:rPr>
                        <a:t>Percent Patients: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5" charset="-128"/>
                        <a:cs typeface="Arial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</a:rPr>
                        <a:t>Significant Clutter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5" charset="-128"/>
                        <a:cs typeface="Arial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</a:rPr>
                        <a:t>52.3%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5" charset="-128"/>
                        <a:cs typeface="Arial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</a:rPr>
                        <a:t>Rodents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5" charset="-128"/>
                        <a:cs typeface="Arial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</a:rPr>
                        <a:t>36.1%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5" charset="-128"/>
                        <a:cs typeface="Arial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</a:rPr>
                        <a:t>Pets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5" charset="-128"/>
                        <a:cs typeface="Arial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</a:rPr>
                        <a:t>25.9%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5" charset="-128"/>
                        <a:cs typeface="Arial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</a:rPr>
                        <a:t>Mold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5" charset="-128"/>
                        <a:cs typeface="Arial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</a:rPr>
                        <a:t>17.6%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5" charset="-128"/>
                        <a:cs typeface="Arial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</a:rPr>
                        <a:t>Cockroaches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5" charset="-128"/>
                        <a:cs typeface="Arial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</a:rPr>
                        <a:t>12.2%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5" charset="-128"/>
                        <a:cs typeface="Arial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05" charset="-128"/>
                        </a:rPr>
                        <a:t>Environmental Tobacco Smoke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5" charset="-128"/>
                        <a:cs typeface="Arial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5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5" charset="0"/>
                          <a:ea typeface="ＭＳ Ｐゴシック" pitchFamily="-105" charset="-128"/>
                        </a:rPr>
                        <a:t>18.3%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05" charset="-128"/>
                        <a:cs typeface="Arial" charset="0"/>
                      </a:endParaRPr>
                    </a:p>
                  </a:txBody>
                  <a:tcPr marL="91444" marR="91444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2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66238"/>
          </a:xfrm>
        </p:spPr>
        <p:txBody>
          <a:bodyPr/>
          <a:lstStyle/>
          <a:p>
            <a:r>
              <a:rPr lang="en-US" sz="4800" dirty="0">
                <a:solidFill>
                  <a:srgbClr val="0070C0"/>
                </a:solidFill>
                <a:ea typeface="ＭＳ Ｐゴシック" pitchFamily="34" charset="-128"/>
              </a:rPr>
              <a:t>Free Home Supplies 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97" y="3794084"/>
            <a:ext cx="2264727" cy="226472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91" y="1040876"/>
            <a:ext cx="3198996" cy="459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48656"/>
            <a:ext cx="2291182" cy="229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16" y="2506336"/>
            <a:ext cx="1835567" cy="1291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900" y="2091910"/>
            <a:ext cx="1285874" cy="97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88" y="1450182"/>
            <a:ext cx="1038225" cy="1038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602" y="3962401"/>
            <a:ext cx="1833563" cy="1833563"/>
          </a:xfrm>
          <a:prstGeom prst="rect">
            <a:avLst/>
          </a:prstGeom>
        </p:spPr>
      </p:pic>
      <p:pic>
        <p:nvPicPr>
          <p:cNvPr id="5122" name="Picture 2" descr="C:\Users\sommer_s\Pictures\med box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21" y="235076"/>
            <a:ext cx="1856834" cy="18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ommer_s\Pictures\untitle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47" y="1645824"/>
            <a:ext cx="15144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ommer_s\Pictures\mattress encasemen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06" y="3036847"/>
            <a:ext cx="15144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rgbClr val="0070C0"/>
                </a:solidFill>
                <a:ea typeface="ＭＳ Ｐゴシック" pitchFamily="34" charset="-128"/>
              </a:rPr>
              <a:t>Housing 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1"/>
            <a:ext cx="9320408" cy="5059363"/>
          </a:xfrm>
        </p:spPr>
        <p:txBody>
          <a:bodyPr/>
          <a:lstStyle/>
          <a:p>
            <a:pPr lvl="1"/>
            <a:r>
              <a:rPr lang="en-US" sz="3200" dirty="0"/>
              <a:t>City Inspectional Services on-line referrals  </a:t>
            </a:r>
          </a:p>
          <a:p>
            <a:pPr marL="457200" lvl="1" indent="0">
              <a:buNone/>
            </a:pPr>
            <a:r>
              <a:rPr lang="en-US" sz="2000" dirty="0"/>
              <a:t>(https://www.boston.gov/civic-engagement/breathe-easy-home)</a:t>
            </a:r>
          </a:p>
          <a:p>
            <a:pPr lvl="1"/>
            <a:r>
              <a:rPr lang="en-US" sz="3200" dirty="0"/>
              <a:t>Medical-Legal Partnership </a:t>
            </a:r>
            <a:r>
              <a:rPr lang="en-US" sz="3200" dirty="0" smtClean="0"/>
              <a:t>consults, referrals</a:t>
            </a:r>
            <a:endParaRPr lang="en-US" sz="3200" dirty="0"/>
          </a:p>
          <a:p>
            <a:pPr lvl="1"/>
            <a:r>
              <a:rPr lang="en-US" sz="3200" dirty="0"/>
              <a:t>Reasonable Accommodation letters</a:t>
            </a:r>
          </a:p>
          <a:p>
            <a:pPr lvl="1"/>
            <a:r>
              <a:rPr lang="en-US" sz="3200" dirty="0"/>
              <a:t>Advocacy with landlords, BHA, shelters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AB50B4-E119-49A9-B843-20B3EB301236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prstClr val="white"/>
              </a:solidFill>
            </a:endParaRPr>
          </a:p>
        </p:txBody>
      </p:sp>
      <p:pic>
        <p:nvPicPr>
          <p:cNvPr id="4099" name="Picture 3" descr="C:\Users\sommer_s\Pictures\WestBroadwaydump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95" y="4123463"/>
            <a:ext cx="3473685" cy="194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0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81200" y="162838"/>
            <a:ext cx="8229600" cy="1186537"/>
          </a:xfrm>
          <a:noFill/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ea typeface="ＭＳ Ｐゴシック" pitchFamily="34" charset="-128"/>
              </a:rPr>
              <a:t>Demographic</a:t>
            </a:r>
            <a:r>
              <a:rPr lang="en-US" altLang="en-US" sz="3800" dirty="0">
                <a:solidFill>
                  <a:srgbClr val="0070C0"/>
                </a:solidFill>
                <a:ea typeface="ＭＳ Ｐゴシック" pitchFamily="34" charset="-128"/>
              </a:rPr>
              <a:t> Description</a:t>
            </a:r>
            <a:br>
              <a:rPr lang="en-US" altLang="en-US" sz="3800" dirty="0">
                <a:solidFill>
                  <a:srgbClr val="0070C0"/>
                </a:solidFill>
                <a:ea typeface="ＭＳ Ｐゴシック" pitchFamily="34" charset="-128"/>
              </a:rPr>
            </a:br>
            <a:r>
              <a:rPr lang="en-US" altLang="en-US" sz="3800" dirty="0">
                <a:solidFill>
                  <a:srgbClr val="0070C0"/>
                </a:solidFill>
                <a:ea typeface="ＭＳ Ｐゴシック" pitchFamily="34" charset="-128"/>
              </a:rPr>
              <a:t>(</a:t>
            </a:r>
            <a:r>
              <a:rPr lang="en-US" altLang="en-US" sz="4000" dirty="0">
                <a:solidFill>
                  <a:srgbClr val="0070C0"/>
                </a:solidFill>
                <a:ea typeface="ＭＳ Ｐゴシック" pitchFamily="34" charset="-128"/>
              </a:rPr>
              <a:t>through</a:t>
            </a:r>
            <a:r>
              <a:rPr lang="en-US" altLang="en-US" sz="3800" dirty="0">
                <a:solidFill>
                  <a:srgbClr val="0070C0"/>
                </a:solidFill>
                <a:ea typeface="ＭＳ Ｐゴシック" pitchFamily="34" charset="-128"/>
              </a:rPr>
              <a:t> March 31, 2019)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981200" y="1349375"/>
            <a:ext cx="8229600" cy="4776789"/>
          </a:xfrm>
        </p:spPr>
        <p:txBody>
          <a:bodyPr/>
          <a:lstStyle/>
          <a:p>
            <a:pPr indent="-30638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dirty="0">
                <a:ea typeface="ＭＳ Ｐゴシック" pitchFamily="34" charset="-128"/>
              </a:rPr>
              <a:t>2,166 </a:t>
            </a:r>
            <a:r>
              <a:rPr lang="en-US" altLang="en-US" sz="2800" dirty="0">
                <a:ea typeface="ＭＳ Ｐゴシック" pitchFamily="34" charset="-128"/>
              </a:rPr>
              <a:t>patients enrolled</a:t>
            </a:r>
          </a:p>
          <a:p>
            <a:pPr indent="-30638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dirty="0">
                <a:ea typeface="ＭＳ Ｐゴシック" pitchFamily="34" charset="-128"/>
              </a:rPr>
              <a:t>1,506 (69.5%) first home visits </a:t>
            </a:r>
            <a:r>
              <a:rPr lang="en-US" altLang="en-US" sz="2800" dirty="0">
                <a:ea typeface="ＭＳ Ｐゴシック" pitchFamily="34" charset="-128"/>
              </a:rPr>
              <a:t>for families by nurses and/or Community Health Workers (CHWs)</a:t>
            </a:r>
          </a:p>
          <a:p>
            <a:pPr indent="-30638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dirty="0">
                <a:ea typeface="ＭＳ Ｐゴシック" pitchFamily="34" charset="-128"/>
              </a:rPr>
              <a:t>Demographics: </a:t>
            </a:r>
          </a:p>
          <a:p>
            <a:pPr marL="600075" lvl="1" indent="-290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a typeface="ＭＳ Ｐゴシック" pitchFamily="34" charset="-128"/>
              </a:rPr>
              <a:t>Mean age 7.2 years </a:t>
            </a:r>
            <a:r>
              <a:rPr lang="en-US" altLang="en-US" u="sng" dirty="0">
                <a:ea typeface="ＭＳ Ｐゴシック" pitchFamily="34" charset="-128"/>
              </a:rPr>
              <a:t>+</a:t>
            </a:r>
            <a:r>
              <a:rPr lang="en-US" altLang="en-US" dirty="0">
                <a:ea typeface="ＭＳ Ｐゴシック" pitchFamily="34" charset="-128"/>
              </a:rPr>
              <a:t> 4.4 SD (range 1.0-23.6 </a:t>
            </a:r>
            <a:r>
              <a:rPr lang="en-US" altLang="en-US" dirty="0" err="1">
                <a:ea typeface="ＭＳ Ｐゴシック" pitchFamily="34" charset="-128"/>
              </a:rPr>
              <a:t>yrs</a:t>
            </a:r>
            <a:r>
              <a:rPr lang="en-US" altLang="en-US" dirty="0">
                <a:ea typeface="ＭＳ Ｐゴシック" pitchFamily="34" charset="-128"/>
              </a:rPr>
              <a:t>)</a:t>
            </a:r>
          </a:p>
          <a:p>
            <a:pPr marL="600075" lvl="1" indent="-290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a typeface="ＭＳ Ｐゴシック" pitchFamily="34" charset="-128"/>
              </a:rPr>
              <a:t>50% Latino, 44% African American, 6% other</a:t>
            </a:r>
          </a:p>
          <a:p>
            <a:pPr marL="600075" lvl="1" indent="-290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a typeface="ＭＳ Ｐゴシック" pitchFamily="34" charset="-128"/>
              </a:rPr>
              <a:t>21.5% Monolingual Spanish-speaking</a:t>
            </a:r>
          </a:p>
          <a:p>
            <a:pPr marL="600075" lvl="1" indent="-290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a typeface="ＭＳ Ｐゴシック" pitchFamily="34" charset="-128"/>
              </a:rPr>
              <a:t>Income: 65.8% &lt;$25,000</a:t>
            </a:r>
          </a:p>
          <a:p>
            <a:pPr marL="600075" lvl="1" indent="-2905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a typeface="ＭＳ Ｐゴシック" pitchFamily="34" charset="-128"/>
              </a:rPr>
              <a:t>77.8% have Medicaid (</a:t>
            </a:r>
            <a:r>
              <a:rPr lang="en-US" altLang="en-US" dirty="0" err="1">
                <a:ea typeface="ＭＳ Ｐゴシック" pitchFamily="34" charset="-128"/>
              </a:rPr>
              <a:t>MassHealth</a:t>
            </a:r>
            <a:r>
              <a:rPr lang="en-US" altLang="en-US" dirty="0">
                <a:ea typeface="ＭＳ Ｐゴシック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3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/>
          </p:cNvSpPr>
          <p:nvPr/>
        </p:nvSpPr>
        <p:spPr bwMode="auto">
          <a:xfrm>
            <a:off x="1828800" y="304800"/>
            <a:ext cx="8610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70C0"/>
                </a:solidFill>
                <a:latin typeface="Arial"/>
              </a:rPr>
              <a:t>Decrease in the % of patients with any ED visits or Admissions due to Asthma (p</a:t>
            </a:r>
            <a:r>
              <a:rPr lang="en-US" altLang="en-US" sz="2800" dirty="0">
                <a:solidFill>
                  <a:srgbClr val="0070C0"/>
                </a:solidFill>
                <a:latin typeface="Arial"/>
                <a:cs typeface="Arial" charset="0"/>
              </a:rPr>
              <a:t>&lt;0.001)</a:t>
            </a:r>
            <a:br>
              <a:rPr lang="en-US" altLang="en-US" sz="2800" dirty="0">
                <a:solidFill>
                  <a:srgbClr val="0070C0"/>
                </a:solidFill>
                <a:latin typeface="Arial"/>
                <a:cs typeface="Arial" charset="0"/>
              </a:rPr>
            </a:br>
            <a:r>
              <a:rPr lang="en-US" altLang="en-US" sz="2800" dirty="0">
                <a:solidFill>
                  <a:srgbClr val="0070C0"/>
                </a:solidFill>
                <a:latin typeface="Arial"/>
                <a:cs typeface="Arial" charset="0"/>
              </a:rPr>
              <a:t>(as of December 31, 2018)</a:t>
            </a:r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019300" y="13716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352801" y="5300979"/>
            <a:ext cx="30845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baseline="0" dirty="0">
                <a:solidFill>
                  <a:srgbClr val="0070C0"/>
                </a:solidFill>
                <a:latin typeface="Arial" charset="0"/>
                <a:cs typeface="Arial" charset="0"/>
              </a:rPr>
              <a:t>54% decrease at 6 Months, 56% decrease at 12 Months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289861" y="5300980"/>
            <a:ext cx="3265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baseline="0" dirty="0">
                <a:solidFill>
                  <a:srgbClr val="0070C0"/>
                </a:solidFill>
                <a:latin typeface="Arial" charset="0"/>
                <a:cs typeface="Arial" charset="0"/>
              </a:rPr>
              <a:t>77% decrease at 6 Months,  81% decrease at 12 Months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724401" y="6211670"/>
            <a:ext cx="39083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200" b="1" dirty="0">
                <a:solidFill>
                  <a:prstClr val="black"/>
                </a:solidFill>
                <a:latin typeface="Calibri" pitchFamily="34" charset="0"/>
              </a:rPr>
              <a:t>Woods ER, et al. Community Asthma Initiative: Evaluation of a Quality Improvement Program for Comprehensive Asthma Care. </a:t>
            </a:r>
            <a:r>
              <a:rPr lang="en-US" altLang="en-US" sz="1200" b="1" i="1" dirty="0">
                <a:solidFill>
                  <a:prstClr val="black"/>
                </a:solidFill>
                <a:latin typeface="Calibri" pitchFamily="34" charset="0"/>
              </a:rPr>
              <a:t>Pediatrics</a:t>
            </a:r>
            <a:r>
              <a:rPr lang="en-US" altLang="en-US" sz="1200" b="1" dirty="0">
                <a:solidFill>
                  <a:prstClr val="black"/>
                </a:solidFill>
                <a:latin typeface="Calibri" pitchFamily="34" charset="0"/>
              </a:rPr>
              <a:t>, 2012;129:465-472.</a:t>
            </a:r>
          </a:p>
        </p:txBody>
      </p:sp>
    </p:spTree>
    <p:extLst>
      <p:ext uri="{BB962C8B-B14F-4D97-AF65-F5344CB8AC3E}">
        <p14:creationId xmlns:p14="http://schemas.microsoft.com/office/powerpoint/2010/main" val="38442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1562100" y="304800"/>
            <a:ext cx="9067800" cy="1143000"/>
          </a:xfrm>
        </p:spPr>
        <p:txBody>
          <a:bodyPr/>
          <a:lstStyle/>
          <a:p>
            <a:r>
              <a:rPr lang="en-US" altLang="en-US" sz="2800" dirty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Decrease in % patients with any (≥1) Missed School or Parent/Guardian Missed Work Days due to Asthma </a:t>
            </a:r>
            <a:r>
              <a:rPr lang="en-US" altLang="en-US" sz="2800" dirty="0">
                <a:solidFill>
                  <a:srgbClr val="0070C0"/>
                </a:solidFill>
                <a:latin typeface="+mn-lt"/>
              </a:rPr>
              <a:t>(p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Arial" charset="0"/>
              </a:rPr>
              <a:t>&lt;0.001) 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(as of December 31, 2018)</a:t>
            </a:r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981200" y="1219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838203" y="5263695"/>
            <a:ext cx="336708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baseline="0" dirty="0">
                <a:solidFill>
                  <a:srgbClr val="0070C0"/>
                </a:solidFill>
                <a:latin typeface="Arial" charset="0"/>
                <a:cs typeface="Arial" charset="0"/>
              </a:rPr>
              <a:t>46% decrease at 6 Months,    45% decrease at 12 Months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829238" y="5273254"/>
            <a:ext cx="307181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baseline="0" dirty="0">
                <a:solidFill>
                  <a:srgbClr val="0070C0"/>
                </a:solidFill>
                <a:latin typeface="Arial" charset="0"/>
                <a:cs typeface="Arial" charset="0"/>
              </a:rPr>
              <a:t>62% decrease at 6 Months, 54% decrease at 12 Months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648200" y="6218388"/>
            <a:ext cx="39730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200" b="1" dirty="0">
                <a:solidFill>
                  <a:prstClr val="black"/>
                </a:solidFill>
                <a:latin typeface="Calibri" pitchFamily="34" charset="0"/>
              </a:rPr>
              <a:t>Woods ER, et al. Community Asthma Initiative: Evaluation of a Quality Improvement Program for Comprehensive Asthma Care. </a:t>
            </a:r>
            <a:r>
              <a:rPr lang="en-US" altLang="en-US" sz="1200" b="1" i="1" dirty="0">
                <a:solidFill>
                  <a:prstClr val="black"/>
                </a:solidFill>
                <a:latin typeface="Calibri" pitchFamily="34" charset="0"/>
              </a:rPr>
              <a:t>Pediatrics</a:t>
            </a:r>
            <a:r>
              <a:rPr lang="en-US" altLang="en-US" sz="1200" b="1" dirty="0">
                <a:solidFill>
                  <a:prstClr val="black"/>
                </a:solidFill>
                <a:latin typeface="Calibri" pitchFamily="34" charset="0"/>
              </a:rPr>
              <a:t>, 2012;129:465-472.</a:t>
            </a:r>
          </a:p>
        </p:txBody>
      </p:sp>
    </p:spTree>
    <p:extLst>
      <p:ext uri="{BB962C8B-B14F-4D97-AF65-F5344CB8AC3E}">
        <p14:creationId xmlns:p14="http://schemas.microsoft.com/office/powerpoint/2010/main" val="4166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381000"/>
            <a:ext cx="8305800" cy="1143000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Decrease in the percentage of patients with Any Limitation in Physical Activity due to Asthma and Increase in Asthma Action Plans (p&lt;0.001)</a:t>
            </a:r>
            <a:br>
              <a:rPr lang="en-US" sz="2800" dirty="0">
                <a:solidFill>
                  <a:srgbClr val="0070C0"/>
                </a:solidFill>
                <a:latin typeface="+mn-lt"/>
              </a:rPr>
            </a:br>
            <a:r>
              <a:rPr lang="en-US" sz="2800" dirty="0">
                <a:solidFill>
                  <a:srgbClr val="0070C0"/>
                </a:solidFill>
                <a:latin typeface="+mn-lt"/>
              </a:rPr>
              <a:t>(as of December 31, 2018)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FB7A3A-A75B-4F40-9E5D-F99C6BFAF0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1981200" y="1447801"/>
          <a:ext cx="8077200" cy="444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43200" y="5474526"/>
            <a:ext cx="31242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baseline="0" dirty="0">
                <a:solidFill>
                  <a:srgbClr val="0070C0"/>
                </a:solidFill>
                <a:latin typeface="Arial" charset="0"/>
                <a:cs typeface="Arial" charset="0"/>
              </a:rPr>
              <a:t>49% decrease at 6 Months, 43% decrease at 12 Months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880266" y="5474525"/>
            <a:ext cx="316388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baseline="0" dirty="0">
                <a:solidFill>
                  <a:srgbClr val="0070C0"/>
                </a:solidFill>
                <a:latin typeface="Arial" charset="0"/>
                <a:cs typeface="Arial" charset="0"/>
              </a:rPr>
              <a:t>37% increase at 6 Months, 38% increase at 12 Months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724400" y="6211072"/>
            <a:ext cx="388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200" b="1" dirty="0">
                <a:solidFill>
                  <a:prstClr val="black"/>
                </a:solidFill>
                <a:latin typeface="Calibri" pitchFamily="34" charset="0"/>
              </a:rPr>
              <a:t>Woods ER, et al. Community Asthma Initiative: Evaluation of a Quality Improvement Program for Comprehensive Asthma Care. </a:t>
            </a:r>
            <a:r>
              <a:rPr lang="en-US" altLang="en-US" sz="1200" b="1" i="1" dirty="0">
                <a:solidFill>
                  <a:prstClr val="black"/>
                </a:solidFill>
                <a:latin typeface="Calibri" pitchFamily="34" charset="0"/>
              </a:rPr>
              <a:t>Pediatrics</a:t>
            </a:r>
            <a:r>
              <a:rPr lang="en-US" altLang="en-US" sz="1200" b="1" dirty="0">
                <a:solidFill>
                  <a:prstClr val="black"/>
                </a:solidFill>
                <a:latin typeface="Calibri" pitchFamily="34" charset="0"/>
              </a:rPr>
              <a:t>, 2012;129:465-472.</a:t>
            </a:r>
          </a:p>
        </p:txBody>
      </p:sp>
    </p:spTree>
    <p:extLst>
      <p:ext uri="{BB962C8B-B14F-4D97-AF65-F5344CB8AC3E}">
        <p14:creationId xmlns:p14="http://schemas.microsoft.com/office/powerpoint/2010/main" val="6312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Hospital Administrative Data: CAI, Comparison and High Risk Comparison, Annual Cost Per Patient</a:t>
            </a:r>
            <a:r>
              <a:rPr lang="en-US" altLang="en-US" sz="2000" dirty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/>
            </a:r>
            <a:br>
              <a:rPr lang="en-US" altLang="en-US" sz="2000" dirty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</a:br>
            <a:r>
              <a:rPr lang="en-US" altLang="en-US" sz="2000" dirty="0">
                <a:latin typeface="+mn-lt"/>
                <a:ea typeface="ＭＳ Ｐゴシック" pitchFamily="34" charset="-128"/>
                <a:cs typeface="Times New Roman" pitchFamily="18" charset="0"/>
              </a:rPr>
              <a:t>% Decrease in Cost in 5 years: </a:t>
            </a:r>
            <a:br>
              <a:rPr lang="en-US" altLang="en-US" sz="2000" dirty="0">
                <a:latin typeface="+mn-lt"/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000" dirty="0">
                <a:latin typeface="+mn-lt"/>
                <a:ea typeface="ＭＳ Ｐゴシック" pitchFamily="34" charset="-128"/>
                <a:cs typeface="Times New Roman" pitchFamily="18" charset="0"/>
              </a:rPr>
              <a:t>CAI 74%. Comparison 57%. High Risk Comparison 61%</a:t>
            </a:r>
            <a:endParaRPr lang="en-US" altLang="en-US" sz="2000" dirty="0">
              <a:latin typeface="+mn-lt"/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FB7A3A-A75B-4F40-9E5D-F99C6BFAF0F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19460" name="Chart 3"/>
          <p:cNvGraphicFramePr>
            <a:graphicFrameLocks/>
          </p:cNvGraphicFramePr>
          <p:nvPr>
            <p:extLst/>
          </p:nvPr>
        </p:nvGraphicFramePr>
        <p:xfrm>
          <a:off x="1905001" y="1520826"/>
          <a:ext cx="8239125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3" imgW="8239057" imgH="4572000" progId="Excel.Sheet.8">
                  <p:embed/>
                </p:oleObj>
              </mc:Choice>
              <mc:Fallback>
                <p:oleObj name="Worksheet" r:id="rId3" imgW="8239057" imgH="4572000" progId="Excel.Sheet.8">
                  <p:embed/>
                  <p:pic>
                    <p:nvPicPr>
                      <p:cNvPr id="1946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1520826"/>
                        <a:ext cx="8239125" cy="457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724400" y="6211670"/>
            <a:ext cx="396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b="1" dirty="0"/>
              <a:t>Bhaumik U, et al. Boston Children’s Hospital Community Asthma Initiative: Five Year Cost Analyses of a Home Visiting Program. </a:t>
            </a:r>
            <a:r>
              <a:rPr lang="en-US" sz="1200" b="1" i="1" dirty="0"/>
              <a:t>J Asthma</a:t>
            </a:r>
            <a:r>
              <a:rPr lang="en-US" sz="1200" b="1" dirty="0"/>
              <a:t>. 2016; 54(2); 134-142. </a:t>
            </a:r>
          </a:p>
        </p:txBody>
      </p:sp>
    </p:spTree>
    <p:extLst>
      <p:ext uri="{BB962C8B-B14F-4D97-AF65-F5344CB8AC3E}">
        <p14:creationId xmlns:p14="http://schemas.microsoft.com/office/powerpoint/2010/main" val="1262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/>
          <a:srcRect l="14321" t="37130" r="61345" b="15795"/>
          <a:stretch/>
        </p:blipFill>
        <p:spPr bwMode="auto">
          <a:xfrm>
            <a:off x="1935480" y="1829955"/>
            <a:ext cx="8321040" cy="4349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8991600" cy="1143000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Claims Data: Per Patient Total Unadjusted Asthma Utilization Cost (2016 US$) Among CAI (N=45) and a 1:1 Cost Matched Comparison Group (N=45) </a:t>
            </a:r>
            <a:br>
              <a:rPr lang="en-US" sz="2800" dirty="0">
                <a:solidFill>
                  <a:srgbClr val="0070C0"/>
                </a:solidFill>
                <a:latin typeface="+mn-lt"/>
              </a:rPr>
            </a:br>
            <a:r>
              <a:rPr lang="en-US" sz="2400" b="1" dirty="0">
                <a:latin typeface="+mn-lt"/>
              </a:rPr>
              <a:t>ROI = 1.37 and p = 0.003 at 3 years</a:t>
            </a:r>
            <a:endParaRPr lang="en-US" sz="28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FB7A3A-A75B-4F40-9E5D-F99C6BFAF0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85805" y="6211670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b="1" dirty="0">
                <a:solidFill>
                  <a:prstClr val="black"/>
                </a:solidFill>
              </a:rPr>
              <a:t>Bhaumik U, et al. Community Asthma Initiative: Cost Analyses Using Claims Data from a Managed Care Organization. </a:t>
            </a:r>
            <a:r>
              <a:rPr lang="en-US" sz="1200" b="1" i="1" dirty="0">
                <a:solidFill>
                  <a:prstClr val="black"/>
                </a:solidFill>
              </a:rPr>
              <a:t>J Asthma</a:t>
            </a:r>
            <a:r>
              <a:rPr lang="en-US" sz="1200" b="1" dirty="0">
                <a:solidFill>
                  <a:prstClr val="black"/>
                </a:solidFill>
              </a:rPr>
              <a:t>, January 21, 2019, published online.</a:t>
            </a:r>
          </a:p>
        </p:txBody>
      </p:sp>
    </p:spTree>
    <p:extLst>
      <p:ext uri="{BB962C8B-B14F-4D97-AF65-F5344CB8AC3E}">
        <p14:creationId xmlns:p14="http://schemas.microsoft.com/office/powerpoint/2010/main" val="559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686800" cy="1143000"/>
          </a:xfrm>
        </p:spPr>
        <p:txBody>
          <a:bodyPr/>
          <a:lstStyle/>
          <a:p>
            <a:r>
              <a:rPr lang="en-US" sz="4000" dirty="0">
                <a:solidFill>
                  <a:srgbClr val="0070C0"/>
                </a:solidFill>
              </a:rPr>
              <a:t>Boston Asthma Home Visit Collaborative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447801"/>
            <a:ext cx="80010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>
                <a:ea typeface="ＭＳ Ｐゴシック" pitchFamily="34" charset="-128"/>
              </a:rPr>
              <a:t>Goal of consistent, high quality, cost-effective CHW asthma home visits throughout Boston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>
                <a:ea typeface="ＭＳ Ｐゴシック" pitchFamily="34" charset="-128"/>
              </a:rPr>
              <a:t>Developed standard protocol and data collection tools, now on </a:t>
            </a:r>
            <a:r>
              <a:rPr lang="en-US" altLang="en-US" sz="2800" dirty="0" err="1" smtClean="0">
                <a:ea typeface="ＭＳ Ｐゴシック" pitchFamily="34" charset="-128"/>
              </a:rPr>
              <a:t>REDCap</a:t>
            </a:r>
            <a:endParaRPr lang="en-US" altLang="en-US" sz="2800" dirty="0" smtClean="0">
              <a:ea typeface="ＭＳ Ｐゴシック" pitchFamily="34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>
                <a:ea typeface="ＭＳ Ｐゴシック" pitchFamily="34" charset="-128"/>
              </a:rPr>
              <a:t>Built capacity to offer visits                                                    in multiple languages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>
                <a:ea typeface="ＭＳ Ｐゴシック" pitchFamily="34" charset="-128"/>
              </a:rPr>
              <a:t>Centralized referral system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>
                <a:ea typeface="ＭＳ Ｐゴシック" pitchFamily="34" charset="-128"/>
              </a:rPr>
              <a:t>Pooled data for evaluation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>
                <a:ea typeface="ＭＳ Ｐゴシック" pitchFamily="34" charset="-128"/>
              </a:rPr>
              <a:t>Monthly meetings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>
                <a:ea typeface="ＭＳ Ｐゴシック" pitchFamily="34" charset="-128"/>
              </a:rPr>
              <a:t>Shadowing opportunities                                                                                                </a:t>
            </a:r>
            <a:endParaRPr lang="en-US" altLang="en-US" sz="2800" dirty="0">
              <a:ea typeface="ＭＳ Ｐゴシック" pitchFamily="34" charset="-128"/>
            </a:endParaRPr>
          </a:p>
        </p:txBody>
      </p:sp>
      <p:pic>
        <p:nvPicPr>
          <p:cNvPr id="4" name="Picture 2" descr="C:\Users\sommer_s\Pictures\BAHVC CHW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007" y="3491345"/>
            <a:ext cx="437499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7819"/>
            <a:ext cx="10972800" cy="1209820"/>
          </a:xfrm>
        </p:spPr>
        <p:txBody>
          <a:bodyPr/>
          <a:lstStyle/>
          <a:p>
            <a:r>
              <a:rPr lang="en-US" sz="4800" dirty="0" smtClean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Hospital Community Mission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3782"/>
            <a:ext cx="10972800" cy="4962383"/>
          </a:xfrm>
        </p:spPr>
        <p:txBody>
          <a:bodyPr/>
          <a:lstStyle/>
          <a:p>
            <a:pPr defTabSz="914400" fontAlgn="auto">
              <a:lnSpc>
                <a:spcPct val="90000"/>
              </a:lnSpc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Office of Community Health identified need for asthma home visiting program thru Community Needs Assessment </a:t>
            </a:r>
          </a:p>
          <a:p>
            <a:pPr defTabSz="914400" fontAlgn="auto">
              <a:lnSpc>
                <a:spcPct val="90000"/>
              </a:lnSpc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Reducing/eliminating 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pediatric asthma health disparities</a:t>
            </a:r>
          </a:p>
          <a:p>
            <a:pPr defTabSz="9144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Addressing Social Determinants of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Health</a:t>
            </a:r>
          </a:p>
          <a:p>
            <a:pPr lvl="1" defTabSz="9144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Housing conditions</a:t>
            </a:r>
          </a:p>
          <a:p>
            <a:pPr lvl="1" defTabSz="9144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Health literacy</a:t>
            </a:r>
          </a:p>
          <a:p>
            <a:pPr lvl="1" defTabSz="9144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Access to </a:t>
            </a:r>
            <a:r>
              <a:rPr lang="en-US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home visiting 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services</a:t>
            </a:r>
          </a:p>
          <a:p>
            <a:pPr marL="457200" lvl="1" indent="0" defTabSz="914400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A420FB-E91B-4725-94CA-2D33B686B8F0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prstClr val="white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992" y="4423097"/>
            <a:ext cx="3466408" cy="229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9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altLang="en-US" sz="4000" dirty="0">
                <a:solidFill>
                  <a:srgbClr val="4F81BD"/>
                </a:solidFill>
                <a:latin typeface="Calibri" pitchFamily="34" charset="0"/>
                <a:ea typeface="+mn-ea"/>
                <a:cs typeface="+mn-cs"/>
              </a:rPr>
              <a:t>Replication Manual</a:t>
            </a:r>
            <a:r>
              <a:rPr lang="en-US" altLang="en-US" sz="3800" dirty="0">
                <a:solidFill>
                  <a:srgbClr val="4F81BD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altLang="en-US" sz="3800" dirty="0">
                <a:solidFill>
                  <a:srgbClr val="4F81BD"/>
                </a:solidFill>
                <a:latin typeface="Calibri" pitchFamily="34" charset="0"/>
                <a:ea typeface="+mn-ea"/>
                <a:cs typeface="+mn-cs"/>
              </a:rPr>
            </a:br>
            <a:endParaRPr lang="en-US" altLang="en-US" sz="3200" b="1" dirty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143000"/>
            <a:ext cx="3467100" cy="402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5486401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http://www.childrenshospital.org/centers-and-services/community-asthma-initiative-program</a:t>
            </a:r>
          </a:p>
        </p:txBody>
      </p:sp>
    </p:spTree>
    <p:extLst>
      <p:ext uri="{BB962C8B-B14F-4D97-AF65-F5344CB8AC3E}">
        <p14:creationId xmlns:p14="http://schemas.microsoft.com/office/powerpoint/2010/main" val="5657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31" y="1659363"/>
            <a:ext cx="4754880" cy="411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8382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</a:rPr>
              <a:t>Assessing</a:t>
            </a:r>
            <a:r>
              <a:rPr lang="en-US" altLang="en-US" dirty="0" smtClean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the Need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9956" y="1219200"/>
            <a:ext cx="7265324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                            </a:t>
            </a:r>
            <a:endParaRPr lang="en-US" altLang="en-US" sz="2400" dirty="0">
              <a:ea typeface="ＭＳ Ｐゴシック" pitchFamily="34" charset="-128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4738577" y="6211670"/>
            <a:ext cx="37196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200" dirty="0">
                <a:solidFill>
                  <a:prstClr val="black"/>
                </a:solidFill>
                <a:latin typeface="Calibri" pitchFamily="34" charset="0"/>
              </a:rPr>
              <a:t>Health of Boston, Boston Public Health Commission: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200" dirty="0">
                <a:solidFill>
                  <a:prstClr val="black"/>
                </a:solidFill>
                <a:latin typeface="Calibri" pitchFamily="34" charset="0"/>
                <a:hlinkClick r:id="rId4"/>
              </a:rPr>
              <a:t>http://www.bphc.org/healthdata/archive/Documents/Health%20of%20Boston%202005.pdf</a:t>
            </a:r>
            <a:r>
              <a:rPr lang="en-US" altLang="en-US" sz="1200" dirty="0">
                <a:solidFill>
                  <a:prstClr val="black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631767" y="920621"/>
            <a:ext cx="92188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Community needs assessment by Office of Community Health (</a:t>
            </a:r>
            <a:r>
              <a:rPr lang="en-US" sz="2800" dirty="0" smtClean="0"/>
              <a:t>2003-2005): asthma</a:t>
            </a:r>
            <a:r>
              <a:rPr lang="en-US" sz="2800" dirty="0"/>
              <a:t>, obesity, mental health, injuries as top priorities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Asthma leading single diagnosis for hospital admissions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70% of children hospitalized for asthma at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BCH from </a:t>
            </a:r>
            <a:r>
              <a:rPr lang="en-US" sz="2800" dirty="0"/>
              <a:t>5 low-income, </a:t>
            </a:r>
            <a:r>
              <a:rPr lang="en-US" sz="2800" dirty="0" smtClean="0"/>
              <a:t>predominantly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African-American and </a:t>
            </a:r>
            <a:r>
              <a:rPr lang="en-US" sz="2800" dirty="0"/>
              <a:t>Latino Boston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neighborhoods 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Boston asthma hospitalization rates for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African-American </a:t>
            </a:r>
            <a:r>
              <a:rPr lang="en-US" sz="2800" dirty="0"/>
              <a:t>and Latino children in 2003 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4-5 </a:t>
            </a:r>
            <a:r>
              <a:rPr lang="en-US" sz="2800" dirty="0"/>
              <a:t>times higher than rate for white children</a:t>
            </a:r>
          </a:p>
        </p:txBody>
      </p:sp>
    </p:spTree>
    <p:extLst>
      <p:ext uri="{BB962C8B-B14F-4D97-AF65-F5344CB8AC3E}">
        <p14:creationId xmlns:p14="http://schemas.microsoft.com/office/powerpoint/2010/main" val="31036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524000" y="415636"/>
            <a:ext cx="9220200" cy="1017878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ea typeface="ＭＳ Ｐゴシック" pitchFamily="34" charset="-128"/>
              </a:rPr>
              <a:t>CAI Model: Individual &amp; Family Intervention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126604" y="1302706"/>
            <a:ext cx="9281046" cy="465398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altLang="en-US" sz="3600" dirty="0" smtClean="0">
              <a:ea typeface="ＭＳ Ｐゴシック" pitchFamily="34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3600" dirty="0" smtClean="0">
                <a:ea typeface="ＭＳ Ｐゴシック" pitchFamily="34" charset="-128"/>
              </a:rPr>
              <a:t>Individualized asthma education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dirty="0" smtClean="0">
                <a:ea typeface="ＭＳ Ｐゴシック" pitchFamily="34" charset="-128"/>
              </a:rPr>
              <a:t>Environmental assessment/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600" dirty="0">
                <a:ea typeface="ＭＳ Ｐゴシック" pitchFamily="34" charset="-128"/>
              </a:rPr>
              <a:t> </a:t>
            </a:r>
            <a:r>
              <a:rPr lang="en-US" altLang="en-US" sz="3600" dirty="0" smtClean="0">
                <a:ea typeface="ＭＳ Ｐゴシック" pitchFamily="34" charset="-128"/>
              </a:rPr>
              <a:t>  </a:t>
            </a:r>
            <a:r>
              <a:rPr lang="en-US" altLang="en-US" sz="3600" dirty="0">
                <a:ea typeface="ＭＳ Ｐゴシック" pitchFamily="34" charset="-128"/>
              </a:rPr>
              <a:t>R</a:t>
            </a:r>
            <a:r>
              <a:rPr lang="en-US" altLang="en-US" sz="3600" dirty="0" smtClean="0">
                <a:ea typeface="ＭＳ Ｐゴシック" pitchFamily="34" charset="-128"/>
              </a:rPr>
              <a:t>emediation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3600" dirty="0" smtClean="0">
                <a:ea typeface="ＭＳ Ｐゴシック" pitchFamily="34" charset="-128"/>
              </a:rPr>
              <a:t>Care coordination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3600" dirty="0" smtClean="0">
                <a:ea typeface="ＭＳ Ｐゴシック" pitchFamily="34" charset="-128"/>
              </a:rPr>
              <a:t>Case management/ housing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3600" dirty="0">
                <a:ea typeface="ＭＳ Ｐゴシック" pitchFamily="34" charset="-128"/>
              </a:rPr>
              <a:t> </a:t>
            </a:r>
            <a:r>
              <a:rPr lang="en-US" altLang="en-US" sz="3600" dirty="0" smtClean="0">
                <a:ea typeface="ＭＳ Ｐゴシック" pitchFamily="34" charset="-128"/>
              </a:rPr>
              <a:t>  advocacy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sz="2800" dirty="0" smtClean="0">
              <a:ea typeface="ＭＳ Ｐゴシック" pitchFamily="34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sz="2800" dirty="0">
              <a:ea typeface="ＭＳ Ｐゴシック" pitchFamily="34" charset="-128"/>
            </a:endParaRP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8477250" y="1433514"/>
            <a:ext cx="193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18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7551738" y="2765425"/>
            <a:ext cx="2855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180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6390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r="12582"/>
          <a:stretch/>
        </p:blipFill>
        <p:spPr bwMode="auto">
          <a:xfrm>
            <a:off x="8477250" y="2239796"/>
            <a:ext cx="3362284" cy="245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0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981200" y="388308"/>
            <a:ext cx="8229600" cy="1192844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 dirty="0">
                <a:solidFill>
                  <a:srgbClr val="0070C0"/>
                </a:solidFill>
                <a:latin typeface="Calibri"/>
                <a:cs typeface="+mj-cs"/>
              </a:rPr>
              <a:t>Community Health Worker Role</a:t>
            </a:r>
            <a:br>
              <a:rPr lang="en-US" sz="4000" dirty="0">
                <a:solidFill>
                  <a:srgbClr val="0070C0"/>
                </a:solidFill>
                <a:latin typeface="Calibri"/>
                <a:cs typeface="+mj-cs"/>
              </a:rPr>
            </a:br>
            <a:r>
              <a:rPr lang="en-US" sz="4000" dirty="0">
                <a:solidFill>
                  <a:srgbClr val="0070C0"/>
                </a:solidFill>
                <a:latin typeface="Calibri"/>
                <a:cs typeface="+mj-cs"/>
              </a:rPr>
              <a:t>(Patient Navigator, Home Visitor)</a:t>
            </a:r>
            <a:r>
              <a:rPr lang="en-US" altLang="en-US" sz="2400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altLang="en-US" sz="2400" dirty="0">
                <a:solidFill>
                  <a:srgbClr val="000000"/>
                </a:solidFill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088967" y="1227551"/>
            <a:ext cx="9121833" cy="4898613"/>
          </a:xfrm>
        </p:spPr>
        <p:txBody>
          <a:bodyPr/>
          <a:lstStyle/>
          <a:p>
            <a:r>
              <a:rPr lang="en-US" altLang="en-US" sz="2800" dirty="0">
                <a:ea typeface="ＭＳ Ｐゴシック" pitchFamily="34" charset="-128"/>
              </a:rPr>
              <a:t>Trusted member of or deeply understands community served; ability to communicate in primary language of </a:t>
            </a:r>
            <a:r>
              <a:rPr lang="en-US" altLang="en-US" sz="2800" dirty="0" smtClean="0">
                <a:ea typeface="ＭＳ Ｐゴシック" pitchFamily="34" charset="-128"/>
              </a:rPr>
              <a:t>family, understanding of cultural health beliefs</a:t>
            </a:r>
            <a:endParaRPr lang="en-US" altLang="en-US" sz="2800" dirty="0">
              <a:ea typeface="ＭＳ Ｐゴシック" pitchFamily="34" charset="-128"/>
            </a:endParaRPr>
          </a:p>
          <a:p>
            <a:r>
              <a:rPr lang="en-US" altLang="en-US" sz="2800" dirty="0">
                <a:ea typeface="ＭＳ Ｐゴシック" pitchFamily="34" charset="-128"/>
              </a:rPr>
              <a:t>Liaison between provider and community</a:t>
            </a:r>
          </a:p>
          <a:p>
            <a:r>
              <a:rPr lang="en-US" altLang="en-US" sz="2800" dirty="0">
                <a:ea typeface="ＭＳ Ｐゴシック" pitchFamily="34" charset="-128"/>
              </a:rPr>
              <a:t>Builds individual &amp; community capacity </a:t>
            </a:r>
            <a:r>
              <a:rPr lang="en-US" altLang="en-US" sz="2800" dirty="0" smtClean="0">
                <a:ea typeface="ＭＳ Ｐゴシック" pitchFamily="34" charset="-128"/>
              </a:rPr>
              <a:t>through</a:t>
            </a:r>
            <a:endParaRPr lang="en-US" altLang="en-US" sz="2800" dirty="0">
              <a:ea typeface="ＭＳ Ｐゴシック" pitchFamily="34" charset="-128"/>
            </a:endParaRPr>
          </a:p>
          <a:p>
            <a:pPr lvl="1"/>
            <a:r>
              <a:rPr lang="en-US" altLang="en-US" dirty="0">
                <a:ea typeface="ＭＳ Ｐゴシック" pitchFamily="34" charset="-128"/>
              </a:rPr>
              <a:t>Outreach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Community education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Informal counseling                       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Social support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Advocacy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DDF519-F87B-4CC0-BEF8-1A0AC3CA186C}" type="slidenum">
              <a:rPr lang="en-US" altLang="en-US" sz="1200">
                <a:solidFill>
                  <a:prstClr val="white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960" y="3009206"/>
            <a:ext cx="2710808" cy="31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762" y="0"/>
            <a:ext cx="8534400" cy="94456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“It’s often not just about the asthma” </a:t>
            </a:r>
            <a:r>
              <a:rPr lang="en-US" sz="2000" dirty="0">
                <a:solidFill>
                  <a:srgbClr val="0070C0"/>
                </a:solidFill>
              </a:rPr>
              <a:t>														- CHW quote</a:t>
            </a:r>
            <a:r>
              <a:rPr lang="en-US" sz="2000" dirty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770" y="1490597"/>
            <a:ext cx="9282830" cy="501656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prstClr val="black"/>
                </a:solidFill>
              </a:rPr>
              <a:t>Poverty/competing demands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prstClr val="black"/>
                </a:solidFill>
              </a:rPr>
              <a:t>Decreased access to health care and medications (transportation, co-pays, fewer referrals to specialists, lapses in insurance)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prstClr val="black"/>
                </a:solidFill>
              </a:rPr>
              <a:t>Substandard, racially 					                    segregated housing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600" dirty="0">
                <a:solidFill>
                  <a:prstClr val="black"/>
                </a:solidFill>
              </a:rPr>
              <a:t>Mental </a:t>
            </a:r>
            <a:r>
              <a:rPr lang="en-US" altLang="en-US" sz="3600" dirty="0" smtClean="0">
                <a:solidFill>
                  <a:prstClr val="black"/>
                </a:solidFill>
              </a:rPr>
              <a:t>health (parental or child)</a:t>
            </a:r>
            <a:endParaRPr lang="en-US" altLang="en-US" sz="3600" dirty="0">
              <a:solidFill>
                <a:prstClr val="black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3600" dirty="0">
                <a:solidFill>
                  <a:prstClr val="black"/>
                </a:solidFill>
              </a:rPr>
              <a:t>Community violence, </a:t>
            </a:r>
            <a:r>
              <a:rPr lang="en-US" altLang="en-US" sz="3600" dirty="0" smtClean="0">
                <a:solidFill>
                  <a:prstClr val="black"/>
                </a:solidFill>
              </a:rPr>
              <a:t>PTSD,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3600" dirty="0">
                <a:solidFill>
                  <a:prstClr val="black"/>
                </a:solidFill>
              </a:rPr>
              <a:t>d</a:t>
            </a:r>
            <a:r>
              <a:rPr lang="en-US" altLang="en-US" sz="3600" dirty="0" smtClean="0">
                <a:solidFill>
                  <a:prstClr val="black"/>
                </a:solidFill>
              </a:rPr>
              <a:t>epression and anxiety, ADHD</a:t>
            </a:r>
            <a:endParaRPr lang="en-US" altLang="en-US" sz="3600" dirty="0">
              <a:solidFill>
                <a:prstClr val="black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endParaRPr lang="en-US" altLang="en-US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endParaRPr lang="en-US" altLang="en-US" dirty="0" smtClean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endParaRPr lang="en-US" alt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AB50B4-E119-49A9-B843-20B3EB301236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prstClr val="white"/>
              </a:solidFill>
            </a:endParaRPr>
          </a:p>
        </p:txBody>
      </p:sp>
      <p:pic>
        <p:nvPicPr>
          <p:cNvPr id="3074" name="Picture 2" descr="C:\Users\ch188957\AppData\Local\Microsoft\Windows\Temporary Internet Files\Content.Outlook\E9AJCTSU\03301BHA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616" y="3597276"/>
            <a:ext cx="417861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9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rgbClr val="0070C0"/>
                </a:solidFill>
              </a:rPr>
              <a:t>CAI</a:t>
            </a:r>
            <a:r>
              <a:rPr lang="en-US" sz="3800" dirty="0">
                <a:solidFill>
                  <a:srgbClr val="0070C0"/>
                </a:solidFill>
              </a:rPr>
              <a:t> </a:t>
            </a:r>
            <a:r>
              <a:rPr lang="en-US" sz="4000" dirty="0">
                <a:solidFill>
                  <a:srgbClr val="0070C0"/>
                </a:solidFill>
              </a:rPr>
              <a:t>Enrollment</a:t>
            </a:r>
            <a:r>
              <a:rPr lang="en-US" sz="3800" dirty="0">
                <a:solidFill>
                  <a:srgbClr val="0070C0"/>
                </a:solidFill>
              </a:rPr>
              <a:t>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1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a typeface="ＭＳ Ｐゴシック" pitchFamily="34" charset="-128"/>
              </a:rPr>
              <a:t>Enroll through </a:t>
            </a:r>
            <a:r>
              <a:rPr lang="en-US" altLang="en-US" dirty="0" smtClean="0">
                <a:ea typeface="ＭＳ Ｐゴシック" pitchFamily="34" charset="-128"/>
              </a:rPr>
              <a:t>Emergency </a:t>
            </a:r>
            <a:r>
              <a:rPr lang="en-US" altLang="en-US" dirty="0">
                <a:ea typeface="ＭＳ Ｐゴシック" pitchFamily="34" charset="-128"/>
              </a:rPr>
              <a:t>D</a:t>
            </a:r>
            <a:r>
              <a:rPr lang="en-US" altLang="en-US" dirty="0" smtClean="0">
                <a:ea typeface="ＭＳ Ｐゴシック" pitchFamily="34" charset="-128"/>
              </a:rPr>
              <a:t>epartment (ED) and </a:t>
            </a:r>
            <a:r>
              <a:rPr lang="en-US" altLang="en-US" dirty="0">
                <a:ea typeface="ＭＳ Ｐゴシック" pitchFamily="34" charset="-128"/>
              </a:rPr>
              <a:t>hospital logs as well as referrals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Asthma diagnosis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2-26 </a:t>
            </a:r>
            <a:r>
              <a:rPr lang="en-US" dirty="0"/>
              <a:t>years old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Hospital admission/ED visit(s) for asthma exacerbation in last 12 months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u="sng" dirty="0"/>
              <a:t>&gt;</a:t>
            </a:r>
            <a:r>
              <a:rPr lang="en-US" dirty="0"/>
              <a:t>2 prescription for oral corticosteroids in last 12 months—indicator of more severe exacerbations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AB50B4-E119-49A9-B843-20B3EB301236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2296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0070C0"/>
                </a:solidFill>
                <a:ea typeface="ＭＳ Ｐゴシック" pitchFamily="34" charset="-128"/>
              </a:rPr>
              <a:t>Home Environmental Assessment/</a:t>
            </a:r>
            <a:br>
              <a:rPr lang="en-US" altLang="en-US" sz="3600" dirty="0">
                <a:solidFill>
                  <a:srgbClr val="0070C0"/>
                </a:solidFill>
                <a:ea typeface="ＭＳ Ｐゴシック" pitchFamily="34" charset="-128"/>
              </a:rPr>
            </a:br>
            <a:r>
              <a:rPr lang="en-US" altLang="en-US" sz="3600" dirty="0">
                <a:solidFill>
                  <a:srgbClr val="0070C0"/>
                </a:solidFill>
                <a:ea typeface="ＭＳ Ｐゴシック" pitchFamily="34" charset="-128"/>
              </a:rPr>
              <a:t>Remediation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981200" y="1828801"/>
            <a:ext cx="8523288" cy="4352925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Apartment walk-through second half of visit, visual inspection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Suggestions for “asthma-friendly home”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Address common triggers</a:t>
            </a:r>
          </a:p>
          <a:p>
            <a:pPr marL="457200" lvl="1" indent="0">
              <a:buNone/>
            </a:pPr>
            <a:endParaRPr lang="en-US" altLang="en-US" sz="36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altLang="en-US" sz="3600" dirty="0">
              <a:ea typeface="ＭＳ Ｐゴシック" pitchFamily="34" charset="-128"/>
            </a:endParaRPr>
          </a:p>
          <a:p>
            <a:endParaRPr lang="en-US" altLang="en-US" sz="3600" dirty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295799-6190-4F8B-9AE4-B5C7FC63345A}" type="slidenum">
              <a:rPr lang="en-US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7" descr="C:\Users\sommer_s\Pictures\Plug-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1"/>
            <a:ext cx="1676400" cy="201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sommer_s\Pictures\cockroach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97734"/>
            <a:ext cx="1919242" cy="131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ommer_s\Pictures\bedroom_befo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3810001"/>
            <a:ext cx="2819839" cy="211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5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686800" cy="1417638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592864"/>
            <a:ext cx="2348103" cy="41653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AB50B4-E119-49A9-B843-20B3EB301236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19201"/>
            <a:ext cx="4357314" cy="2456329"/>
          </a:xfrm>
          <a:prstGeom prst="rect">
            <a:avLst/>
          </a:prstGeom>
        </p:spPr>
      </p:pic>
      <p:pic>
        <p:nvPicPr>
          <p:cNvPr id="9225" name="Picture 9" descr="C:\Users\sommer_s\Pictures\91 Prentiss St., Apt. 2525bathro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21" y="3810001"/>
            <a:ext cx="2743199" cy="270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h conference3-10-16upd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1295</Words>
  <Application>Microsoft Office PowerPoint</Application>
  <PresentationFormat>Widescreen</PresentationFormat>
  <Paragraphs>181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Gill Sans MT</vt:lpstr>
      <vt:lpstr>Times New Roman</vt:lpstr>
      <vt:lpstr>March conference3-10-16update</vt:lpstr>
      <vt:lpstr>Worksheet</vt:lpstr>
      <vt:lpstr>An Institution’s Approach to a Significant Health Disparity: Boston Children’s Hospital Community Asthma Initiative </vt:lpstr>
      <vt:lpstr>Hospital Community Mission</vt:lpstr>
      <vt:lpstr>Assessing the Need</vt:lpstr>
      <vt:lpstr>CAI Model: Individual &amp; Family Intervention</vt:lpstr>
      <vt:lpstr>Community Health Worker Role (Patient Navigator, Home Visitor) </vt:lpstr>
      <vt:lpstr> “It’s often not just about the asthma”               - CHW quote </vt:lpstr>
      <vt:lpstr>CAI Enrollment Criteria</vt:lpstr>
      <vt:lpstr>Home Environmental Assessment/ Remediation</vt:lpstr>
      <vt:lpstr>PowerPoint Presentation</vt:lpstr>
      <vt:lpstr>Home Environmental Findings: 84% had one or more triggers</vt:lpstr>
      <vt:lpstr>Free Home Supplies </vt:lpstr>
      <vt:lpstr>Housing Advocacy</vt:lpstr>
      <vt:lpstr>Demographic Description (through March 31, 2019)</vt:lpstr>
      <vt:lpstr>PowerPoint Presentation</vt:lpstr>
      <vt:lpstr>Decrease in % patients with any (≥1) Missed School or Parent/Guardian Missed Work Days due to Asthma (p&lt;0.001) (as of December 31, 2018)</vt:lpstr>
      <vt:lpstr>Decrease in the percentage of patients with Any Limitation in Physical Activity due to Asthma and Increase in Asthma Action Plans (p&lt;0.001) (as of December 31, 2018)</vt:lpstr>
      <vt:lpstr>Hospital Administrative Data: CAI, Comparison and High Risk Comparison, Annual Cost Per Patient % Decrease in Cost in 5 years:  CAI 74%. Comparison 57%. High Risk Comparison 61%</vt:lpstr>
      <vt:lpstr>Claims Data: Per Patient Total Unadjusted Asthma Utilization Cost (2016 US$) Among CAI (N=45) and a 1:1 Cost Matched Comparison Group (N=45)  ROI = 1.37 and p = 0.003 at 3 years</vt:lpstr>
      <vt:lpstr>Boston Asthma Home Visit Collaborative</vt:lpstr>
      <vt:lpstr>Replication Manual </vt:lpstr>
    </vt:vector>
  </TitlesOfParts>
  <Company>Boston Children's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Need</dc:title>
  <dc:creator>Sommer, Susan</dc:creator>
  <cp:lastModifiedBy>Glynn Penelope</cp:lastModifiedBy>
  <cp:revision>19</cp:revision>
  <cp:lastPrinted>2019-10-10T17:51:48Z</cp:lastPrinted>
  <dcterms:created xsi:type="dcterms:W3CDTF">2019-08-02T18:00:53Z</dcterms:created>
  <dcterms:modified xsi:type="dcterms:W3CDTF">2019-10-15T14:40:20Z</dcterms:modified>
</cp:coreProperties>
</file>