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2"/>
  </p:notesMasterIdLst>
  <p:sldIdLst>
    <p:sldId id="274" r:id="rId2"/>
    <p:sldId id="281" r:id="rId3"/>
    <p:sldId id="283" r:id="rId4"/>
    <p:sldId id="258" r:id="rId5"/>
    <p:sldId id="259" r:id="rId6"/>
    <p:sldId id="301" r:id="rId7"/>
    <p:sldId id="260" r:id="rId8"/>
    <p:sldId id="263" r:id="rId9"/>
    <p:sldId id="288" r:id="rId10"/>
    <p:sldId id="269" r:id="rId11"/>
    <p:sldId id="262" r:id="rId12"/>
    <p:sldId id="268" r:id="rId13"/>
    <p:sldId id="289" r:id="rId14"/>
    <p:sldId id="302" r:id="rId15"/>
    <p:sldId id="294" r:id="rId16"/>
    <p:sldId id="295" r:id="rId17"/>
    <p:sldId id="297" r:id="rId18"/>
    <p:sldId id="292" r:id="rId19"/>
    <p:sldId id="272" r:id="rId20"/>
    <p:sldId id="270" r:id="rId21"/>
    <p:sldId id="293" r:id="rId22"/>
    <p:sldId id="285" r:id="rId23"/>
    <p:sldId id="286" r:id="rId24"/>
    <p:sldId id="287" r:id="rId25"/>
    <p:sldId id="291" r:id="rId26"/>
    <p:sldId id="296" r:id="rId27"/>
    <p:sldId id="290" r:id="rId28"/>
    <p:sldId id="298" r:id="rId29"/>
    <p:sldId id="299" r:id="rId30"/>
    <p:sldId id="303" r:id="rId31"/>
  </p:sldIdLst>
  <p:sldSz cx="9144000" cy="5143500" type="screen16x9"/>
  <p:notesSz cx="6858000" cy="9144000"/>
  <p:embeddedFontLst>
    <p:embeddedFont>
      <p:font typeface="Arial Black" panose="020B0A04020102020204" pitchFamily="34" charset="0"/>
      <p:bold r:id="rId33"/>
    </p:embeddedFont>
    <p:embeddedFont>
      <p:font typeface="Amatic SC" panose="020B0604020202020204" charset="-79"/>
      <p:regular r:id="rId34"/>
      <p:bold r:id="rId35"/>
    </p:embeddedFont>
    <p:embeddedFont>
      <p:font typeface="Bodoni MT Black" panose="02070A03080606020203" pitchFamily="18" charset="0"/>
      <p:bold r:id="rId36"/>
      <p:boldItalic r:id="rId37"/>
    </p:embeddedFont>
    <p:embeddedFont>
      <p:font typeface="Book Antiqua" panose="02040602050305030304" pitchFamily="18"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Bahnschrift Condensed" panose="020B0604020202020204" charset="0"/>
      <p:regular r:id="rId46"/>
      <p:bold r:id="rId47"/>
    </p:embeddedFont>
    <p:embeddedFont>
      <p:font typeface="Source Code Pro" panose="020B0604020202020204" charset="0"/>
      <p:regular r:id="rId48"/>
      <p:bold r:id="rId49"/>
      <p:italic r:id="rId50"/>
      <p:boldItalic r:id="rId51"/>
    </p:embeddedFont>
    <p:embeddedFont>
      <p:font typeface="Bahnschrift SemiBold Condensed" panose="020B0604020202020204" charset="0"/>
      <p:bold r:id="rId52"/>
    </p:embeddedFont>
    <p:embeddedFont>
      <p:font typeface="Agency FB" panose="020B050302020202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B10DEA-3C1F-40E1-856F-C04E29036263}">
  <a:tblStyle styleId="{63B10DEA-3C1F-40E1-856F-C04E29036263}"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0" d="100"/>
          <a:sy n="130" d="100"/>
        </p:scale>
        <p:origin x="82" y="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9.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9ab58e7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9ab58e7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3a973b3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3a973b3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3a5a5854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3a5a5854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tpetecatalyst.com/author/wendywesle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Chelsea,_Massachusett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community-wealth.org/content/dudley-street-neighborhood-initiativ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familyaidboston.org/ServicesforFamilies/EmploymentServices.aspx" TargetMode="External"/><Relationship Id="rId3" Type="http://schemas.openxmlformats.org/officeDocument/2006/relationships/hyperlink" Target="http://www.familyaidboston.org/ServicesforFamilies/HowWeHelp.aspx" TargetMode="External"/><Relationship Id="rId7" Type="http://schemas.openxmlformats.org/officeDocument/2006/relationships/hyperlink" Target="http://www.familyaidboston.org/ServicesforFamilies/Stabilization.aspx" TargetMode="External"/><Relationship Id="rId12"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familyaidboston.org/ServicesforFamilies/Housing.aspx" TargetMode="External"/><Relationship Id="rId11" Type="http://schemas.openxmlformats.org/officeDocument/2006/relationships/hyperlink" Target="http://www.familyaidboston.org/ServicesforFamilies/Housing/HOMES.aspx" TargetMode="External"/><Relationship Id="rId5" Type="http://schemas.openxmlformats.org/officeDocument/2006/relationships/hyperlink" Target="http://www.familyaidboston.org/ServicesforFamilies/Shelter.aspx" TargetMode="External"/><Relationship Id="rId10" Type="http://schemas.openxmlformats.org/officeDocument/2006/relationships/hyperlink" Target="http://www.familyaidboston.org/ServicesforFamilies/Housing/RapidReHousing.aspx" TargetMode="External"/><Relationship Id="rId4" Type="http://schemas.openxmlformats.org/officeDocument/2006/relationships/hyperlink" Target="http://www.familyaidboston.org/ServicesforFamilies/HomelessnessPrevention.aspx" TargetMode="External"/><Relationship Id="rId9" Type="http://schemas.openxmlformats.org/officeDocument/2006/relationships/hyperlink" Target="http://www.familyaidboston.org/ServicesforFamilies/OtherResources.aspx"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pinestreetinn.org/" TargetMode="External"/><Relationship Id="rId13" Type="http://schemas.openxmlformats.org/officeDocument/2006/relationships/hyperlink" Target="http://www.mass.gov/eohhs/gov/departments/dta/" TargetMode="External"/><Relationship Id="rId18" Type="http://schemas.openxmlformats.org/officeDocument/2006/relationships/hyperlink" Target="http://www.mhsa.net/" TargetMode="External"/><Relationship Id="rId3" Type="http://schemas.openxmlformats.org/officeDocument/2006/relationships/hyperlink" Target="http://www.mahomeless.org/" TargetMode="External"/><Relationship Id="rId21" Type="http://schemas.openxmlformats.org/officeDocument/2006/relationships/hyperlink" Target="http://www.childrenshealthwatch.org/" TargetMode="External"/><Relationship Id="rId7" Type="http://schemas.openxmlformats.org/officeDocument/2006/relationships/hyperlink" Target="http://www.mbhp.org/" TargetMode="External"/><Relationship Id="rId12" Type="http://schemas.openxmlformats.org/officeDocument/2006/relationships/hyperlink" Target="http://portal.hud.gov/hudportal/HUD" TargetMode="External"/><Relationship Id="rId17" Type="http://schemas.openxmlformats.org/officeDocument/2006/relationships/hyperlink" Target="https://www.cityofboston.gov/311/" TargetMode="External"/><Relationship Id="rId2" Type="http://schemas.openxmlformats.org/officeDocument/2006/relationships/hyperlink" Target="http://www.homesforfamilies.org/" TargetMode="External"/><Relationship Id="rId16" Type="http://schemas.openxmlformats.org/officeDocument/2006/relationships/hyperlink" Target="http://www.bphc.org/whatwedo/homelessness/emergency-shelter-commission/Pages/Emergency-Shelter-Commission.aspx" TargetMode="External"/><Relationship Id="rId20" Type="http://schemas.openxmlformats.org/officeDocument/2006/relationships/hyperlink" Target="https://www.hcfama.org/" TargetMode="External"/><Relationship Id="rId1" Type="http://schemas.openxmlformats.org/officeDocument/2006/relationships/slideLayout" Target="../slideLayouts/slideLayout2.xml"/><Relationship Id="rId6" Type="http://schemas.openxmlformats.org/officeDocument/2006/relationships/hyperlink" Target="http://www.rosiesplace.org/" TargetMode="External"/><Relationship Id="rId11" Type="http://schemas.openxmlformats.org/officeDocument/2006/relationships/hyperlink" Target="http://www.stfrancishouse.org/" TargetMode="External"/><Relationship Id="rId5" Type="http://schemas.openxmlformats.org/officeDocument/2006/relationships/hyperlink" Target="http://www.casamyrna.org/" TargetMode="External"/><Relationship Id="rId15" Type="http://schemas.openxmlformats.org/officeDocument/2006/relationships/hyperlink" Target="https://www.masshousing.com/portal/server.pt?" TargetMode="External"/><Relationship Id="rId10" Type="http://schemas.openxmlformats.org/officeDocument/2006/relationships/hyperlink" Target="http://www.horizonsforhomelesschildren.org/" TargetMode="External"/><Relationship Id="rId19" Type="http://schemas.openxmlformats.org/officeDocument/2006/relationships/hyperlink" Target="http://www.mlri.org/" TargetMode="External"/><Relationship Id="rId4" Type="http://schemas.openxmlformats.org/officeDocument/2006/relationships/hyperlink" Target="http://www.prohope.org/" TargetMode="External"/><Relationship Id="rId9" Type="http://schemas.openxmlformats.org/officeDocument/2006/relationships/hyperlink" Target="http://www.clvu.org/" TargetMode="External"/><Relationship Id="rId14" Type="http://schemas.openxmlformats.org/officeDocument/2006/relationships/hyperlink" Target="http://www.mass.gov/hed/economic/eohed/dhcd/"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nchhstp/socialdeterminants/definitions.html" TargetMode="External"/><Relationship Id="rId2" Type="http://schemas.openxmlformats.org/officeDocument/2006/relationships/hyperlink" Target="https://www.cbpp.org/research/food-assistance/wic-works-addressing-the-nutrition-and-health-needs-of-low-income-families" TargetMode="External"/><Relationship Id="rId1" Type="http://schemas.openxmlformats.org/officeDocument/2006/relationships/slideLayout" Target="../slideLayouts/slideLayout2.xml"/><Relationship Id="rId6" Type="http://schemas.openxmlformats.org/officeDocument/2006/relationships/hyperlink" Target="http://www.umb.edu/news/detail/anything_is_possible_motto_guides_dudley_street_neighborhood_initiatives_af" TargetMode="External"/><Relationship Id="rId5" Type="http://schemas.openxmlformats.org/officeDocument/2006/relationships/hyperlink" Target="http://www.promiseneighborhoodsinstitute.org/" TargetMode="External"/><Relationship Id="rId4" Type="http://schemas.openxmlformats.org/officeDocument/2006/relationships/hyperlink" Target="https://participedia.net/en/organizations/dudley-street-neighborhood-initiativ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0" dirty="0" smtClean="0">
                <a:latin typeface="Arial Black" pitchFamily="34" charset="0"/>
                <a:cs typeface="Amatic SC" charset="-79"/>
              </a:rPr>
              <a:t>OVERCOMING THE BARRIERS: INDIVIDUALS AND COMMUNITIES AT WORK</a:t>
            </a:r>
            <a:endParaRPr lang="en-US" sz="3200" b="0" dirty="0">
              <a:latin typeface="Arial Black" pitchFamily="34" charset="0"/>
              <a:cs typeface="Amatic SC" charset="-79"/>
            </a:endParaRPr>
          </a:p>
        </p:txBody>
      </p:sp>
      <p:sp>
        <p:nvSpPr>
          <p:cNvPr id="3" name="Text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solidFill>
                <a:schemeClr val="tx2">
                  <a:lumMod val="10000"/>
                </a:schemeClr>
              </a:solidFill>
            </a:endParaRPr>
          </a:p>
          <a:p>
            <a:endParaRPr lang="en-US" dirty="0" smtClean="0">
              <a:solidFill>
                <a:schemeClr val="tx2">
                  <a:lumMod val="10000"/>
                </a:schemeClr>
              </a:solidFill>
            </a:endParaRPr>
          </a:p>
          <a:p>
            <a:pPr algn="ctr">
              <a:buNone/>
            </a:pPr>
            <a:r>
              <a:rPr lang="en-US" b="1" dirty="0" smtClean="0">
                <a:solidFill>
                  <a:schemeClr val="tx2">
                    <a:lumMod val="10000"/>
                  </a:schemeClr>
                </a:solidFill>
                <a:latin typeface="Bahnschrift SemiBold Condensed" pitchFamily="34" charset="0"/>
              </a:rPr>
              <a:t>Marylyn </a:t>
            </a:r>
            <a:r>
              <a:rPr lang="en-US" b="1" dirty="0" err="1" smtClean="0">
                <a:solidFill>
                  <a:schemeClr val="tx2">
                    <a:lumMod val="10000"/>
                  </a:schemeClr>
                </a:solidFill>
                <a:latin typeface="Bahnschrift SemiBold Condensed" pitchFamily="34" charset="0"/>
              </a:rPr>
              <a:t>Creer,MPH</a:t>
            </a:r>
            <a:endParaRPr lang="en-US" b="1" dirty="0" smtClean="0">
              <a:solidFill>
                <a:schemeClr val="tx2">
                  <a:lumMod val="10000"/>
                </a:schemeClr>
              </a:solidFill>
              <a:latin typeface="Bahnschrift SemiBold Condensed" pitchFamily="34" charset="0"/>
            </a:endParaRPr>
          </a:p>
          <a:p>
            <a:pPr algn="ctr">
              <a:buNone/>
            </a:pPr>
            <a:r>
              <a:rPr lang="en-US" b="1" dirty="0" smtClean="0">
                <a:solidFill>
                  <a:schemeClr val="tx2">
                    <a:lumMod val="10000"/>
                  </a:schemeClr>
                </a:solidFill>
                <a:latin typeface="Bahnschrift SemiBold Condensed" pitchFamily="34" charset="0"/>
              </a:rPr>
              <a:t>Community </a:t>
            </a:r>
            <a:r>
              <a:rPr lang="en-US" b="1" dirty="0" err="1" smtClean="0">
                <a:solidFill>
                  <a:schemeClr val="tx2">
                    <a:lumMod val="10000"/>
                  </a:schemeClr>
                </a:solidFill>
                <a:latin typeface="Bahnschrift SemiBold Condensed" pitchFamily="34" charset="0"/>
              </a:rPr>
              <a:t>Liason</a:t>
            </a:r>
            <a:endParaRPr lang="en-US" b="1" dirty="0" smtClean="0">
              <a:solidFill>
                <a:schemeClr val="tx2">
                  <a:lumMod val="10000"/>
                </a:schemeClr>
              </a:solidFill>
              <a:latin typeface="Bahnschrift SemiBold Condensed" pitchFamily="34" charset="0"/>
            </a:endParaRPr>
          </a:p>
          <a:p>
            <a:pPr algn="ctr">
              <a:buNone/>
            </a:pPr>
            <a:r>
              <a:rPr lang="en-US" b="1" dirty="0" smtClean="0">
                <a:solidFill>
                  <a:schemeClr val="tx2">
                    <a:lumMod val="10000"/>
                  </a:schemeClr>
                </a:solidFill>
                <a:latin typeface="Bahnschrift SemiBold Condensed" pitchFamily="34" charset="0"/>
              </a:rPr>
              <a:t>Boston University Activist Lab</a:t>
            </a:r>
            <a:endParaRPr lang="en-US" b="1" dirty="0">
              <a:solidFill>
                <a:schemeClr val="tx2">
                  <a:lumMod val="10000"/>
                </a:schemeClr>
              </a:solidFill>
              <a:latin typeface="Bahnschrift SemiBold Condense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2851"/>
            <a:ext cx="8520600" cy="636064"/>
          </a:xfrm>
        </p:spPr>
        <p:txBody>
          <a:bodyPr/>
          <a:lstStyle/>
          <a:p>
            <a:pPr algn="ctr"/>
            <a:r>
              <a:rPr lang="en-US" sz="2400" dirty="0" smtClean="0">
                <a:latin typeface="Bahnschrift SemiBold Condensed" pitchFamily="34" charset="0"/>
              </a:rPr>
              <a:t>The Built Environment/Why Is This So Important?? </a:t>
            </a:r>
            <a:endParaRPr lang="en-US" sz="2400" dirty="0">
              <a:latin typeface="Bahnschrift SemiBold Condensed" pitchFamily="34" charset="0"/>
            </a:endParaRPr>
          </a:p>
        </p:txBody>
      </p:sp>
      <p:sp>
        <p:nvSpPr>
          <p:cNvPr id="3" name="Text Placeholder 2"/>
          <p:cNvSpPr>
            <a:spLocks noGrp="1"/>
          </p:cNvSpPr>
          <p:nvPr>
            <p:ph type="body" idx="1"/>
          </p:nvPr>
        </p:nvSpPr>
        <p:spPr>
          <a:xfrm>
            <a:off x="258946" y="794921"/>
            <a:ext cx="8520600" cy="3340200"/>
          </a:xfrm>
        </p:spPr>
        <p:txBody>
          <a:bodyPr/>
          <a:lstStyle/>
          <a:p>
            <a:r>
              <a:rPr lang="en-US" b="1" dirty="0" smtClean="0">
                <a:solidFill>
                  <a:schemeClr val="tx2">
                    <a:lumMod val="10000"/>
                  </a:schemeClr>
                </a:solidFill>
                <a:latin typeface="Bahnschrift SemiBold Condensed" pitchFamily="34" charset="0"/>
              </a:rPr>
              <a:t>A  neighborhood‘s physical built environment may also not be conducive for residents to participate in healthy physical activities.</a:t>
            </a:r>
          </a:p>
          <a:p>
            <a:r>
              <a:rPr lang="en-US" b="1" dirty="0" smtClean="0">
                <a:solidFill>
                  <a:schemeClr val="tx2">
                    <a:lumMod val="10000"/>
                  </a:schemeClr>
                </a:solidFill>
                <a:latin typeface="Bahnschrift SemiBold Condensed" pitchFamily="34" charset="0"/>
              </a:rPr>
              <a:t>Walk-ability,  lack of sidewalks, uneven terrain, and poor lighting  can impact opportunities and desires for residents to be physically active (Booth et al., 2005).</a:t>
            </a:r>
          </a:p>
          <a:p>
            <a:r>
              <a:rPr lang="en-US" b="1" dirty="0" smtClean="0">
                <a:solidFill>
                  <a:schemeClr val="tx2">
                    <a:lumMod val="10000"/>
                  </a:schemeClr>
                </a:solidFill>
                <a:latin typeface="Bahnschrift SemiBold Condensed" pitchFamily="34" charset="0"/>
              </a:rPr>
              <a:t>Lack of safe parks and walking trails can be barriers as well, thus negatively impacting engaging in much-needed physical activity, which in itself can negatively impact one’s health status</a:t>
            </a:r>
          </a:p>
          <a:p>
            <a:endParaRPr lang="en-US" sz="1200" b="1" dirty="0" smtClean="0">
              <a:solidFill>
                <a:schemeClr val="tx2">
                  <a:lumMod val="10000"/>
                </a:schemeClr>
              </a:solidFill>
              <a:latin typeface="Book Antiqua" pitchFamily="18" charset="0"/>
            </a:endParaRPr>
          </a:p>
          <a:p>
            <a:endParaRPr lang="en-US" sz="1200" dirty="0">
              <a:solidFill>
                <a:schemeClr val="accent1"/>
              </a:solidFill>
            </a:endParaRPr>
          </a:p>
        </p:txBody>
      </p:sp>
      <p:pic>
        <p:nvPicPr>
          <p:cNvPr id="4" name="Google Shape;160;p28"/>
          <p:cNvPicPr preferRelativeResize="0"/>
          <p:nvPr/>
        </p:nvPicPr>
        <p:blipFill>
          <a:blip r:embed="rId2">
            <a:alphaModFix/>
          </a:blip>
          <a:stretch>
            <a:fillRect/>
          </a:stretch>
        </p:blipFill>
        <p:spPr>
          <a:xfrm>
            <a:off x="785446" y="3475892"/>
            <a:ext cx="3301336" cy="1667608"/>
          </a:xfrm>
          <a:prstGeom prst="rect">
            <a:avLst/>
          </a:prstGeom>
          <a:noFill/>
          <a:ln>
            <a:noFill/>
          </a:ln>
        </p:spPr>
      </p:pic>
      <p:pic>
        <p:nvPicPr>
          <p:cNvPr id="5" name="Google Shape;161;p28"/>
          <p:cNvPicPr preferRelativeResize="0"/>
          <p:nvPr/>
        </p:nvPicPr>
        <p:blipFill>
          <a:blip r:embed="rId3">
            <a:alphaModFix/>
          </a:blip>
          <a:stretch>
            <a:fillRect/>
          </a:stretch>
        </p:blipFill>
        <p:spPr>
          <a:xfrm>
            <a:off x="4923692" y="3475892"/>
            <a:ext cx="3053380" cy="166760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solidFill>
                  <a:schemeClr val="tx2">
                    <a:lumMod val="10000"/>
                  </a:schemeClr>
                </a:solidFill>
                <a:latin typeface="Bahnschrift SemiBold Condensed" pitchFamily="34" charset="0"/>
              </a:rPr>
              <a:t>PROLIFERATION OF CONVENIENCE STORES VS. GROCERY STORES</a:t>
            </a:r>
            <a:endParaRPr lang="en-US" sz="3200" dirty="0">
              <a:latin typeface="Bahnschrift SemiBold Condensed" pitchFamily="34" charset="0"/>
            </a:endParaRPr>
          </a:p>
        </p:txBody>
      </p:sp>
      <p:sp>
        <p:nvSpPr>
          <p:cNvPr id="3" name="Text Placeholder 2"/>
          <p:cNvSpPr>
            <a:spLocks noGrp="1"/>
          </p:cNvSpPr>
          <p:nvPr>
            <p:ph type="body" idx="1"/>
          </p:nvPr>
        </p:nvSpPr>
        <p:spPr/>
        <p:txBody>
          <a:bodyPr/>
          <a:lstStyle/>
          <a:p>
            <a:pPr algn="ctr">
              <a:buNone/>
            </a:pPr>
            <a:endParaRPr lang="en-US" b="1" dirty="0" smtClean="0">
              <a:solidFill>
                <a:schemeClr val="bg2">
                  <a:lumMod val="50000"/>
                </a:schemeClr>
              </a:solidFill>
              <a:latin typeface="Bahnschrift SemiBold Condensed" pitchFamily="34" charset="0"/>
            </a:endParaRPr>
          </a:p>
          <a:p>
            <a:pPr algn="ctr">
              <a:buNone/>
            </a:pPr>
            <a:r>
              <a:rPr lang="en-US" b="1" dirty="0" smtClean="0">
                <a:solidFill>
                  <a:schemeClr val="tx2">
                    <a:lumMod val="10000"/>
                  </a:schemeClr>
                </a:solidFill>
                <a:latin typeface="Bahnschrift SemiBold Condensed" pitchFamily="34" charset="0"/>
              </a:rPr>
              <a:t>In many marginalized communities many blocks are proliferated with convenience stores</a:t>
            </a:r>
            <a:endParaRPr lang="en-US" b="1" dirty="0" smtClean="0"/>
          </a:p>
          <a:p>
            <a:endParaRPr lang="en-US" b="1" dirty="0"/>
          </a:p>
        </p:txBody>
      </p:sp>
      <p:pic>
        <p:nvPicPr>
          <p:cNvPr id="5" name="Google Shape;153;p27"/>
          <p:cNvPicPr preferRelativeResize="0"/>
          <p:nvPr/>
        </p:nvPicPr>
        <p:blipFill>
          <a:blip r:embed="rId2">
            <a:alphaModFix/>
          </a:blip>
          <a:stretch>
            <a:fillRect/>
          </a:stretch>
        </p:blipFill>
        <p:spPr>
          <a:xfrm>
            <a:off x="522514" y="2220686"/>
            <a:ext cx="2731332" cy="2419929"/>
          </a:xfrm>
          <a:prstGeom prst="rect">
            <a:avLst/>
          </a:prstGeom>
          <a:noFill/>
          <a:ln>
            <a:noFill/>
          </a:ln>
        </p:spPr>
      </p:pic>
      <p:pic>
        <p:nvPicPr>
          <p:cNvPr id="6" name="Google Shape;152;p27"/>
          <p:cNvPicPr preferRelativeResize="0"/>
          <p:nvPr/>
        </p:nvPicPr>
        <p:blipFill rotWithShape="1">
          <a:blip r:embed="rId3">
            <a:alphaModFix/>
          </a:blip>
          <a:srcRect l="29407" t="4540" r="-10352" b="-4540"/>
          <a:stretch/>
        </p:blipFill>
        <p:spPr>
          <a:xfrm>
            <a:off x="3228143" y="2268187"/>
            <a:ext cx="2994527" cy="2875313"/>
          </a:xfrm>
          <a:prstGeom prst="rect">
            <a:avLst/>
          </a:prstGeom>
          <a:noFill/>
          <a:ln>
            <a:noFill/>
          </a:ln>
        </p:spPr>
      </p:pic>
      <p:pic>
        <p:nvPicPr>
          <p:cNvPr id="7" name="Picture 6" descr="Image result for images of neighborhood convenience stores"/>
          <p:cNvPicPr/>
          <p:nvPr/>
        </p:nvPicPr>
        <p:blipFill>
          <a:blip r:embed="rId4"/>
          <a:srcRect/>
          <a:stretch>
            <a:fillRect/>
          </a:stretch>
        </p:blipFill>
        <p:spPr bwMode="auto">
          <a:xfrm>
            <a:off x="5842660" y="2113808"/>
            <a:ext cx="3301340" cy="30296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Bahnschrift SemiBold Condensed" pitchFamily="34" charset="0"/>
              </a:rPr>
              <a:t>THE BUILT ENVIRONMENT/LACK NEEDED BUSINESSES</a:t>
            </a:r>
            <a:endParaRPr lang="en-US" sz="3200" dirty="0">
              <a:latin typeface="Bahnschrift SemiBold Condensed" pitchFamily="34" charset="0"/>
            </a:endParaRPr>
          </a:p>
        </p:txBody>
      </p:sp>
      <p:sp>
        <p:nvSpPr>
          <p:cNvPr id="3" name="Text Placeholder 2"/>
          <p:cNvSpPr>
            <a:spLocks noGrp="1"/>
          </p:cNvSpPr>
          <p:nvPr>
            <p:ph type="body" idx="1"/>
          </p:nvPr>
        </p:nvSpPr>
        <p:spPr/>
        <p:txBody>
          <a:bodyPr/>
          <a:lstStyle/>
          <a:p>
            <a:r>
              <a:rPr lang="en-US" sz="1600" b="1" dirty="0" smtClean="0">
                <a:solidFill>
                  <a:schemeClr val="accent1"/>
                </a:solidFill>
                <a:latin typeface="Bahnschrift SemiBold Condensed" pitchFamily="34" charset="0"/>
              </a:rPr>
              <a:t>Many Neighborhoods lack grocery stores, which could provide much needed services, such as purchase of money orders, check cashing services and bill payments.</a:t>
            </a:r>
          </a:p>
          <a:p>
            <a:r>
              <a:rPr lang="en-US" sz="1600" b="1" dirty="0" smtClean="0">
                <a:solidFill>
                  <a:schemeClr val="accent1"/>
                </a:solidFill>
                <a:latin typeface="Bahnschrift SemiBold Condensed" pitchFamily="34" charset="0"/>
              </a:rPr>
              <a:t>Instead, they are proliferated with  check cashing, payday and car title loans and convenience stores that have higher pricing designs</a:t>
            </a:r>
            <a:r>
              <a:rPr lang="en-US" sz="1600" dirty="0" smtClean="0">
                <a:solidFill>
                  <a:schemeClr val="accent1"/>
                </a:solidFill>
                <a:latin typeface="Bahnschrift SemiBold Condensed" pitchFamily="34" charset="0"/>
              </a:rPr>
              <a:t>.</a:t>
            </a:r>
          </a:p>
          <a:p>
            <a:endParaRPr lang="en-US" dirty="0"/>
          </a:p>
        </p:txBody>
      </p:sp>
      <p:pic>
        <p:nvPicPr>
          <p:cNvPr id="4" name="Google Shape;162;p28"/>
          <p:cNvPicPr preferRelativeResize="0"/>
          <p:nvPr/>
        </p:nvPicPr>
        <p:blipFill>
          <a:blip r:embed="rId2">
            <a:alphaModFix/>
          </a:blip>
          <a:stretch>
            <a:fillRect/>
          </a:stretch>
        </p:blipFill>
        <p:spPr>
          <a:xfrm>
            <a:off x="170501" y="2376540"/>
            <a:ext cx="3997738" cy="2766960"/>
          </a:xfrm>
          <a:prstGeom prst="rect">
            <a:avLst/>
          </a:prstGeom>
          <a:ln>
            <a:noFill/>
          </a:ln>
          <a:effectLst>
            <a:softEdge rad="112500"/>
          </a:effectLst>
        </p:spPr>
      </p:pic>
      <p:pic>
        <p:nvPicPr>
          <p:cNvPr id="7" name="Picture 6" descr="Image result for images of payday loan companies in usa communities"/>
          <p:cNvPicPr/>
          <p:nvPr/>
        </p:nvPicPr>
        <p:blipFill>
          <a:blip r:embed="rId3"/>
          <a:srcRect/>
          <a:stretch>
            <a:fillRect/>
          </a:stretch>
        </p:blipFill>
        <p:spPr bwMode="auto">
          <a:xfrm>
            <a:off x="4049486" y="2410690"/>
            <a:ext cx="5094513" cy="273280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base"/>
            <a:r>
              <a:rPr lang="en-US" sz="1800" dirty="0" smtClean="0">
                <a:latin typeface="Bahnschrift SemiBold Condensed" pitchFamily="34" charset="0"/>
              </a:rPr>
              <a:t>WITHOUT A FULL-SERVICE GROCERY STORE FOR MORE THAN 900 DAYS</a:t>
            </a:r>
            <a:br>
              <a:rPr lang="en-US" sz="1800" dirty="0" smtClean="0">
                <a:latin typeface="Bahnschrift SemiBold Condensed" pitchFamily="34" charset="0"/>
              </a:rPr>
            </a:br>
            <a:r>
              <a:rPr lang="en-US" sz="1800" dirty="0" smtClean="0">
                <a:latin typeface="Bahnschrift SemiBold Condensed" pitchFamily="34" charset="0"/>
              </a:rPr>
              <a:t> </a:t>
            </a:r>
            <a:r>
              <a:rPr lang="en-US" sz="1800" b="0" dirty="0" smtClean="0">
                <a:latin typeface="Bahnschrift SemiBold Condensed" pitchFamily="34" charset="0"/>
              </a:rPr>
              <a:t>Published  2 months ago on  August 26, 2019 By  </a:t>
            </a:r>
            <a:r>
              <a:rPr lang="en-US" sz="1800" dirty="0" smtClean="0">
                <a:latin typeface="Bahnschrift SemiBold Condensed" pitchFamily="34" charset="0"/>
                <a:hlinkClick r:id="rId2" tooltip="Posts by Wendy Wesley"/>
              </a:rPr>
              <a:t>Wendy Wes</a:t>
            </a:r>
            <a:r>
              <a:rPr lang="en-US" sz="1800" b="0" dirty="0" smtClean="0"/>
              <a:t/>
            </a:r>
            <a:br>
              <a:rPr lang="en-US" sz="1800" b="0" dirty="0" smtClean="0"/>
            </a:br>
            <a:endParaRPr lang="en-US" sz="1800" dirty="0"/>
          </a:p>
        </p:txBody>
      </p:sp>
      <p:sp>
        <p:nvSpPr>
          <p:cNvPr id="3" name="Text Placeholder 2"/>
          <p:cNvSpPr>
            <a:spLocks noGrp="1"/>
          </p:cNvSpPr>
          <p:nvPr>
            <p:ph type="body" idx="1"/>
          </p:nvPr>
        </p:nvSpPr>
        <p:spPr>
          <a:xfrm>
            <a:off x="311700" y="1093850"/>
            <a:ext cx="8520600" cy="3340200"/>
          </a:xfrm>
        </p:spPr>
        <p:txBody>
          <a:bodyPr/>
          <a:lstStyle/>
          <a:p>
            <a:pPr fontAlgn="base"/>
            <a:r>
              <a:rPr lang="en-US" sz="1000" dirty="0" smtClean="0">
                <a:solidFill>
                  <a:schemeClr val="tx2">
                    <a:lumMod val="10000"/>
                  </a:schemeClr>
                </a:solidFill>
                <a:latin typeface="Bahnschrift SemiBold Condensed" pitchFamily="34" charset="0"/>
              </a:rPr>
              <a:t>This article discusses a -block area of St. Petersburg that has been without a full-service grocery store for more than 900 days..</a:t>
            </a:r>
          </a:p>
          <a:p>
            <a:pPr fontAlgn="base"/>
            <a:r>
              <a:rPr lang="en-US" sz="1000" dirty="0" smtClean="0">
                <a:solidFill>
                  <a:schemeClr val="tx2">
                    <a:lumMod val="10000"/>
                  </a:schemeClr>
                </a:solidFill>
                <a:latin typeface="Bahnschrift SemiBold Condensed" pitchFamily="34" charset="0"/>
              </a:rPr>
              <a:t>Consider all this activity with nary a word from those in office or running regarding the lack of affordable and nutritious foods available in the area, and the negative impact on health this creates.</a:t>
            </a:r>
          </a:p>
          <a:p>
            <a:pPr fontAlgn="base"/>
            <a:r>
              <a:rPr lang="en-US" sz="1000" dirty="0" smtClean="0">
                <a:solidFill>
                  <a:schemeClr val="tx2">
                    <a:lumMod val="10000"/>
                  </a:schemeClr>
                </a:solidFill>
                <a:latin typeface="Bahnschrift SemiBold Condensed" pitchFamily="34" charset="0"/>
              </a:rPr>
              <a:t>I am a clinical dietitian at a local acute care hospital and, every day, I educate and treat patients with diabetes, heart disease and kidney failure who live in the 42-block area. They cannot properly manage their diseases on a gas station and convenience store diet that offers low fiber, low nutrient, high sodium and high sugar foods with an even higher price tag.</a:t>
            </a:r>
          </a:p>
          <a:p>
            <a:pPr fontAlgn="base"/>
            <a:r>
              <a:rPr lang="en-US" sz="1000" dirty="0" smtClean="0">
                <a:solidFill>
                  <a:schemeClr val="tx2">
                    <a:lumMod val="10000"/>
                  </a:schemeClr>
                </a:solidFill>
                <a:latin typeface="Bahnschrift SemiBold Condensed" pitchFamily="34" charset="0"/>
              </a:rPr>
              <a:t>Many local social service agencies are in the game and aware of the </a:t>
            </a:r>
            <a:r>
              <a:rPr lang="en-US" sz="1000" dirty="0" err="1" smtClean="0">
                <a:solidFill>
                  <a:schemeClr val="tx2">
                    <a:lumMod val="10000"/>
                  </a:schemeClr>
                </a:solidFill>
                <a:latin typeface="Bahnschrift SemiBold Condensed" pitchFamily="34" charset="0"/>
              </a:rPr>
              <a:t>problem,However</a:t>
            </a:r>
            <a:r>
              <a:rPr lang="en-US" sz="1000" dirty="0" smtClean="0">
                <a:solidFill>
                  <a:schemeClr val="tx2">
                    <a:lumMod val="10000"/>
                  </a:schemeClr>
                </a:solidFill>
                <a:latin typeface="Bahnschrift SemiBold Condensed" pitchFamily="34" charset="0"/>
              </a:rPr>
              <a:t>, gardens and food pantries are not the answer to food insecurity. Nor are city-sponsored shuttle services to </a:t>
            </a:r>
            <a:r>
              <a:rPr lang="en-US" sz="1000" dirty="0" err="1" smtClean="0">
                <a:solidFill>
                  <a:schemeClr val="tx2">
                    <a:lumMod val="10000"/>
                  </a:schemeClr>
                </a:solidFill>
                <a:latin typeface="Bahnschrift SemiBold Condensed" pitchFamily="34" charset="0"/>
              </a:rPr>
              <a:t>Walmart</a:t>
            </a:r>
            <a:r>
              <a:rPr lang="en-US" sz="1000" dirty="0" smtClean="0">
                <a:solidFill>
                  <a:schemeClr val="tx2">
                    <a:lumMod val="10000"/>
                  </a:schemeClr>
                </a:solidFill>
                <a:latin typeface="Bahnschrift SemiBold Condensed" pitchFamily="34" charset="0"/>
              </a:rPr>
              <a:t> or pop-up produce carts.</a:t>
            </a:r>
          </a:p>
          <a:p>
            <a:pPr fontAlgn="base"/>
            <a:r>
              <a:rPr lang="en-US" sz="1000" dirty="0" smtClean="0">
                <a:solidFill>
                  <a:schemeClr val="tx2">
                    <a:lumMod val="10000"/>
                  </a:schemeClr>
                </a:solidFill>
                <a:latin typeface="Bahnschrift SemiBold Condensed" pitchFamily="34" charset="0"/>
              </a:rPr>
              <a:t>At a farm organizing event, I met a man who learned I was a dietitian; he asked me a slew of questions about food and diabetes. I learned he is a middle-aged man with a past medical history of Type II diabetes, congestive heart failure and chronic kidney disease at the fourth stage, which is pre-dialysis. With several hospitalizations under his belt over the past two years, he pointed to the closing of the </a:t>
            </a:r>
            <a:r>
              <a:rPr lang="en-US" sz="1000" dirty="0" err="1" smtClean="0">
                <a:solidFill>
                  <a:schemeClr val="tx2">
                    <a:lumMod val="10000"/>
                  </a:schemeClr>
                </a:solidFill>
                <a:latin typeface="Bahnschrift SemiBold Condensed" pitchFamily="34" charset="0"/>
              </a:rPr>
              <a:t>Walmart</a:t>
            </a:r>
            <a:r>
              <a:rPr lang="en-US" sz="1000" dirty="0" smtClean="0">
                <a:solidFill>
                  <a:schemeClr val="tx2">
                    <a:lumMod val="10000"/>
                  </a:schemeClr>
                </a:solidFill>
                <a:latin typeface="Bahnschrift SemiBold Condensed" pitchFamily="34" charset="0"/>
              </a:rPr>
              <a:t> grocery store as the fast catalyst for his worsening health.</a:t>
            </a:r>
          </a:p>
          <a:p>
            <a:pPr fontAlgn="base"/>
            <a:r>
              <a:rPr lang="en-US" sz="1000" dirty="0" smtClean="0">
                <a:solidFill>
                  <a:schemeClr val="tx2">
                    <a:lumMod val="10000"/>
                  </a:schemeClr>
                </a:solidFill>
                <a:latin typeface="Bahnschrift SemiBold Condensed" pitchFamily="34" charset="0"/>
              </a:rPr>
              <a:t>“I used to walk there,” he said. “Every other day I walked there and got fresh vegetables and fruits, nuts and other stuff that I would store in my room.”</a:t>
            </a:r>
          </a:p>
          <a:p>
            <a:pPr fontAlgn="base"/>
            <a:r>
              <a:rPr lang="en-US" sz="1000" dirty="0" smtClean="0">
                <a:solidFill>
                  <a:schemeClr val="tx2">
                    <a:lumMod val="10000"/>
                  </a:schemeClr>
                </a:solidFill>
                <a:latin typeface="Bahnschrift SemiBold Condensed" pitchFamily="34" charset="0"/>
              </a:rPr>
              <a:t>“So, how do you get groceries now?” I asked.</a:t>
            </a:r>
          </a:p>
          <a:p>
            <a:pPr fontAlgn="base"/>
            <a:r>
              <a:rPr lang="en-US" sz="1000" dirty="0" smtClean="0">
                <a:solidFill>
                  <a:schemeClr val="tx2">
                    <a:lumMod val="10000"/>
                  </a:schemeClr>
                </a:solidFill>
                <a:latin typeface="Bahnschrift SemiBold Condensed" pitchFamily="34" charset="0"/>
              </a:rPr>
              <a:t>“I don’t,” he answered. “Since that store closed I’ve been eating junk from a gas station. Chips and crackers and stuff. And that’s when things got bad for me.” He suspected his current convenience store and gas station diet was exacerbating his heart failure and kidney failure. I confirmed that managing diabetes on highly processed diet was difficult because of added sugars and lack of fiber. He seemed despondent and hopeless – and I was, too.</a:t>
            </a:r>
          </a:p>
          <a:p>
            <a:pPr fontAlgn="base"/>
            <a:r>
              <a:rPr lang="en-US" sz="1200" dirty="0" smtClean="0">
                <a:solidFill>
                  <a:srgbClr val="FF0000"/>
                </a:solidFill>
                <a:latin typeface="Bahnschrift SemiBold Condensed" pitchFamily="34" charset="0"/>
              </a:rPr>
              <a:t>Not only is this diet exacerbating his diseases, his food costs have tripled. Consider a gallon of milk at a gas station or convenience store can cost $5, and a dozen eggs $3.75. This compared to $2.59 and 75 cents, respectively, at </a:t>
            </a:r>
            <a:r>
              <a:rPr lang="en-US" sz="1200" dirty="0" err="1" smtClean="0">
                <a:solidFill>
                  <a:srgbClr val="FF0000"/>
                </a:solidFill>
                <a:latin typeface="Bahnschrift SemiBold Condensed" pitchFamily="34" charset="0"/>
              </a:rPr>
              <a:t>Aldi</a:t>
            </a:r>
            <a:r>
              <a:rPr lang="en-US" sz="1200" dirty="0" smtClean="0">
                <a:solidFill>
                  <a:srgbClr val="FF0000"/>
                </a:solidFill>
                <a:latin typeface="Bahnschrift SemiBold Condensed" pitchFamily="34" charset="0"/>
              </a:rPr>
              <a:t> across town</a:t>
            </a:r>
            <a:r>
              <a:rPr lang="en-US" sz="1000" dirty="0" smtClean="0">
                <a:solidFill>
                  <a:schemeClr val="tx2">
                    <a:lumMod val="10000"/>
                  </a:schemeClr>
                </a:solidFill>
                <a:latin typeface="Bahnschrift SemiBold Condensed" pitchFamily="34" charset="0"/>
              </a:rPr>
              <a:t>.</a:t>
            </a:r>
          </a:p>
          <a:p>
            <a:pPr fontAlgn="base"/>
            <a:r>
              <a:rPr lang="en-US" sz="1000" dirty="0" smtClean="0">
                <a:solidFill>
                  <a:schemeClr val="tx2">
                    <a:lumMod val="10000"/>
                  </a:schemeClr>
                </a:solidFill>
                <a:latin typeface="Bahnschrift SemiBold Condensed" pitchFamily="34" charset="0"/>
              </a:rPr>
              <a:t>What is the solution? More hand wringing? More shuttles to the mega </a:t>
            </a:r>
            <a:r>
              <a:rPr lang="en-US" sz="1000" dirty="0" err="1" smtClean="0">
                <a:solidFill>
                  <a:schemeClr val="tx2">
                    <a:lumMod val="10000"/>
                  </a:schemeClr>
                </a:solidFill>
                <a:latin typeface="Bahnschrift SemiBold Condensed" pitchFamily="34" charset="0"/>
              </a:rPr>
              <a:t>Walmart</a:t>
            </a:r>
            <a:r>
              <a:rPr lang="en-US" sz="1000" dirty="0" smtClean="0">
                <a:solidFill>
                  <a:schemeClr val="tx2">
                    <a:lumMod val="10000"/>
                  </a:schemeClr>
                </a:solidFill>
                <a:latin typeface="Bahnschrift SemiBold Condensed" pitchFamily="34" charset="0"/>
              </a:rPr>
              <a:t>?</a:t>
            </a:r>
          </a:p>
          <a:p>
            <a:pPr fontAlgn="base"/>
            <a:r>
              <a:rPr lang="en-US" sz="1000" dirty="0" smtClean="0">
                <a:solidFill>
                  <a:schemeClr val="tx2">
                    <a:lumMod val="10000"/>
                  </a:schemeClr>
                </a:solidFill>
                <a:latin typeface="Bahnschrift SemiBold Condensed" pitchFamily="34" charset="0"/>
              </a:rPr>
              <a:t>One promising solution in the works is the One Community Grocery Co-Op, which pledges to follow a road-tested national model of forming grocery co-ops designed by the Food Co-Op Initiative. One Community must recruit 300 members to finish Phase 1 and is seeking financial support for marketing to recruit more members. Co-ops work in cities like Tallahassee and Minneapolis, and will thrive here, too.</a:t>
            </a:r>
          </a:p>
          <a:p>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latin typeface="Bahnschrift SemiBold Condensed" pitchFamily="34" charset="0"/>
              </a:rPr>
              <a:t>WORKING WITH COMMUNITIES TO EMPOWER THEM FOR SUSTAINABLE CHANGE</a:t>
            </a:r>
            <a:r>
              <a:rPr lang="en-US" dirty="0" smtClean="0"/>
              <a:t/>
            </a:r>
            <a:br>
              <a:rPr lang="en-US" dirty="0" smtClean="0"/>
            </a:br>
            <a:endParaRPr lang="en-US" dirty="0"/>
          </a:p>
        </p:txBody>
      </p:sp>
      <p:sp>
        <p:nvSpPr>
          <p:cNvPr id="3" name="Text Placeholder 2"/>
          <p:cNvSpPr>
            <a:spLocks noGrp="1"/>
          </p:cNvSpPr>
          <p:nvPr>
            <p:ph type="body" idx="1"/>
          </p:nvPr>
        </p:nvSpPr>
        <p:spPr>
          <a:xfrm>
            <a:off x="311699" y="1228674"/>
            <a:ext cx="8568531" cy="3525033"/>
          </a:xfrm>
        </p:spPr>
        <p:txBody>
          <a:bodyPr/>
          <a:lstStyle/>
          <a:p>
            <a:r>
              <a:rPr lang="en-US" sz="1600" dirty="0" smtClean="0">
                <a:solidFill>
                  <a:schemeClr val="bg2">
                    <a:lumMod val="50000"/>
                  </a:schemeClr>
                </a:solidFill>
                <a:latin typeface="Bahnschrift SemiBold Condensed" pitchFamily="34" charset="0"/>
              </a:rPr>
              <a:t>There are numerous neighborhood associations, organizations, and other governmental agencies and entities that already exist WITHIN COMMUNITIES to help residents to become change agents themselves, as they become empowered to shape and change their community and influence their health status.</a:t>
            </a:r>
          </a:p>
          <a:p>
            <a:r>
              <a:rPr lang="en-US" sz="1600" dirty="0" smtClean="0">
                <a:solidFill>
                  <a:schemeClr val="bg2">
                    <a:lumMod val="50000"/>
                  </a:schemeClr>
                </a:solidFill>
                <a:latin typeface="Bahnschrift SemiBold Condensed" pitchFamily="34" charset="0"/>
              </a:rPr>
              <a:t>Many organizations have been spear-headed and founded by residents themselves and serve as clearinghouses to direct and connect residents to needed services.</a:t>
            </a:r>
          </a:p>
          <a:p>
            <a:r>
              <a:rPr lang="en-US" sz="1600" dirty="0" smtClean="0">
                <a:solidFill>
                  <a:schemeClr val="bg2">
                    <a:lumMod val="50000"/>
                  </a:schemeClr>
                </a:solidFill>
                <a:latin typeface="Bahnschrift SemiBold Condensed" pitchFamily="34" charset="0"/>
              </a:rPr>
              <a:t>Residents can visit them to attain information of where and how to access available  services relative to healthcare, education, food scarcity; and of how to attain other services needed. </a:t>
            </a:r>
          </a:p>
          <a:p>
            <a:r>
              <a:rPr lang="en-US" sz="1600" dirty="0" smtClean="0">
                <a:solidFill>
                  <a:schemeClr val="bg2">
                    <a:lumMod val="50000"/>
                  </a:schemeClr>
                </a:solidFill>
                <a:latin typeface="Bahnschrift SemiBold Condensed" pitchFamily="34" charset="0"/>
              </a:rPr>
              <a:t>With such organizations  promoting lowering unemployment rates, organizing and engaging their youth in activities,  increasing levels of and access to quality education, low socioeconomic status can indeed be influenced.</a:t>
            </a:r>
            <a:endParaRPr lang="en-US" sz="1600" dirty="0">
              <a:solidFill>
                <a:schemeClr val="bg2">
                  <a:lumMod val="50000"/>
                </a:schemeClr>
              </a:solidFill>
              <a:latin typeface="Bahnschrift SemiBold Condensed"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Bahnschrift SemiBold Condensed" pitchFamily="34" charset="0"/>
              </a:rPr>
              <a:t>COMMUNITIES, INDIVIDUALS, ORGANIZATIONS AT WORK</a:t>
            </a:r>
            <a:endParaRPr lang="en-US" sz="3200" dirty="0">
              <a:latin typeface="Bahnschrift SemiBold Condensed" pitchFamily="34" charset="0"/>
            </a:endParaRPr>
          </a:p>
        </p:txBody>
      </p:sp>
      <p:sp>
        <p:nvSpPr>
          <p:cNvPr id="3" name="Text Placeholder 2"/>
          <p:cNvSpPr>
            <a:spLocks noGrp="1"/>
          </p:cNvSpPr>
          <p:nvPr>
            <p:ph type="body" idx="1"/>
          </p:nvPr>
        </p:nvSpPr>
        <p:spPr/>
        <p:txBody>
          <a:bodyPr/>
          <a:lstStyle/>
          <a:p>
            <a:pPr>
              <a:buNone/>
            </a:pPr>
            <a:r>
              <a:rPr lang="en-US" sz="2000" b="1" dirty="0" smtClean="0">
                <a:solidFill>
                  <a:schemeClr val="tx2">
                    <a:lumMod val="10000"/>
                  </a:schemeClr>
                </a:solidFill>
                <a:latin typeface="Bahnschrift SemiBold Condensed" pitchFamily="34" charset="0"/>
              </a:rPr>
              <a:t>THE CHELSEA STORY</a:t>
            </a:r>
          </a:p>
          <a:p>
            <a:r>
              <a:rPr lang="en-US" sz="2000" b="1" dirty="0" smtClean="0">
                <a:solidFill>
                  <a:schemeClr val="tx2">
                    <a:lumMod val="10000"/>
                  </a:schemeClr>
                </a:solidFill>
                <a:latin typeface="Bahnschrift SemiBold Condensed" pitchFamily="34" charset="0"/>
              </a:rPr>
              <a:t>Healthy Chelsea</a:t>
            </a: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r>
              <a:rPr lang="en-US" sz="2000" b="1" dirty="0" smtClean="0">
                <a:solidFill>
                  <a:schemeClr val="bg2">
                    <a:lumMod val="50000"/>
                  </a:schemeClr>
                </a:solidFill>
                <a:latin typeface="Bahnschrift SemiBold Condensed" pitchFamily="34" charset="0"/>
              </a:rPr>
              <a:t>DUDLEY NEIGHBORHOOD</a:t>
            </a:r>
          </a:p>
          <a:p>
            <a:pPr>
              <a:buNone/>
            </a:pPr>
            <a:r>
              <a:rPr lang="en-US" sz="2000" b="1" dirty="0" smtClean="0">
                <a:solidFill>
                  <a:schemeClr val="bg2">
                    <a:lumMod val="50000"/>
                  </a:schemeClr>
                </a:solidFill>
                <a:latin typeface="Bahnschrift SemiBold Condensed" pitchFamily="34" charset="0"/>
              </a:rPr>
              <a:t>INITIATIVE</a:t>
            </a:r>
            <a:endParaRPr lang="en-US" sz="2000" dirty="0" smtClean="0">
              <a:solidFill>
                <a:schemeClr val="bg2">
                  <a:lumMod val="50000"/>
                </a:schemeClr>
              </a:solidFill>
              <a:latin typeface="Bahnschrift SemiBold Condensed" pitchFamily="34" charset="0"/>
            </a:endParaRPr>
          </a:p>
          <a:p>
            <a:endParaRPr lang="en-US" dirty="0"/>
          </a:p>
        </p:txBody>
      </p:sp>
      <p:pic>
        <p:nvPicPr>
          <p:cNvPr id="4" name="Picture 3" descr="DSNI"/>
          <p:cNvPicPr/>
          <p:nvPr/>
        </p:nvPicPr>
        <p:blipFill>
          <a:blip r:embed="rId3"/>
          <a:srcRect/>
          <a:stretch>
            <a:fillRect/>
          </a:stretch>
        </p:blipFill>
        <p:spPr bwMode="auto">
          <a:xfrm>
            <a:off x="3060865" y="3158836"/>
            <a:ext cx="4040579" cy="1984664"/>
          </a:xfrm>
          <a:prstGeom prst="rect">
            <a:avLst/>
          </a:prstGeom>
          <a:ln>
            <a:noFill/>
          </a:ln>
          <a:effectLst>
            <a:softEdge rad="112500"/>
          </a:effectLst>
        </p:spPr>
      </p:pic>
      <p:pic>
        <p:nvPicPr>
          <p:cNvPr id="5" name="Picture 4" descr="Image result for images of chelsea massachusetts residents working together"/>
          <p:cNvPicPr/>
          <p:nvPr/>
        </p:nvPicPr>
        <p:blipFill>
          <a:blip r:embed="rId4"/>
          <a:srcRect/>
          <a:stretch>
            <a:fillRect/>
          </a:stretch>
        </p:blipFill>
        <p:spPr bwMode="auto">
          <a:xfrm>
            <a:off x="2707575" y="1017995"/>
            <a:ext cx="3408218" cy="21645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ahnschrift SemiBold Condensed" pitchFamily="34" charset="0"/>
              </a:rPr>
              <a:t>THE CHELSEA STORY:  FROM ADDRESSING OBESITY TO MAKING HISTORY</a:t>
            </a:r>
            <a:endParaRPr lang="en-US" sz="2800" dirty="0">
              <a:latin typeface="Bahnschrift SemiBold Condensed" pitchFamily="34" charset="0"/>
            </a:endParaRPr>
          </a:p>
        </p:txBody>
      </p:sp>
      <p:sp>
        <p:nvSpPr>
          <p:cNvPr id="3" name="Text Placeholder 2"/>
          <p:cNvSpPr>
            <a:spLocks noGrp="1"/>
          </p:cNvSpPr>
          <p:nvPr>
            <p:ph type="body" idx="1"/>
          </p:nvPr>
        </p:nvSpPr>
        <p:spPr/>
        <p:txBody>
          <a:bodyPr/>
          <a:lstStyle/>
          <a:p>
            <a:r>
              <a:rPr lang="en-US" dirty="0" smtClean="0">
                <a:solidFill>
                  <a:schemeClr val="bg2">
                    <a:lumMod val="50000"/>
                  </a:schemeClr>
                </a:solidFill>
                <a:latin typeface="Bahnschrift SemiBold Condensed" pitchFamily="34" charset="0"/>
              </a:rPr>
              <a:t>How addressing obesity paid off</a:t>
            </a:r>
            <a:endParaRPr lang="en-US" dirty="0">
              <a:solidFill>
                <a:schemeClr val="bg2">
                  <a:lumMod val="50000"/>
                </a:schemeClr>
              </a:solidFill>
              <a:latin typeface="Bahnschrift SemiBold Condensed" pitchFamily="34" charset="0"/>
            </a:endParaRPr>
          </a:p>
        </p:txBody>
      </p:sp>
      <p:pic>
        <p:nvPicPr>
          <p:cNvPr id="4" name="Picture 3" descr="Related image"/>
          <p:cNvPicPr/>
          <p:nvPr/>
        </p:nvPicPr>
        <p:blipFill>
          <a:blip r:embed="rId2"/>
          <a:srcRect/>
          <a:stretch>
            <a:fillRect/>
          </a:stretch>
        </p:blipFill>
        <p:spPr bwMode="auto">
          <a:xfrm>
            <a:off x="329541" y="1852551"/>
            <a:ext cx="5299364" cy="2663598"/>
          </a:xfrm>
          <a:prstGeom prst="rect">
            <a:avLst/>
          </a:prstGeom>
          <a:ln>
            <a:noFill/>
          </a:ln>
          <a:effectLst>
            <a:softEdge rad="112500"/>
          </a:effectLst>
        </p:spPr>
      </p:pic>
      <p:pic>
        <p:nvPicPr>
          <p:cNvPr id="5" name="Picture 4" descr="Image result for images of chelsea massachusetts residents working together"/>
          <p:cNvPicPr/>
          <p:nvPr/>
        </p:nvPicPr>
        <p:blipFill>
          <a:blip r:embed="rId3"/>
          <a:srcRect/>
          <a:stretch>
            <a:fillRect/>
          </a:stretch>
        </p:blipFill>
        <p:spPr bwMode="auto">
          <a:xfrm>
            <a:off x="6020791" y="2030681"/>
            <a:ext cx="2790700" cy="270757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latin typeface="Bahnschrift SemiBold Condensed" pitchFamily="34" charset="0"/>
              </a:rPr>
              <a:t>Healthy Chelsea, A </a:t>
            </a:r>
            <a:r>
              <a:rPr lang="en-US" sz="3200" dirty="0" err="1" smtClean="0">
                <a:latin typeface="Bahnschrift SemiBold Condensed" pitchFamily="34" charset="0"/>
              </a:rPr>
              <a:t>Neigborhood</a:t>
            </a:r>
            <a:r>
              <a:rPr lang="en-US" sz="3200" dirty="0" smtClean="0">
                <a:latin typeface="Bahnschrift SemiBold Condensed" pitchFamily="34" charset="0"/>
              </a:rPr>
              <a:t> Initiative</a:t>
            </a:r>
            <a:endParaRPr lang="en-US" sz="3200" dirty="0">
              <a:latin typeface="Bahnschrift SemiBold Condensed" pitchFamily="34" charset="0"/>
            </a:endParaRPr>
          </a:p>
        </p:txBody>
      </p:sp>
      <p:sp>
        <p:nvSpPr>
          <p:cNvPr id="3" name="Text Placeholder 2"/>
          <p:cNvSpPr>
            <a:spLocks noGrp="1"/>
          </p:cNvSpPr>
          <p:nvPr>
            <p:ph type="body" idx="1"/>
          </p:nvPr>
        </p:nvSpPr>
        <p:spPr>
          <a:xfrm>
            <a:off x="270669" y="935598"/>
            <a:ext cx="8520600" cy="3340200"/>
          </a:xfrm>
        </p:spPr>
        <p:txBody>
          <a:bodyPr/>
          <a:lstStyle/>
          <a:p>
            <a:r>
              <a:rPr lang="en-US" sz="1400" dirty="0" smtClean="0">
                <a:solidFill>
                  <a:schemeClr val="tx2">
                    <a:lumMod val="10000"/>
                  </a:schemeClr>
                </a:solidFill>
                <a:latin typeface="Bahnschrift SemiBold Condensed" pitchFamily="34" charset="0"/>
              </a:rPr>
              <a:t>In 2009, a coalition of 75 persons composed of  community individuals,  persons  serving state and local government, along with businesses and community healthcare providers  dedicated  themselves collectively to addressing the high obesity rate in Chelsea after identifying the need for obesity prevention and the promotion of a healthy lifestyle in Chelsea.  This coalition  also worked very closely with the Chelsea Public Schools  to advocate for dedicated physical activity time for students and for the implementation of healthier eating habits among students.</a:t>
            </a:r>
          </a:p>
          <a:p>
            <a:r>
              <a:rPr lang="en-US" sz="1400" dirty="0" smtClean="0">
                <a:solidFill>
                  <a:schemeClr val="tx2">
                    <a:lumMod val="10000"/>
                  </a:schemeClr>
                </a:solidFill>
                <a:latin typeface="Bahnschrift SemiBold Condensed" pitchFamily="34" charset="0"/>
              </a:rPr>
              <a:t>Working  collaboratively with the  Chelsea's Planning and Development Department  they also were instrumental in improving  their infrastructure through park renovations,  through focusing on measures to calm traffic and through redesigning  roads and sidewalks.  In addition Healthy Chelsea worked with the Board of Health to integrate the regulation for artificial trans-fat free for prepared foods that are served in the businesses that are located with Chelsea.</a:t>
            </a:r>
          </a:p>
          <a:p>
            <a:r>
              <a:rPr lang="en-US" sz="1400" dirty="0" err="1" smtClean="0">
                <a:solidFill>
                  <a:schemeClr val="tx2">
                    <a:lumMod val="10000"/>
                  </a:schemeClr>
                </a:solidFill>
                <a:latin typeface="Bahnschrift SemiBold Condensed" pitchFamily="34" charset="0"/>
              </a:rPr>
              <a:t>GreenRoots</a:t>
            </a:r>
            <a:r>
              <a:rPr lang="en-US" sz="1400" dirty="0" smtClean="0">
                <a:solidFill>
                  <a:schemeClr val="tx2">
                    <a:lumMod val="10000"/>
                  </a:schemeClr>
                </a:solidFill>
                <a:latin typeface="Bahnschrift SemiBold Condensed" pitchFamily="34" charset="0"/>
              </a:rPr>
              <a:t>, Inc. , an independent community-based organization, is also  located in Chelsea and  focuses on public health and environmental justice within the city of Chelsea and surrounding communities. Before becoming an independent organization in 2016, it was a grassroots community committee under the Chelsea Collaborative, Inc. (also  known as the Collaborative), which was founded in 1994.</a:t>
            </a:r>
            <a:r>
              <a:rPr lang="en-US" sz="1400" baseline="30000" dirty="0" smtClean="0">
                <a:solidFill>
                  <a:schemeClr val="tx2">
                    <a:lumMod val="10000"/>
                  </a:schemeClr>
                </a:solidFill>
                <a:latin typeface="Bahnschrift SemiBold Condensed" pitchFamily="34" charset="0"/>
                <a:hlinkClick r:id="rId2"/>
              </a:rPr>
              <a:t>[</a:t>
            </a:r>
            <a:r>
              <a:rPr lang="en-US" sz="1400" dirty="0" smtClean="0">
                <a:solidFill>
                  <a:schemeClr val="tx2">
                    <a:lumMod val="10000"/>
                  </a:schemeClr>
                </a:solidFill>
                <a:latin typeface="Bahnschrift SemiBold Condensed" pitchFamily="34" charset="0"/>
              </a:rPr>
              <a:t> </a:t>
            </a:r>
            <a:r>
              <a:rPr lang="en-US" sz="1400" dirty="0" err="1" smtClean="0">
                <a:solidFill>
                  <a:schemeClr val="tx2">
                    <a:lumMod val="10000"/>
                  </a:schemeClr>
                </a:solidFill>
                <a:latin typeface="Bahnschrift SemiBold Condensed" pitchFamily="34" charset="0"/>
              </a:rPr>
              <a:t>GreenRoots</a:t>
            </a:r>
            <a:r>
              <a:rPr lang="en-US" sz="1400" dirty="0" smtClean="0">
                <a:solidFill>
                  <a:schemeClr val="tx2">
                    <a:lumMod val="10000"/>
                  </a:schemeClr>
                </a:solidFill>
                <a:latin typeface="Bahnschrift SemiBold Condensed" pitchFamily="34" charset="0"/>
              </a:rPr>
              <a:t>' accomplishments include enacting the Youth Pass which allocates $26 monthly passes and $7 weekly passes for youth aged 12 to 21 years old. </a:t>
            </a:r>
            <a:endParaRPr lang="en-US" sz="1400" dirty="0">
              <a:solidFill>
                <a:schemeClr val="tx2">
                  <a:lumMod val="10000"/>
                </a:schemeClr>
              </a:solidFill>
              <a:latin typeface="Bahnschrift SemiBold Condensed"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ahnschrift SemiBold Condensed" pitchFamily="34" charset="0"/>
              </a:rPr>
              <a:t>COMMUNITY MEETINGS/COMMUNITY ORGANIZATIONS</a:t>
            </a:r>
            <a:endParaRPr lang="en-US" sz="2800" dirty="0">
              <a:latin typeface="Bahnschrift SemiBold Condensed" pitchFamily="34" charset="0"/>
            </a:endParaRPr>
          </a:p>
        </p:txBody>
      </p:sp>
      <p:sp>
        <p:nvSpPr>
          <p:cNvPr id="3" name="Text Placeholder 2"/>
          <p:cNvSpPr>
            <a:spLocks noGrp="1"/>
          </p:cNvSpPr>
          <p:nvPr>
            <p:ph type="body" idx="1"/>
          </p:nvPr>
        </p:nvSpPr>
        <p:spPr/>
        <p:txBody>
          <a:bodyPr/>
          <a:lstStyle/>
          <a:p>
            <a:pPr>
              <a:buNone/>
            </a:pPr>
            <a:r>
              <a:rPr lang="en-US" dirty="0" smtClean="0">
                <a:solidFill>
                  <a:schemeClr val="bg2">
                    <a:lumMod val="50000"/>
                  </a:schemeClr>
                </a:solidFill>
                <a:latin typeface="Bahnschrift SemiBold Condensed" pitchFamily="34" charset="0"/>
              </a:rPr>
              <a:t>Many community, </a:t>
            </a:r>
            <a:r>
              <a:rPr lang="en-US" dirty="0" err="1" smtClean="0">
                <a:solidFill>
                  <a:schemeClr val="bg2">
                    <a:lumMod val="50000"/>
                  </a:schemeClr>
                </a:solidFill>
                <a:latin typeface="Bahnschrift SemiBold Condensed" pitchFamily="34" charset="0"/>
              </a:rPr>
              <a:t>grassroot</a:t>
            </a:r>
            <a:r>
              <a:rPr lang="en-US" dirty="0" smtClean="0">
                <a:solidFill>
                  <a:schemeClr val="bg2">
                    <a:lumMod val="50000"/>
                  </a:schemeClr>
                </a:solidFill>
                <a:latin typeface="Bahnschrift SemiBold Condensed" pitchFamily="34" charset="0"/>
              </a:rPr>
              <a:t> and</a:t>
            </a:r>
          </a:p>
          <a:p>
            <a:pPr>
              <a:buNone/>
            </a:pPr>
            <a:r>
              <a:rPr lang="en-US" dirty="0" smtClean="0">
                <a:solidFill>
                  <a:schemeClr val="bg2">
                    <a:lumMod val="50000"/>
                  </a:schemeClr>
                </a:solidFill>
                <a:latin typeface="Bahnschrift SemiBold Condensed" pitchFamily="34" charset="0"/>
              </a:rPr>
              <a:t>faith-based </a:t>
            </a:r>
            <a:r>
              <a:rPr lang="en-US" dirty="0" smtClean="0">
                <a:solidFill>
                  <a:schemeClr val="bg2">
                    <a:lumMod val="50000"/>
                  </a:schemeClr>
                </a:solidFill>
                <a:latin typeface="Bahnschrift SemiBold Condensed" pitchFamily="34" charset="0"/>
              </a:rPr>
              <a:t>organizations</a:t>
            </a:r>
          </a:p>
          <a:p>
            <a:pPr>
              <a:buNone/>
            </a:pPr>
            <a:r>
              <a:rPr lang="en-US" dirty="0" smtClean="0">
                <a:solidFill>
                  <a:schemeClr val="bg2">
                    <a:lumMod val="50000"/>
                  </a:schemeClr>
                </a:solidFill>
                <a:latin typeface="Bahnschrift SemiBold Condensed" pitchFamily="34" charset="0"/>
              </a:rPr>
              <a:t>and groups exist that engage</a:t>
            </a:r>
          </a:p>
          <a:p>
            <a:pPr>
              <a:buNone/>
            </a:pPr>
            <a:r>
              <a:rPr lang="en-US" dirty="0" smtClean="0">
                <a:solidFill>
                  <a:schemeClr val="bg2">
                    <a:lumMod val="50000"/>
                  </a:schemeClr>
                </a:solidFill>
                <a:latin typeface="Bahnschrift SemiBold Condensed" pitchFamily="34" charset="0"/>
              </a:rPr>
              <a:t>the community and</a:t>
            </a:r>
          </a:p>
          <a:p>
            <a:pPr>
              <a:buNone/>
            </a:pPr>
            <a:r>
              <a:rPr lang="en-US" dirty="0" smtClean="0">
                <a:solidFill>
                  <a:schemeClr val="bg2">
                    <a:lumMod val="50000"/>
                  </a:schemeClr>
                </a:solidFill>
                <a:latin typeface="Bahnschrift SemiBold Condensed" pitchFamily="34" charset="0"/>
              </a:rPr>
              <a:t>residents in addressing</a:t>
            </a:r>
          </a:p>
          <a:p>
            <a:pPr>
              <a:buNone/>
            </a:pPr>
            <a:r>
              <a:rPr lang="en-US" dirty="0" smtClean="0">
                <a:solidFill>
                  <a:schemeClr val="bg2">
                    <a:lumMod val="50000"/>
                  </a:schemeClr>
                </a:solidFill>
                <a:latin typeface="Bahnschrift SemiBold Condensed" pitchFamily="34" charset="0"/>
              </a:rPr>
              <a:t>concerns revolving around</a:t>
            </a:r>
          </a:p>
          <a:p>
            <a:pPr>
              <a:buNone/>
            </a:pPr>
            <a:r>
              <a:rPr lang="en-US" dirty="0" smtClean="0">
                <a:solidFill>
                  <a:schemeClr val="bg2">
                    <a:lumMod val="50000"/>
                  </a:schemeClr>
                </a:solidFill>
                <a:latin typeface="Bahnschrift SemiBold Condensed" pitchFamily="34" charset="0"/>
              </a:rPr>
              <a:t>The social determinants of health.</a:t>
            </a:r>
          </a:p>
          <a:p>
            <a:pPr>
              <a:buNone/>
            </a:pPr>
            <a:r>
              <a:rPr lang="en-US" dirty="0" smtClean="0">
                <a:solidFill>
                  <a:schemeClr val="bg2">
                    <a:lumMod val="50000"/>
                  </a:schemeClr>
                </a:solidFill>
                <a:latin typeface="Bahnschrift SemiBold Condensed" pitchFamily="34" charset="0"/>
              </a:rPr>
              <a:t>By engaging with such entities</a:t>
            </a:r>
          </a:p>
          <a:p>
            <a:pPr>
              <a:buNone/>
            </a:pPr>
            <a:r>
              <a:rPr lang="en-US" dirty="0" smtClean="0">
                <a:solidFill>
                  <a:schemeClr val="bg2">
                    <a:lumMod val="50000"/>
                  </a:schemeClr>
                </a:solidFill>
                <a:latin typeface="Bahnschrift SemiBold Condensed" pitchFamily="34" charset="0"/>
              </a:rPr>
              <a:t>it more likely that voices will</a:t>
            </a:r>
          </a:p>
          <a:p>
            <a:pPr>
              <a:buNone/>
            </a:pPr>
            <a:r>
              <a:rPr lang="en-US" dirty="0" smtClean="0">
                <a:solidFill>
                  <a:schemeClr val="bg2">
                    <a:lumMod val="50000"/>
                  </a:schemeClr>
                </a:solidFill>
                <a:latin typeface="Bahnschrift SemiBold Condensed" pitchFamily="34" charset="0"/>
              </a:rPr>
              <a:t>be heard and issues resolved that</a:t>
            </a:r>
          </a:p>
          <a:p>
            <a:pPr>
              <a:buNone/>
            </a:pPr>
            <a:r>
              <a:rPr lang="en-US" dirty="0" smtClean="0">
                <a:solidFill>
                  <a:schemeClr val="bg2">
                    <a:lumMod val="50000"/>
                  </a:schemeClr>
                </a:solidFill>
                <a:latin typeface="Bahnschrift SemiBold Condensed" pitchFamily="34" charset="0"/>
              </a:rPr>
              <a:t>Impact the residents</a:t>
            </a:r>
            <a:r>
              <a:rPr lang="en-US" dirty="0" smtClean="0">
                <a:latin typeface="Bahnschrift SemiBold Condensed" pitchFamily="34" charset="0"/>
              </a:rPr>
              <a:t>.</a:t>
            </a:r>
            <a:endParaRPr lang="en-US" dirty="0">
              <a:latin typeface="Bahnschrift SemiBold Condensed" pitchFamily="34" charset="0"/>
            </a:endParaRPr>
          </a:p>
        </p:txBody>
      </p:sp>
      <p:pic>
        <p:nvPicPr>
          <p:cNvPr id="4" name="Picture 3" descr="Related image"/>
          <p:cNvPicPr/>
          <p:nvPr/>
        </p:nvPicPr>
        <p:blipFill>
          <a:blip r:embed="rId2"/>
          <a:srcRect/>
          <a:stretch>
            <a:fillRect/>
          </a:stretch>
        </p:blipFill>
        <p:spPr bwMode="auto">
          <a:xfrm>
            <a:off x="4425462" y="1547446"/>
            <a:ext cx="3815861" cy="2051539"/>
          </a:xfrm>
          <a:prstGeom prst="rect">
            <a:avLst/>
          </a:prstGeom>
          <a:noFill/>
          <a:ln w="9525">
            <a:noFill/>
            <a:miter lim="800000"/>
            <a:headEnd/>
            <a:tailEnd/>
          </a:ln>
        </p:spPr>
      </p:pic>
      <p:pic>
        <p:nvPicPr>
          <p:cNvPr id="5" name="Picture 4" descr="Image result for images of community meetings"/>
          <p:cNvPicPr/>
          <p:nvPr/>
        </p:nvPicPr>
        <p:blipFill>
          <a:blip r:embed="rId3" cstate="print"/>
          <a:srcRect/>
          <a:stretch>
            <a:fillRect/>
          </a:stretch>
        </p:blipFill>
        <p:spPr bwMode="auto">
          <a:xfrm>
            <a:off x="5383511" y="3878225"/>
            <a:ext cx="1844572" cy="12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dirty="0" smtClean="0">
                <a:latin typeface="Bodoni MT Black" pitchFamily="18" charset="0"/>
                <a:cs typeface="Amatic SC" charset="-79"/>
              </a:rPr>
              <a:t>EDUCATE AND EMPOWER</a:t>
            </a:r>
            <a:endParaRPr lang="en-US" b="0" dirty="0">
              <a:latin typeface="Bodoni MT Black" pitchFamily="18" charset="0"/>
              <a:cs typeface="Amatic SC" charset="-79"/>
            </a:endParaRPr>
          </a:p>
        </p:txBody>
      </p:sp>
      <p:sp>
        <p:nvSpPr>
          <p:cNvPr id="3" name="Text Placeholder 2"/>
          <p:cNvSpPr>
            <a:spLocks noGrp="1"/>
          </p:cNvSpPr>
          <p:nvPr>
            <p:ph type="body" idx="1"/>
          </p:nvPr>
        </p:nvSpPr>
        <p:spPr/>
        <p:txBody>
          <a:bodyPr/>
          <a:lstStyle/>
          <a:p>
            <a:pPr>
              <a:buNone/>
            </a:pPr>
            <a:r>
              <a:rPr lang="en-US" b="1" dirty="0" smtClean="0"/>
              <a:t>DUDLEY STREET </a:t>
            </a:r>
          </a:p>
          <a:p>
            <a:pPr>
              <a:buNone/>
            </a:pPr>
            <a:r>
              <a:rPr lang="en-US" b="1" dirty="0" smtClean="0"/>
              <a:t>NEIGHBORHOOD</a:t>
            </a:r>
          </a:p>
          <a:p>
            <a:pPr>
              <a:buNone/>
            </a:pPr>
            <a:r>
              <a:rPr lang="en-US" b="1" dirty="0" smtClean="0"/>
              <a:t>INITIATIVE</a:t>
            </a:r>
            <a:endParaRPr lang="en-US" b="1" dirty="0"/>
          </a:p>
        </p:txBody>
      </p:sp>
      <p:pic>
        <p:nvPicPr>
          <p:cNvPr id="4" name="Picture 3" descr="Educate and Empower"/>
          <p:cNvPicPr/>
          <p:nvPr/>
        </p:nvPicPr>
        <p:blipFill>
          <a:blip r:embed="rId2"/>
          <a:srcRect/>
          <a:stretch>
            <a:fillRect/>
          </a:stretch>
        </p:blipFill>
        <p:spPr bwMode="auto">
          <a:xfrm>
            <a:off x="2648197" y="1140033"/>
            <a:ext cx="3633850" cy="34200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 sz="2800" b="0" dirty="0" smtClean="0">
                <a:latin typeface="Arial Black" pitchFamily="34" charset="0"/>
              </a:rPr>
              <a:t>Important Social Determinants of health within communities </a:t>
            </a:r>
            <a:endParaRPr lang="en-US" sz="2800" dirty="0">
              <a:latin typeface="Arial Black" pitchFamily="34" charset="0"/>
            </a:endParaRPr>
          </a:p>
        </p:txBody>
      </p:sp>
      <p:sp>
        <p:nvSpPr>
          <p:cNvPr id="3" name="Subtitle 2"/>
          <p:cNvSpPr>
            <a:spLocks noGrp="1"/>
          </p:cNvSpPr>
          <p:nvPr>
            <p:ph type="body" idx="1"/>
          </p:nvPr>
        </p:nvSpPr>
        <p:spPr/>
        <p:txBody>
          <a:bodyPr/>
          <a:lstStyle/>
          <a:p>
            <a:pPr lvl="0" algn="l">
              <a:buSzPts val="1800"/>
              <a:buFont typeface="Georgia"/>
              <a:buChar char="●"/>
            </a:pPr>
            <a:endParaRPr lang="en-US" dirty="0" smtClean="0">
              <a:latin typeface="Georgia"/>
              <a:ea typeface="Georgia"/>
              <a:cs typeface="Georgia"/>
              <a:sym typeface="Georgia"/>
            </a:endParaRPr>
          </a:p>
          <a:p>
            <a:pPr lvl="0" algn="l">
              <a:buSzPts val="1800"/>
              <a:buFont typeface="Georgia"/>
              <a:buChar char="●"/>
            </a:pPr>
            <a:r>
              <a:rPr lang="en-US" sz="2000" dirty="0" smtClean="0">
                <a:solidFill>
                  <a:schemeClr val="tx2">
                    <a:lumMod val="10000"/>
                  </a:schemeClr>
                </a:solidFill>
                <a:latin typeface="Bahnschrift SemiBold Condensed" pitchFamily="34" charset="0"/>
                <a:ea typeface="Georgia"/>
                <a:cs typeface="Georgia"/>
                <a:sym typeface="Georgia"/>
              </a:rPr>
              <a:t>Inadequate income, low socioeconomic status (SES)</a:t>
            </a:r>
          </a:p>
          <a:p>
            <a:pPr lvl="0"/>
            <a:r>
              <a:rPr lang="en-US" sz="2000" dirty="0" smtClean="0">
                <a:solidFill>
                  <a:schemeClr val="tx2">
                    <a:lumMod val="10000"/>
                  </a:schemeClr>
                </a:solidFill>
                <a:latin typeface="Bahnschrift SemiBold Condensed" pitchFamily="34" charset="0"/>
                <a:ea typeface="Georgia"/>
                <a:cs typeface="Georgia"/>
                <a:sym typeface="Georgia"/>
              </a:rPr>
              <a:t>The Built Environment</a:t>
            </a:r>
          </a:p>
          <a:p>
            <a:pPr lvl="0">
              <a:buSzPts val="1800"/>
              <a:buNone/>
            </a:pPr>
            <a:r>
              <a:rPr lang="en-US" sz="2000" dirty="0" smtClean="0">
                <a:solidFill>
                  <a:schemeClr val="tx2">
                    <a:lumMod val="10000"/>
                  </a:schemeClr>
                </a:solidFill>
                <a:latin typeface="Bahnschrift SemiBold Condensed" pitchFamily="34" charset="0"/>
                <a:ea typeface="Georgia"/>
                <a:cs typeface="Georgia"/>
                <a:sym typeface="Georgia"/>
              </a:rPr>
              <a:t>-Grocery stores, Fast Food Restaurants</a:t>
            </a:r>
          </a:p>
          <a:p>
            <a:pPr lvl="0">
              <a:buSzPts val="1800"/>
              <a:buNone/>
            </a:pPr>
            <a:r>
              <a:rPr lang="en-US" sz="2000" dirty="0" smtClean="0">
                <a:solidFill>
                  <a:schemeClr val="tx2">
                    <a:lumMod val="10000"/>
                  </a:schemeClr>
                </a:solidFill>
                <a:latin typeface="Bahnschrift SemiBold Condensed" pitchFamily="34" charset="0"/>
                <a:ea typeface="Georgia"/>
                <a:cs typeface="Georgia"/>
                <a:sym typeface="Georgia"/>
              </a:rPr>
              <a:t>-Overexposure to Marketing/Advertising</a:t>
            </a:r>
          </a:p>
          <a:p>
            <a:pPr lvl="0" algn="l">
              <a:buSzPts val="1800"/>
              <a:buFont typeface="Georgia"/>
              <a:buChar char="●"/>
            </a:pPr>
            <a:endParaRPr lang="en-US" sz="2000" dirty="0" smtClean="0">
              <a:solidFill>
                <a:schemeClr val="tx2">
                  <a:lumMod val="10000"/>
                </a:schemeClr>
              </a:solidFill>
              <a:latin typeface="Bahnschrift SemiBold Condensed" pitchFamily="34" charset="0"/>
              <a:ea typeface="Georgia"/>
              <a:cs typeface="Georgia"/>
              <a:sym typeface="Georgia"/>
            </a:endParaRPr>
          </a:p>
          <a:p>
            <a:endParaRPr lang="en-US" dirty="0"/>
          </a:p>
        </p:txBody>
      </p:sp>
      <p:sp>
        <p:nvSpPr>
          <p:cNvPr id="4" name="Text Placeholder 3"/>
          <p:cNvSpPr>
            <a:spLocks noGrp="1"/>
          </p:cNvSpPr>
          <p:nvPr>
            <p:ph type="body" idx="2"/>
          </p:nvPr>
        </p:nvSpPr>
        <p:spPr/>
        <p:txBody>
          <a:bodyPr/>
          <a:lstStyle/>
          <a:p>
            <a:pPr lvl="0"/>
            <a:endParaRPr lang="en-US" dirty="0" smtClean="0">
              <a:latin typeface="Georgia"/>
              <a:ea typeface="Georgia"/>
              <a:cs typeface="Georgia"/>
              <a:sym typeface="Georgia"/>
            </a:endParaRPr>
          </a:p>
          <a:p>
            <a:pPr lvl="0">
              <a:buSzPts val="1800"/>
              <a:buFont typeface="Georgia"/>
              <a:buChar char="●"/>
            </a:pPr>
            <a:r>
              <a:rPr lang="en-US" sz="2000" dirty="0" smtClean="0">
                <a:solidFill>
                  <a:schemeClr val="tx2">
                    <a:lumMod val="10000"/>
                  </a:schemeClr>
                </a:solidFill>
                <a:latin typeface="Bahnschrift SemiBold Condensed" pitchFamily="34" charset="0"/>
                <a:ea typeface="Georgia"/>
                <a:cs typeface="Georgia"/>
                <a:sym typeface="Georgia"/>
              </a:rPr>
              <a:t>Unemployment</a:t>
            </a:r>
          </a:p>
          <a:p>
            <a:pPr lvl="0">
              <a:buSzPts val="1800"/>
              <a:buFont typeface="Georgia"/>
              <a:buChar char="●"/>
            </a:pPr>
            <a:r>
              <a:rPr lang="en-US" sz="2000" dirty="0" smtClean="0">
                <a:solidFill>
                  <a:schemeClr val="tx2">
                    <a:lumMod val="10000"/>
                  </a:schemeClr>
                </a:solidFill>
                <a:latin typeface="Bahnschrift SemiBold Condensed" pitchFamily="34" charset="0"/>
                <a:ea typeface="Georgia"/>
                <a:cs typeface="Georgia"/>
                <a:sym typeface="Georgia"/>
              </a:rPr>
              <a:t>Affordable/Available Housing</a:t>
            </a:r>
          </a:p>
          <a:p>
            <a:endParaRPr 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292857"/>
            <a:ext cx="8520600" cy="1100521"/>
          </a:xfrm>
        </p:spPr>
        <p:txBody>
          <a:bodyPr/>
          <a:lstStyle/>
          <a:p>
            <a:r>
              <a:rPr lang="en-US" sz="2400" dirty="0" smtClean="0">
                <a:latin typeface="Arial Black" pitchFamily="34" charset="0"/>
                <a:cs typeface="Arial" pitchFamily="34" charset="0"/>
              </a:rPr>
              <a:t>DUDLEY STREET NEIGHBORHOOD INITIATIVE</a:t>
            </a:r>
            <a:endParaRPr lang="en-US" sz="2400" dirty="0">
              <a:latin typeface="Arial Black" pitchFamily="34" charset="0"/>
              <a:cs typeface="Arial" pitchFamily="34" charset="0"/>
            </a:endParaRPr>
          </a:p>
        </p:txBody>
      </p:sp>
      <p:sp>
        <p:nvSpPr>
          <p:cNvPr id="3" name="Text Placeholder 2"/>
          <p:cNvSpPr>
            <a:spLocks noGrp="1"/>
          </p:cNvSpPr>
          <p:nvPr>
            <p:ph type="body" idx="1"/>
          </p:nvPr>
        </p:nvSpPr>
        <p:spPr/>
        <p:txBody>
          <a:bodyPr/>
          <a:lstStyle/>
          <a:p>
            <a:endParaRPr lang="en-US" dirty="0"/>
          </a:p>
        </p:txBody>
      </p:sp>
      <p:pic>
        <p:nvPicPr>
          <p:cNvPr id="4" name="Picture 3" descr="https://community-wealth.org/sites/clone.community-wealth.org/files/styles/large/public/IMG_0337.jpg?itok=Oeg8Xs2A">
            <a:hlinkClick r:id="rId2"/>
          </p:cNvPr>
          <p:cNvPicPr/>
          <p:nvPr/>
        </p:nvPicPr>
        <p:blipFill>
          <a:blip r:embed="rId3"/>
          <a:srcRect/>
          <a:stretch>
            <a:fillRect/>
          </a:stretch>
        </p:blipFill>
        <p:spPr bwMode="auto">
          <a:xfrm>
            <a:off x="320634" y="831275"/>
            <a:ext cx="8015844" cy="43122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solidFill>
                  <a:schemeClr val="tx2">
                    <a:lumMod val="10000"/>
                  </a:schemeClr>
                </a:solidFill>
                <a:latin typeface="Bahnschrift SemiBold Condensed" pitchFamily="34" charset="0"/>
              </a:rPr>
              <a:t>DUDLY STREET NEIGHBORHOOD INITIATIVE (DSNI) NARRATIVE</a:t>
            </a:r>
            <a:endParaRPr lang="en-US" sz="2800" dirty="0">
              <a:solidFill>
                <a:schemeClr val="tx2">
                  <a:lumMod val="10000"/>
                </a:schemeClr>
              </a:solidFill>
              <a:latin typeface="Bahnschrift SemiBold Condensed" pitchFamily="34" charset="0"/>
            </a:endParaRPr>
          </a:p>
        </p:txBody>
      </p:sp>
      <p:sp>
        <p:nvSpPr>
          <p:cNvPr id="3" name="Text Placeholder 2"/>
          <p:cNvSpPr>
            <a:spLocks noGrp="1"/>
          </p:cNvSpPr>
          <p:nvPr>
            <p:ph type="body" idx="1"/>
          </p:nvPr>
        </p:nvSpPr>
        <p:spPr>
          <a:xfrm>
            <a:off x="290665" y="1375213"/>
            <a:ext cx="8541635" cy="3501587"/>
          </a:xfrm>
        </p:spPr>
        <p:txBody>
          <a:bodyPr/>
          <a:lstStyle/>
          <a:p>
            <a:pPr>
              <a:buNone/>
            </a:pPr>
            <a:r>
              <a:rPr lang="en-US" sz="1200" dirty="0" smtClean="0">
                <a:latin typeface="Bahnschrift SemiBold Condensed" pitchFamily="34" charset="0"/>
              </a:rPr>
              <a:t>“Dudley Street Neighborhood Initiative is a nonprofit community-based planning and organizing entity birthed in 1984 out of the passion, ingenuity and determination of Dudley residents seeking to reclaim a neighborhood that had been ravaged by disinvestment, arson fires and dumping. DSNI’s mission is </a:t>
            </a:r>
            <a:r>
              <a:rPr lang="en-US" sz="1200" i="1" dirty="0" smtClean="0">
                <a:latin typeface="Bahnschrift SemiBold Condensed" pitchFamily="34" charset="0"/>
              </a:rPr>
              <a:t>to empower Dudley residents to organize, plan for, create and control a vibrant, diverse and high quality neighborhood in collaboration with community partners”.</a:t>
            </a:r>
            <a:endParaRPr lang="en-US" sz="1200" dirty="0" smtClean="0">
              <a:latin typeface="Bahnschrift SemiBold Condensed" pitchFamily="34" charset="0"/>
            </a:endParaRPr>
          </a:p>
          <a:p>
            <a:pPr>
              <a:buNone/>
            </a:pPr>
            <a:r>
              <a:rPr lang="en-US" sz="1200" dirty="0" smtClean="0">
                <a:latin typeface="Bahnschrift SemiBold Condensed" pitchFamily="34" charset="0"/>
              </a:rPr>
              <a:t>“When many had given up, DSNI dared to gather neighbors to create a comprehensive plan and a shared vision for a new, vibrant </a:t>
            </a:r>
            <a:r>
              <a:rPr lang="en-US" sz="1200" i="1" dirty="0" smtClean="0">
                <a:latin typeface="Bahnschrift SemiBold Condensed" pitchFamily="34" charset="0"/>
              </a:rPr>
              <a:t>urban village</a:t>
            </a:r>
            <a:r>
              <a:rPr lang="en-US" sz="1200" dirty="0" smtClean="0">
                <a:latin typeface="Bahnschrift SemiBold Condensed" pitchFamily="34" charset="0"/>
              </a:rPr>
              <a:t>. To fulfill the community mandate for </a:t>
            </a:r>
            <a:r>
              <a:rPr lang="en-US" sz="1200" i="1" dirty="0" smtClean="0">
                <a:latin typeface="Bahnschrift SemiBold Condensed" pitchFamily="34" charset="0"/>
              </a:rPr>
              <a:t>development without displacement, </a:t>
            </a:r>
            <a:r>
              <a:rPr lang="en-US" sz="1200" dirty="0" smtClean="0">
                <a:latin typeface="Bahnschrift SemiBold Condensed" pitchFamily="34" charset="0"/>
              </a:rPr>
              <a:t>DSNI gained eminent domain authority, purchased vacant land, and protected affordability and family stability through a community land trust. The once garbage-strewn vacant lots have been rebuilt with quality affordable houses, parks and playgrounds, gardens, community facilities, and new businesses”.</a:t>
            </a:r>
          </a:p>
          <a:p>
            <a:pPr>
              <a:buNone/>
            </a:pPr>
            <a:r>
              <a:rPr lang="en-US" sz="1200" dirty="0" smtClean="0">
                <a:latin typeface="Bahnschrift SemiBold Condensed" pitchFamily="34" charset="0"/>
              </a:rPr>
              <a:t>“Through our Board structure, residents lead an effort that includes all neighborhood stakeholders in a democratically-elected, community accountable process. Together, we have created greater civic participation, economic opportunity, community connections, and opportunities for youth. We have built community across our diversity –of language, race &amp; ethnicity, age. We have invested in our young people and the youth in turn have invested in the community”. </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0" dirty="0" smtClean="0">
                <a:latin typeface="Bahnschrift SemiBold Condensed" pitchFamily="34" charset="0"/>
              </a:rPr>
              <a:t>DUDLEY STREET NEIGHBORHOOD INITIATIVE (DSNI)</a:t>
            </a:r>
            <a:endParaRPr lang="en-US" sz="3200" b="0" dirty="0">
              <a:latin typeface="Bahnschrift SemiBold Condensed" pitchFamily="34" charset="0"/>
            </a:endParaRPr>
          </a:p>
        </p:txBody>
      </p:sp>
      <p:sp>
        <p:nvSpPr>
          <p:cNvPr id="3" name="Text Placeholder 2"/>
          <p:cNvSpPr>
            <a:spLocks noGrp="1"/>
          </p:cNvSpPr>
          <p:nvPr>
            <p:ph type="body" idx="1"/>
          </p:nvPr>
        </p:nvSpPr>
        <p:spPr>
          <a:xfrm>
            <a:off x="311700" y="1175657"/>
            <a:ext cx="8520600" cy="3393217"/>
          </a:xfrm>
        </p:spPr>
        <p:txBody>
          <a:bodyPr/>
          <a:lstStyle/>
          <a:p>
            <a:endParaRPr lang="en-US" dirty="0" smtClean="0">
              <a:solidFill>
                <a:schemeClr val="accent1"/>
              </a:solidFill>
              <a:latin typeface="Bahnschrift SemiBold Condensed" pitchFamily="34" charset="0"/>
            </a:endParaRPr>
          </a:p>
          <a:p>
            <a:endParaRPr lang="en-US" dirty="0" smtClean="0">
              <a:solidFill>
                <a:schemeClr val="accent1"/>
              </a:solidFill>
              <a:latin typeface="Bahnschrift SemiBold Condensed" pitchFamily="34" charset="0"/>
            </a:endParaRPr>
          </a:p>
          <a:p>
            <a:endParaRPr lang="en-US" dirty="0" smtClean="0">
              <a:solidFill>
                <a:schemeClr val="accent1"/>
              </a:solidFill>
              <a:latin typeface="Bahnschrift SemiBold Condensed" pitchFamily="34" charset="0"/>
            </a:endParaRPr>
          </a:p>
          <a:p>
            <a:endParaRPr lang="en-US" dirty="0" smtClean="0">
              <a:solidFill>
                <a:schemeClr val="accent1"/>
              </a:solidFill>
              <a:latin typeface="Bahnschrift SemiBold Condensed" pitchFamily="34" charset="0"/>
            </a:endParaRPr>
          </a:p>
          <a:p>
            <a:pPr algn="ctr">
              <a:lnSpc>
                <a:spcPct val="100000"/>
              </a:lnSpc>
            </a:pPr>
            <a:endParaRPr lang="en-US" dirty="0" smtClean="0">
              <a:solidFill>
                <a:schemeClr val="accent1"/>
              </a:solidFill>
              <a:latin typeface="Bahnschrift SemiBold Condensed" pitchFamily="34" charset="0"/>
            </a:endParaRPr>
          </a:p>
          <a:p>
            <a:pPr algn="ctr">
              <a:lnSpc>
                <a:spcPct val="100000"/>
              </a:lnSpc>
            </a:pPr>
            <a:endParaRPr lang="en-US" dirty="0" smtClean="0">
              <a:solidFill>
                <a:schemeClr val="accent1"/>
              </a:solidFill>
              <a:latin typeface="Bahnschrift SemiBold Condensed" pitchFamily="34" charset="0"/>
            </a:endParaRPr>
          </a:p>
          <a:p>
            <a:pPr>
              <a:lnSpc>
                <a:spcPct val="100000"/>
              </a:lnSpc>
            </a:pPr>
            <a:endParaRPr lang="en-US" dirty="0" smtClean="0">
              <a:solidFill>
                <a:schemeClr val="accent1"/>
              </a:solidFill>
              <a:latin typeface="Bahnschrift SemiBold Condensed" pitchFamily="34" charset="0"/>
            </a:endParaRPr>
          </a:p>
          <a:p>
            <a:pPr>
              <a:lnSpc>
                <a:spcPct val="100000"/>
              </a:lnSpc>
            </a:pPr>
            <a:r>
              <a:rPr lang="en-US" dirty="0" smtClean="0">
                <a:solidFill>
                  <a:schemeClr val="accent1"/>
                </a:solidFill>
                <a:latin typeface="Bahnschrift SemiBold Condensed" pitchFamily="34" charset="0"/>
              </a:rPr>
              <a:t>Dudley Street Neighborhood Initiative created a resident-led process for an innovative governance structure.  It’s board is composed of a majority of Roxbury residents who are elected every two years, via open voting. </a:t>
            </a:r>
          </a:p>
          <a:p>
            <a:pPr>
              <a:lnSpc>
                <a:spcPct val="100000"/>
              </a:lnSpc>
            </a:pPr>
            <a:r>
              <a:rPr lang="en-US" dirty="0" smtClean="0">
                <a:solidFill>
                  <a:schemeClr val="accent1"/>
                </a:solidFill>
                <a:latin typeface="Bahnschrift SemiBold Condensed" pitchFamily="34" charset="0"/>
              </a:rPr>
              <a:t> Different ethnic groups are purposefully elected to the board, with slots also being reserved for area nonprofits and local businesses. </a:t>
            </a:r>
            <a:endParaRPr lang="en-US" dirty="0">
              <a:latin typeface="Arial Black" pitchFamily="34" charset="0"/>
            </a:endParaRPr>
          </a:p>
        </p:txBody>
      </p:sp>
      <p:pic>
        <p:nvPicPr>
          <p:cNvPr id="4" name="Picture 3" descr="Image result for images of dsni"/>
          <p:cNvPicPr/>
          <p:nvPr/>
        </p:nvPicPr>
        <p:blipFill>
          <a:blip r:embed="rId2"/>
          <a:srcRect/>
          <a:stretch>
            <a:fillRect/>
          </a:stretch>
        </p:blipFill>
        <p:spPr bwMode="auto">
          <a:xfrm>
            <a:off x="866899" y="926276"/>
            <a:ext cx="7410201" cy="2446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sz="2000" dirty="0" smtClean="0">
                <a:latin typeface="Bahnschrift Condensed" pitchFamily="34" charset="0"/>
              </a:rPr>
              <a:t>SOME NOTABLE RESOURCES</a:t>
            </a:r>
            <a:br>
              <a:rPr lang="en-US" sz="2000" dirty="0" smtClean="0">
                <a:latin typeface="Bahnschrift Condensed" pitchFamily="34" charset="0"/>
              </a:rPr>
            </a:br>
            <a:r>
              <a:rPr lang="en-US" sz="2000" dirty="0" smtClean="0">
                <a:latin typeface="Bahnschrift Condensed" pitchFamily="34" charset="0"/>
              </a:rPr>
              <a:t>  </a:t>
            </a:r>
            <a:r>
              <a:rPr lang="en-US" sz="1600" dirty="0" smtClean="0">
                <a:latin typeface="Bahnschrift SemiBold Condensed" pitchFamily="34" charset="0"/>
                <a:hlinkClick r:id="rId3" tooltip="Looking to help? There are many different ways you can help homeless families at FamilyAid Boston."/>
              </a:rPr>
              <a:t>Help</a:t>
            </a:r>
            <a:r>
              <a:rPr lang="en-US" sz="1600" dirty="0" smtClean="0">
                <a:latin typeface="Bahnschrift SemiBold Condensed" pitchFamily="34" charset="0"/>
              </a:rPr>
              <a:t> with </a:t>
            </a:r>
            <a:r>
              <a:rPr lang="en-US" sz="1600" dirty="0" smtClean="0">
                <a:latin typeface="Bahnschrift SemiBold Condensed" pitchFamily="34" charset="0"/>
                <a:hlinkClick r:id="rId4"/>
              </a:rPr>
              <a:t>Homelessness Prevention</a:t>
            </a:r>
            <a:r>
              <a:rPr lang="en-US" sz="1600" dirty="0" smtClean="0">
                <a:latin typeface="Bahnschrift SemiBold Condensed" pitchFamily="34" charset="0"/>
              </a:rPr>
              <a:t>, </a:t>
            </a:r>
            <a:r>
              <a:rPr lang="en-US" sz="1600" dirty="0" smtClean="0">
                <a:latin typeface="Bahnschrift SemiBold Condensed" pitchFamily="34" charset="0"/>
                <a:hlinkClick r:id="rId5"/>
              </a:rPr>
              <a:t>Shelter</a:t>
            </a:r>
            <a:r>
              <a:rPr lang="en-US" sz="1600" dirty="0" smtClean="0">
                <a:latin typeface="Bahnschrift SemiBold Condensed" pitchFamily="34" charset="0"/>
              </a:rPr>
              <a:t>, </a:t>
            </a:r>
            <a:r>
              <a:rPr lang="en-US" sz="1600" dirty="0" smtClean="0">
                <a:latin typeface="Bahnschrift SemiBold Condensed" pitchFamily="34" charset="0"/>
                <a:hlinkClick r:id="rId6" tooltip="FamilyAid Boston offers a variety of housing programs to help homeless families regain their self-sufficiency."/>
              </a:rPr>
              <a:t>Housing</a:t>
            </a:r>
            <a:r>
              <a:rPr lang="en-US" sz="1600" dirty="0" smtClean="0">
                <a:latin typeface="Bahnschrift SemiBold Condensed" pitchFamily="34" charset="0"/>
              </a:rPr>
              <a:t> </a:t>
            </a:r>
            <a:r>
              <a:rPr lang="en-US" sz="1600" dirty="0" smtClean="0">
                <a:latin typeface="Bahnschrift SemiBold Condensed" pitchFamily="34" charset="0"/>
                <a:hlinkClick r:id="rId7"/>
              </a:rPr>
              <a:t>Stabilization</a:t>
            </a:r>
            <a:r>
              <a:rPr lang="en-US" sz="1600" dirty="0" smtClean="0">
                <a:latin typeface="Bahnschrift SemiBold Condensed" pitchFamily="34" charset="0"/>
              </a:rPr>
              <a:t>, </a:t>
            </a:r>
            <a:r>
              <a:rPr lang="en-US" sz="1600" dirty="0" smtClean="0">
                <a:latin typeface="Bahnschrift SemiBold Condensed" pitchFamily="34" charset="0"/>
                <a:hlinkClick r:id="rId8" tooltip="Families seeking prevention services or recovering from homelessness face severe challenges in finding and retaining employment, including poor education and training, lack of work experience, and limited access to effective job search tools and career re"/>
              </a:rPr>
              <a:t>Employment Services</a:t>
            </a:r>
            <a:r>
              <a:rPr lang="en-US" sz="1600" dirty="0" smtClean="0">
                <a:latin typeface="Bahnschrift SemiBold Condensed" pitchFamily="34" charset="0"/>
              </a:rPr>
              <a:t> and  </a:t>
            </a:r>
            <a:r>
              <a:rPr lang="en-US" sz="1600" dirty="0" smtClean="0">
                <a:latin typeface="Bahnschrift SemiBold Condensed" pitchFamily="34" charset="0"/>
                <a:hlinkClick r:id="rId9" tooltip="Here are other resources if you are homeless and looking for help"/>
              </a:rPr>
              <a:t>Other Resources</a:t>
            </a:r>
            <a:r>
              <a:rPr lang="en-US" sz="1600" dirty="0" smtClean="0"/>
              <a:t/>
            </a:r>
            <a:br>
              <a:rPr lang="en-US" sz="1600" dirty="0" smtClean="0"/>
            </a:br>
            <a:endParaRPr lang="en-US" sz="1600" dirty="0">
              <a:latin typeface="Bahnschrift Condensed" pitchFamily="34" charset="0"/>
            </a:endParaRPr>
          </a:p>
        </p:txBody>
      </p:sp>
      <p:sp>
        <p:nvSpPr>
          <p:cNvPr id="3" name="Text Placeholder 2"/>
          <p:cNvSpPr>
            <a:spLocks noGrp="1"/>
          </p:cNvSpPr>
          <p:nvPr>
            <p:ph type="body" idx="1"/>
          </p:nvPr>
        </p:nvSpPr>
        <p:spPr/>
        <p:txBody>
          <a:bodyPr/>
          <a:lstStyle/>
          <a:p>
            <a:pPr>
              <a:buNone/>
            </a:pPr>
            <a:r>
              <a:rPr lang="en-US" b="1" dirty="0" smtClean="0">
                <a:solidFill>
                  <a:schemeClr val="tx2">
                    <a:lumMod val="10000"/>
                  </a:schemeClr>
                </a:solidFill>
                <a:latin typeface="Bahnschrift Condensed" pitchFamily="34" charset="0"/>
              </a:rPr>
              <a:t>FAMILY AID BOSTON</a:t>
            </a:r>
            <a:r>
              <a:rPr lang="en-US" dirty="0" smtClean="0">
                <a:latin typeface="Bahnschrift Condensed" pitchFamily="34" charset="0"/>
              </a:rPr>
              <a:t>: </a:t>
            </a:r>
            <a:r>
              <a:rPr lang="en-US" dirty="0" smtClean="0">
                <a:solidFill>
                  <a:schemeClr val="bg2">
                    <a:lumMod val="50000"/>
                  </a:schemeClr>
                </a:solidFill>
                <a:latin typeface="Bahnschrift Condensed" pitchFamily="34" charset="0"/>
              </a:rPr>
              <a:t>For homeless families who are ready to return to permanent housing immediately </a:t>
            </a:r>
            <a:r>
              <a:rPr lang="en-US" dirty="0" err="1" smtClean="0">
                <a:solidFill>
                  <a:schemeClr val="bg2">
                    <a:lumMod val="50000"/>
                  </a:schemeClr>
                </a:solidFill>
                <a:latin typeface="Bahnschrift Condensed" pitchFamily="34" charset="0"/>
              </a:rPr>
              <a:t>FamilyAid</a:t>
            </a:r>
            <a:r>
              <a:rPr lang="en-US" dirty="0" smtClean="0">
                <a:solidFill>
                  <a:schemeClr val="bg2">
                    <a:lumMod val="50000"/>
                  </a:schemeClr>
                </a:solidFill>
                <a:latin typeface="Bahnschrift Condensed" pitchFamily="34" charset="0"/>
              </a:rPr>
              <a:t> Boston offers two affordable housing programs</a:t>
            </a:r>
            <a:r>
              <a:rPr lang="en-US" dirty="0" smtClean="0">
                <a:latin typeface="Bahnschrift Condensed" pitchFamily="34" charset="0"/>
              </a:rPr>
              <a:t>.</a:t>
            </a:r>
          </a:p>
          <a:p>
            <a:pPr>
              <a:buNone/>
            </a:pPr>
            <a:r>
              <a:rPr lang="en-US" sz="1400" dirty="0" smtClean="0">
                <a:solidFill>
                  <a:schemeClr val="bg2">
                    <a:lumMod val="50000"/>
                  </a:schemeClr>
                </a:solidFill>
                <a:latin typeface="Bahnschrift Condensed" pitchFamily="34" charset="0"/>
              </a:rPr>
              <a:t>Each family’s has a different situation.</a:t>
            </a:r>
          </a:p>
          <a:p>
            <a:pPr>
              <a:buNone/>
            </a:pPr>
            <a:r>
              <a:rPr lang="en-US" sz="1400" dirty="0" smtClean="0">
                <a:solidFill>
                  <a:schemeClr val="bg2">
                    <a:lumMod val="50000"/>
                  </a:schemeClr>
                </a:solidFill>
                <a:latin typeface="Bahnschrift Condensed" pitchFamily="34" charset="0"/>
              </a:rPr>
              <a:t>While </a:t>
            </a:r>
            <a:r>
              <a:rPr lang="en-US" sz="1400" dirty="0" smtClean="0">
                <a:solidFill>
                  <a:schemeClr val="bg2">
                    <a:lumMod val="50000"/>
                  </a:schemeClr>
                </a:solidFill>
                <a:latin typeface="Bahnschrift Condensed" pitchFamily="34" charset="0"/>
              </a:rPr>
              <a:t>some only need brief assistance in getting on their feet,  </a:t>
            </a:r>
          </a:p>
          <a:p>
            <a:pPr>
              <a:buNone/>
            </a:pPr>
            <a:r>
              <a:rPr lang="en-US" sz="1400" dirty="0" smtClean="0">
                <a:solidFill>
                  <a:schemeClr val="bg2">
                    <a:lumMod val="50000"/>
                  </a:schemeClr>
                </a:solidFill>
                <a:latin typeface="Bahnschrift Condensed" pitchFamily="34" charset="0"/>
              </a:rPr>
              <a:t>others  </a:t>
            </a:r>
            <a:r>
              <a:rPr lang="en-US" sz="1400" dirty="0" smtClean="0">
                <a:solidFill>
                  <a:schemeClr val="bg2">
                    <a:lumMod val="50000"/>
                  </a:schemeClr>
                </a:solidFill>
                <a:latin typeface="Bahnschrift Condensed" pitchFamily="34" charset="0"/>
              </a:rPr>
              <a:t>may need long –term help and stability. </a:t>
            </a:r>
          </a:p>
          <a:p>
            <a:pPr>
              <a:buNone/>
            </a:pPr>
            <a:r>
              <a:rPr lang="en-US" sz="1400" dirty="0" smtClean="0">
                <a:solidFill>
                  <a:schemeClr val="bg2">
                    <a:lumMod val="50000"/>
                  </a:schemeClr>
                </a:solidFill>
                <a:latin typeface="Bahnschrift Condensed" pitchFamily="34" charset="0"/>
              </a:rPr>
              <a:t>Family Aid Boston provides two permanent housing programs,</a:t>
            </a:r>
          </a:p>
          <a:p>
            <a:pPr>
              <a:buNone/>
            </a:pPr>
            <a:r>
              <a:rPr lang="en-US" sz="1400" dirty="0" smtClean="0">
                <a:solidFill>
                  <a:schemeClr val="bg2">
                    <a:lumMod val="50000"/>
                  </a:schemeClr>
                </a:solidFill>
                <a:latin typeface="Bahnschrift Condensed" pitchFamily="34" charset="0"/>
              </a:rPr>
              <a:t> serving  families with varied  needs:</a:t>
            </a:r>
          </a:p>
          <a:p>
            <a:pPr lvl="0">
              <a:buNone/>
            </a:pPr>
            <a:r>
              <a:rPr lang="en-US" sz="1400" b="1" dirty="0" smtClean="0">
                <a:solidFill>
                  <a:schemeClr val="bg2">
                    <a:lumMod val="50000"/>
                  </a:schemeClr>
                </a:solidFill>
                <a:latin typeface="Bahnschrift Condensed" pitchFamily="34" charset="0"/>
                <a:hlinkClick r:id="rId10"/>
              </a:rPr>
              <a:t>1) Rapid Re-Housing</a:t>
            </a:r>
            <a:r>
              <a:rPr lang="en-US" sz="1400" dirty="0" smtClean="0">
                <a:solidFill>
                  <a:schemeClr val="bg2">
                    <a:lumMod val="50000"/>
                  </a:schemeClr>
                </a:solidFill>
                <a:latin typeface="Bahnschrift Condensed" pitchFamily="34" charset="0"/>
              </a:rPr>
              <a:t> helps homeless families </a:t>
            </a:r>
          </a:p>
          <a:p>
            <a:pPr lvl="0">
              <a:buNone/>
            </a:pPr>
            <a:r>
              <a:rPr lang="en-US" sz="1400" dirty="0" smtClean="0">
                <a:solidFill>
                  <a:schemeClr val="bg2">
                    <a:lumMod val="50000"/>
                  </a:schemeClr>
                </a:solidFill>
                <a:latin typeface="Bahnschrift Condensed" pitchFamily="34" charset="0"/>
              </a:rPr>
              <a:t>with sufficient resources transition</a:t>
            </a:r>
          </a:p>
          <a:p>
            <a:pPr lvl="0">
              <a:buNone/>
            </a:pPr>
            <a:r>
              <a:rPr lang="en-US" sz="1400" dirty="0" smtClean="0">
                <a:solidFill>
                  <a:schemeClr val="bg2">
                    <a:lumMod val="50000"/>
                  </a:schemeClr>
                </a:solidFill>
                <a:latin typeface="Bahnschrift Condensed" pitchFamily="34" charset="0"/>
              </a:rPr>
              <a:t>quickly back into permanent housing.</a:t>
            </a:r>
          </a:p>
          <a:p>
            <a:pPr lvl="0">
              <a:buNone/>
            </a:pPr>
            <a:r>
              <a:rPr lang="en-US" sz="1400" b="1" dirty="0" smtClean="0">
                <a:solidFill>
                  <a:schemeClr val="bg2">
                    <a:lumMod val="50000"/>
                  </a:schemeClr>
                </a:solidFill>
                <a:latin typeface="Bahnschrift Condensed" pitchFamily="34" charset="0"/>
                <a:hlinkClick r:id="rId11"/>
              </a:rPr>
              <a:t>2) HOMES</a:t>
            </a:r>
            <a:r>
              <a:rPr lang="en-US" sz="1400" dirty="0" smtClean="0">
                <a:solidFill>
                  <a:schemeClr val="bg2">
                    <a:lumMod val="50000"/>
                  </a:schemeClr>
                </a:solidFill>
                <a:latin typeface="Bahnschrift Condensed" pitchFamily="34" charset="0"/>
              </a:rPr>
              <a:t> provides formerly homeless  families with</a:t>
            </a:r>
          </a:p>
          <a:p>
            <a:pPr lvl="0">
              <a:buNone/>
            </a:pPr>
            <a:r>
              <a:rPr lang="en-US" sz="1400" dirty="0" smtClean="0">
                <a:solidFill>
                  <a:schemeClr val="bg2">
                    <a:lumMod val="50000"/>
                  </a:schemeClr>
                </a:solidFill>
                <a:latin typeface="Bahnschrift Condensed" pitchFamily="34" charset="0"/>
              </a:rPr>
              <a:t> permanent affordable housing and support services.</a:t>
            </a:r>
          </a:p>
          <a:p>
            <a:endParaRPr lang="en-US" dirty="0" smtClean="0"/>
          </a:p>
          <a:p>
            <a:endParaRPr lang="en-US" dirty="0"/>
          </a:p>
        </p:txBody>
      </p:sp>
      <p:pic>
        <p:nvPicPr>
          <p:cNvPr id="4" name="Picture 3" descr="A mother, father and child."/>
          <p:cNvPicPr/>
          <p:nvPr/>
        </p:nvPicPr>
        <p:blipFill>
          <a:blip r:embed="rId12"/>
          <a:srcRect/>
          <a:stretch>
            <a:fillRect/>
          </a:stretch>
        </p:blipFill>
        <p:spPr bwMode="auto">
          <a:xfrm>
            <a:off x="4538336" y="2031184"/>
            <a:ext cx="3487420" cy="23285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latin typeface="Bahnschrift SemiBold Condensed" pitchFamily="34" charset="0"/>
              </a:rPr>
              <a:t>FAMILYAID BOSTON:  EMPLOYMENT SERVICES</a:t>
            </a:r>
            <a:endParaRPr lang="en-US" sz="3000" dirty="0">
              <a:latin typeface="Bahnschrift SemiBold Condensed" pitchFamily="34" charset="0"/>
            </a:endParaRPr>
          </a:p>
        </p:txBody>
      </p:sp>
      <p:sp>
        <p:nvSpPr>
          <p:cNvPr id="3" name="Text Placeholder 2"/>
          <p:cNvSpPr>
            <a:spLocks noGrp="1"/>
          </p:cNvSpPr>
          <p:nvPr>
            <p:ph type="body" idx="1"/>
          </p:nvPr>
        </p:nvSpPr>
        <p:spPr>
          <a:xfrm>
            <a:off x="247224" y="1093849"/>
            <a:ext cx="8585076" cy="3648135"/>
          </a:xfrm>
        </p:spPr>
        <p:txBody>
          <a:bodyPr/>
          <a:lstStyle/>
          <a:p>
            <a:pPr marL="114300" indent="0">
              <a:buNone/>
            </a:pPr>
            <a:r>
              <a:rPr lang="en-US" dirty="0" smtClean="0">
                <a:solidFill>
                  <a:schemeClr val="tx2">
                    <a:lumMod val="10000"/>
                  </a:schemeClr>
                </a:solidFill>
                <a:latin typeface="Bahnschrift SemiBold Condensed" pitchFamily="34" charset="0"/>
              </a:rPr>
              <a:t>EMPLOYMENT SERVICES</a:t>
            </a:r>
          </a:p>
          <a:p>
            <a:pPr marL="114300" indent="0">
              <a:buNone/>
            </a:pPr>
            <a:r>
              <a:rPr lang="en-US" sz="1400" dirty="0" err="1" smtClean="0">
                <a:solidFill>
                  <a:schemeClr val="tx2">
                    <a:lumMod val="10000"/>
                  </a:schemeClr>
                </a:solidFill>
                <a:latin typeface="Bahnschrift SemiBold Condensed" pitchFamily="34" charset="0"/>
              </a:rPr>
              <a:t>FamilyAid</a:t>
            </a:r>
            <a:r>
              <a:rPr lang="en-US" sz="1400" dirty="0" smtClean="0">
                <a:solidFill>
                  <a:schemeClr val="tx2">
                    <a:lumMod val="10000"/>
                  </a:schemeClr>
                </a:solidFill>
                <a:latin typeface="Bahnschrift SemiBold Condensed" pitchFamily="34" charset="0"/>
              </a:rPr>
              <a:t> Boston’s  employment services</a:t>
            </a:r>
          </a:p>
          <a:p>
            <a:pPr>
              <a:buNone/>
            </a:pPr>
            <a:r>
              <a:rPr lang="en-US" sz="1400" dirty="0" smtClean="0">
                <a:solidFill>
                  <a:schemeClr val="tx2">
                    <a:lumMod val="10000"/>
                  </a:schemeClr>
                </a:solidFill>
                <a:latin typeface="Bahnschrift SemiBold Condensed" pitchFamily="34" charset="0"/>
              </a:rPr>
              <a:t>provide </a:t>
            </a:r>
            <a:r>
              <a:rPr lang="en-US" sz="1400" dirty="0" smtClean="0">
                <a:solidFill>
                  <a:schemeClr val="tx2">
                    <a:lumMod val="10000"/>
                  </a:schemeClr>
                </a:solidFill>
                <a:latin typeface="Bahnschrift SemiBold Condensed" pitchFamily="34" charset="0"/>
              </a:rPr>
              <a:t>clients with the  job search, education and</a:t>
            </a:r>
          </a:p>
          <a:p>
            <a:pPr>
              <a:buNone/>
            </a:pPr>
            <a:r>
              <a:rPr lang="en-US" sz="1400" dirty="0" smtClean="0">
                <a:solidFill>
                  <a:schemeClr val="tx2">
                    <a:lumMod val="10000"/>
                  </a:schemeClr>
                </a:solidFill>
                <a:latin typeface="Bahnschrift SemiBold Condensed" pitchFamily="34" charset="0"/>
              </a:rPr>
              <a:t>training </a:t>
            </a:r>
            <a:r>
              <a:rPr lang="en-US" sz="1400" dirty="0" smtClean="0">
                <a:solidFill>
                  <a:schemeClr val="tx2">
                    <a:lumMod val="10000"/>
                  </a:schemeClr>
                </a:solidFill>
                <a:latin typeface="Bahnschrift SemiBold Condensed" pitchFamily="34" charset="0"/>
              </a:rPr>
              <a:t>referrals,  and career development</a:t>
            </a:r>
          </a:p>
          <a:p>
            <a:pPr>
              <a:buNone/>
            </a:pPr>
            <a:r>
              <a:rPr lang="en-US" sz="1400" dirty="0" smtClean="0">
                <a:solidFill>
                  <a:schemeClr val="tx2">
                    <a:lumMod val="10000"/>
                  </a:schemeClr>
                </a:solidFill>
                <a:latin typeface="Bahnschrift SemiBold Condensed" pitchFamily="34" charset="0"/>
              </a:rPr>
              <a:t>resources </a:t>
            </a:r>
            <a:r>
              <a:rPr lang="en-US" sz="1400" dirty="0" smtClean="0">
                <a:solidFill>
                  <a:schemeClr val="tx2">
                    <a:lumMod val="10000"/>
                  </a:schemeClr>
                </a:solidFill>
                <a:latin typeface="Bahnschrift SemiBold Condensed" pitchFamily="34" charset="0"/>
              </a:rPr>
              <a:t>they need for success by providing a wide range  </a:t>
            </a:r>
          </a:p>
          <a:p>
            <a:pPr>
              <a:buNone/>
            </a:pPr>
            <a:r>
              <a:rPr lang="en-US" sz="1400" dirty="0" smtClean="0">
                <a:solidFill>
                  <a:schemeClr val="tx2">
                    <a:lumMod val="10000"/>
                  </a:schemeClr>
                </a:solidFill>
                <a:latin typeface="Bahnschrift SemiBold Condensed" pitchFamily="34" charset="0"/>
              </a:rPr>
              <a:t>of </a:t>
            </a:r>
            <a:r>
              <a:rPr lang="en-US" sz="1400" dirty="0" smtClean="0">
                <a:solidFill>
                  <a:schemeClr val="tx2">
                    <a:lumMod val="10000"/>
                  </a:schemeClr>
                </a:solidFill>
                <a:latin typeface="Bahnschrift SemiBold Condensed" pitchFamily="34" charset="0"/>
              </a:rPr>
              <a:t>support for not only individuals seeking jobs but also for </a:t>
            </a:r>
            <a:endParaRPr lang="en-US" sz="1400" dirty="0" smtClean="0">
              <a:solidFill>
                <a:schemeClr val="tx2">
                  <a:lumMod val="10000"/>
                </a:schemeClr>
              </a:solidFill>
              <a:latin typeface="Bahnschrift SemiBold Condensed" pitchFamily="34" charset="0"/>
            </a:endParaRPr>
          </a:p>
          <a:p>
            <a:pPr>
              <a:buNone/>
            </a:pPr>
            <a:r>
              <a:rPr lang="en-US" sz="1400" dirty="0" smtClean="0">
                <a:solidFill>
                  <a:schemeClr val="tx2">
                    <a:lumMod val="10000"/>
                  </a:schemeClr>
                </a:solidFill>
                <a:latin typeface="Bahnschrift SemiBold Condensed" pitchFamily="34" charset="0"/>
              </a:rPr>
              <a:t>those persons seeking </a:t>
            </a:r>
            <a:r>
              <a:rPr lang="en-US" sz="1400" dirty="0" smtClean="0">
                <a:solidFill>
                  <a:schemeClr val="tx2">
                    <a:lumMod val="10000"/>
                  </a:schemeClr>
                </a:solidFill>
                <a:latin typeface="Bahnschrift SemiBold Condensed" pitchFamily="34" charset="0"/>
              </a:rPr>
              <a:t>to advance their careers.  </a:t>
            </a:r>
            <a:endParaRPr lang="en-US" sz="1400" dirty="0" smtClean="0">
              <a:solidFill>
                <a:schemeClr val="tx2">
                  <a:lumMod val="10000"/>
                </a:schemeClr>
              </a:solidFill>
              <a:latin typeface="Bahnschrift SemiBold Condensed" pitchFamily="34" charset="0"/>
            </a:endParaRPr>
          </a:p>
          <a:p>
            <a:pPr>
              <a:buNone/>
            </a:pPr>
            <a:r>
              <a:rPr lang="en-US" sz="1400" dirty="0" smtClean="0">
                <a:solidFill>
                  <a:schemeClr val="tx2">
                    <a:lumMod val="10000"/>
                  </a:schemeClr>
                </a:solidFill>
                <a:latin typeface="Bahnschrift SemiBold Condensed" pitchFamily="34" charset="0"/>
              </a:rPr>
              <a:t>Using </a:t>
            </a:r>
            <a:r>
              <a:rPr lang="en-US" sz="1400" dirty="0" smtClean="0">
                <a:solidFill>
                  <a:schemeClr val="tx2">
                    <a:lumMod val="10000"/>
                  </a:schemeClr>
                </a:solidFill>
                <a:latin typeface="Bahnschrift SemiBold Condensed" pitchFamily="34" charset="0"/>
              </a:rPr>
              <a:t>a combined approach </a:t>
            </a:r>
            <a:r>
              <a:rPr lang="en-US" sz="1400" dirty="0" smtClean="0">
                <a:solidFill>
                  <a:schemeClr val="tx2">
                    <a:lumMod val="10000"/>
                  </a:schemeClr>
                </a:solidFill>
                <a:latin typeface="Bahnschrift SemiBold Condensed" pitchFamily="34" charset="0"/>
              </a:rPr>
              <a:t>with </a:t>
            </a:r>
            <a:r>
              <a:rPr lang="en-US" sz="1400" dirty="0" smtClean="0">
                <a:solidFill>
                  <a:schemeClr val="tx2">
                    <a:lumMod val="10000"/>
                  </a:schemeClr>
                </a:solidFill>
                <a:latin typeface="Bahnschrift SemiBold Condensed" pitchFamily="34" charset="0"/>
              </a:rPr>
              <a:t>housing, clinical, and case </a:t>
            </a:r>
            <a:endParaRPr lang="en-US" sz="1400" dirty="0" smtClean="0">
              <a:solidFill>
                <a:schemeClr val="tx2">
                  <a:lumMod val="10000"/>
                </a:schemeClr>
              </a:solidFill>
              <a:latin typeface="Bahnschrift SemiBold Condensed" pitchFamily="34" charset="0"/>
            </a:endParaRPr>
          </a:p>
          <a:p>
            <a:pPr>
              <a:buNone/>
            </a:pPr>
            <a:r>
              <a:rPr lang="en-US" sz="1400" dirty="0" smtClean="0">
                <a:solidFill>
                  <a:schemeClr val="tx2">
                    <a:lumMod val="10000"/>
                  </a:schemeClr>
                </a:solidFill>
                <a:latin typeface="Bahnschrift SemiBold Condensed" pitchFamily="34" charset="0"/>
              </a:rPr>
              <a:t>management </a:t>
            </a:r>
            <a:r>
              <a:rPr lang="en-US" sz="1400" dirty="0" smtClean="0">
                <a:solidFill>
                  <a:schemeClr val="tx2">
                    <a:lumMod val="10000"/>
                  </a:schemeClr>
                </a:solidFill>
                <a:latin typeface="Bahnschrift SemiBold Condensed" pitchFamily="34" charset="0"/>
              </a:rPr>
              <a:t>services, families </a:t>
            </a:r>
            <a:r>
              <a:rPr lang="en-US" sz="1400" dirty="0" smtClean="0">
                <a:solidFill>
                  <a:schemeClr val="tx2">
                    <a:lumMod val="10000"/>
                  </a:schemeClr>
                </a:solidFill>
                <a:latin typeface="Bahnschrift SemiBold Condensed" pitchFamily="34" charset="0"/>
              </a:rPr>
              <a:t>are given </a:t>
            </a:r>
            <a:r>
              <a:rPr lang="en-US" sz="1400" dirty="0" smtClean="0">
                <a:solidFill>
                  <a:schemeClr val="tx2">
                    <a:lumMod val="10000"/>
                  </a:schemeClr>
                </a:solidFill>
                <a:latin typeface="Bahnschrift SemiBold Condensed" pitchFamily="34" charset="0"/>
              </a:rPr>
              <a:t>the utmost opportunity </a:t>
            </a:r>
            <a:endParaRPr lang="en-US" sz="1400" dirty="0" smtClean="0">
              <a:solidFill>
                <a:schemeClr val="tx2">
                  <a:lumMod val="10000"/>
                </a:schemeClr>
              </a:solidFill>
              <a:latin typeface="Bahnschrift SemiBold Condensed" pitchFamily="34" charset="0"/>
            </a:endParaRPr>
          </a:p>
          <a:p>
            <a:pPr>
              <a:buNone/>
            </a:pPr>
            <a:r>
              <a:rPr lang="en-US" sz="1400" dirty="0" smtClean="0">
                <a:solidFill>
                  <a:schemeClr val="tx2">
                    <a:lumMod val="10000"/>
                  </a:schemeClr>
                </a:solidFill>
                <a:latin typeface="Bahnschrift SemiBold Condensed" pitchFamily="34" charset="0"/>
              </a:rPr>
              <a:t>to </a:t>
            </a:r>
            <a:r>
              <a:rPr lang="en-US" sz="1400" dirty="0" smtClean="0">
                <a:solidFill>
                  <a:schemeClr val="tx2">
                    <a:lumMod val="10000"/>
                  </a:schemeClr>
                </a:solidFill>
                <a:latin typeface="Bahnschrift SemiBold Condensed" pitchFamily="34" charset="0"/>
              </a:rPr>
              <a:t>achieve success for </a:t>
            </a:r>
            <a:r>
              <a:rPr lang="en-US" sz="1400" dirty="0" smtClean="0">
                <a:solidFill>
                  <a:schemeClr val="tx2">
                    <a:lumMod val="10000"/>
                  </a:schemeClr>
                </a:solidFill>
                <a:latin typeface="Bahnschrift SemiBold Condensed" pitchFamily="34" charset="0"/>
              </a:rPr>
              <a:t>self sufficiency</a:t>
            </a:r>
            <a:r>
              <a:rPr lang="en-US" sz="1400" dirty="0" smtClean="0">
                <a:solidFill>
                  <a:schemeClr val="tx2">
                    <a:lumMod val="10000"/>
                  </a:schemeClr>
                </a:solidFill>
                <a:latin typeface="Bahnschrift SemiBold Condensed" pitchFamily="34" charset="0"/>
              </a:rPr>
              <a:t>.</a:t>
            </a:r>
          </a:p>
          <a:p>
            <a:pPr>
              <a:buNone/>
            </a:pPr>
            <a:r>
              <a:rPr lang="en-US" sz="1400" dirty="0" smtClean="0">
                <a:solidFill>
                  <a:schemeClr val="tx2">
                    <a:lumMod val="10000"/>
                  </a:schemeClr>
                </a:solidFill>
                <a:latin typeface="Bahnschrift SemiBold Condensed" pitchFamily="34" charset="0"/>
              </a:rPr>
              <a:t>Once </a:t>
            </a:r>
            <a:r>
              <a:rPr lang="en-US" sz="1400" dirty="0" smtClean="0">
                <a:solidFill>
                  <a:schemeClr val="tx2">
                    <a:lumMod val="10000"/>
                  </a:schemeClr>
                </a:solidFill>
                <a:latin typeface="Bahnschrift SemiBold Condensed" pitchFamily="34" charset="0"/>
              </a:rPr>
              <a:t>enrolled in the program, the families  receive a variety of services</a:t>
            </a:r>
          </a:p>
          <a:p>
            <a:pPr>
              <a:buNone/>
            </a:pPr>
            <a:r>
              <a:rPr lang="en-US" sz="1400" dirty="0" smtClean="0">
                <a:solidFill>
                  <a:schemeClr val="tx2">
                    <a:lumMod val="10000"/>
                  </a:schemeClr>
                </a:solidFill>
                <a:latin typeface="Bahnschrift SemiBold Condensed" pitchFamily="34" charset="0"/>
              </a:rPr>
              <a:t>that </a:t>
            </a:r>
            <a:r>
              <a:rPr lang="en-US" sz="1400" dirty="0" smtClean="0">
                <a:solidFill>
                  <a:schemeClr val="tx2">
                    <a:lumMod val="10000"/>
                  </a:schemeClr>
                </a:solidFill>
                <a:latin typeface="Bahnschrift SemiBold Condensed" pitchFamily="34" charset="0"/>
              </a:rPr>
              <a:t>includes  employment counseling, needs assessment, job </a:t>
            </a:r>
            <a:r>
              <a:rPr lang="en-US" sz="1400" dirty="0" smtClean="0">
                <a:solidFill>
                  <a:schemeClr val="tx2">
                    <a:lumMod val="10000"/>
                  </a:schemeClr>
                </a:solidFill>
                <a:latin typeface="Bahnschrift SemiBold Condensed" pitchFamily="34" charset="0"/>
              </a:rPr>
              <a:t>search support </a:t>
            </a:r>
            <a:r>
              <a:rPr lang="en-US" sz="1400" dirty="0" smtClean="0">
                <a:solidFill>
                  <a:schemeClr val="tx2">
                    <a:lumMod val="10000"/>
                  </a:schemeClr>
                </a:solidFill>
                <a:latin typeface="Bahnschrift SemiBold Condensed" pitchFamily="34" charset="0"/>
              </a:rPr>
              <a:t>and </a:t>
            </a:r>
            <a:endParaRPr lang="en-US" sz="1400" dirty="0" smtClean="0">
              <a:solidFill>
                <a:schemeClr val="tx2">
                  <a:lumMod val="10000"/>
                </a:schemeClr>
              </a:solidFill>
              <a:latin typeface="Bahnschrift SemiBold Condensed" pitchFamily="34" charset="0"/>
            </a:endParaRPr>
          </a:p>
          <a:p>
            <a:pPr>
              <a:buNone/>
            </a:pPr>
            <a:r>
              <a:rPr lang="en-US" sz="1400" dirty="0" smtClean="0">
                <a:solidFill>
                  <a:schemeClr val="tx2">
                    <a:lumMod val="10000"/>
                  </a:schemeClr>
                </a:solidFill>
                <a:latin typeface="Bahnschrift SemiBold Condensed" pitchFamily="34" charset="0"/>
              </a:rPr>
              <a:t>access to professionals </a:t>
            </a:r>
            <a:r>
              <a:rPr lang="en-US" sz="1400" dirty="0" smtClean="0">
                <a:solidFill>
                  <a:schemeClr val="tx2">
                    <a:lumMod val="10000"/>
                  </a:schemeClr>
                </a:solidFill>
                <a:latin typeface="Bahnschrift SemiBold Condensed" pitchFamily="34" charset="0"/>
              </a:rPr>
              <a:t>who are trained to  work </a:t>
            </a:r>
            <a:r>
              <a:rPr lang="en-US" sz="1400" dirty="0" smtClean="0">
                <a:solidFill>
                  <a:schemeClr val="tx2">
                    <a:lumMod val="10000"/>
                  </a:schemeClr>
                </a:solidFill>
                <a:latin typeface="Bahnschrift SemiBold Condensed" pitchFamily="34" charset="0"/>
              </a:rPr>
              <a:t>with </a:t>
            </a:r>
            <a:r>
              <a:rPr lang="en-US" sz="1400" dirty="0" smtClean="0">
                <a:solidFill>
                  <a:schemeClr val="tx2">
                    <a:lumMod val="10000"/>
                  </a:schemeClr>
                </a:solidFill>
                <a:latin typeface="Bahnschrift SemiBold Condensed" pitchFamily="34" charset="0"/>
              </a:rPr>
              <a:t>families of low-socioeconomic status </a:t>
            </a:r>
            <a:endParaRPr lang="en-US" sz="1400" dirty="0" smtClean="0">
              <a:solidFill>
                <a:schemeClr val="tx2">
                  <a:lumMod val="10000"/>
                </a:schemeClr>
              </a:solidFill>
              <a:latin typeface="Bahnschrift SemiBold Condensed" pitchFamily="34" charset="0"/>
            </a:endParaRPr>
          </a:p>
          <a:p>
            <a:pPr>
              <a:buNone/>
            </a:pPr>
            <a:r>
              <a:rPr lang="en-US" sz="1400" dirty="0" smtClean="0">
                <a:solidFill>
                  <a:schemeClr val="tx2">
                    <a:lumMod val="10000"/>
                  </a:schemeClr>
                </a:solidFill>
                <a:latin typeface="Bahnschrift SemiBold Condensed" pitchFamily="34" charset="0"/>
              </a:rPr>
              <a:t>and homeless families in </a:t>
            </a:r>
            <a:r>
              <a:rPr lang="en-US" sz="1400" dirty="0" smtClean="0">
                <a:solidFill>
                  <a:schemeClr val="tx2">
                    <a:lumMod val="10000"/>
                  </a:schemeClr>
                </a:solidFill>
                <a:latin typeface="Bahnschrift SemiBold Condensed" pitchFamily="34" charset="0"/>
              </a:rPr>
              <a:t>providing career development services.</a:t>
            </a:r>
            <a:endParaRPr lang="en-US" sz="1400" dirty="0">
              <a:solidFill>
                <a:schemeClr val="tx2">
                  <a:lumMod val="10000"/>
                </a:schemeClr>
              </a:solidFill>
              <a:latin typeface="Bahnschrift SemiBold Condensed" pitchFamily="34" charset="0"/>
            </a:endParaRPr>
          </a:p>
        </p:txBody>
      </p:sp>
      <p:pic>
        <p:nvPicPr>
          <p:cNvPr id="4" name="Picture 3" descr="A group of people looking over documents."/>
          <p:cNvPicPr/>
          <p:nvPr/>
        </p:nvPicPr>
        <p:blipFill>
          <a:blip r:embed="rId2"/>
          <a:srcRect/>
          <a:stretch>
            <a:fillRect/>
          </a:stretch>
        </p:blipFill>
        <p:spPr bwMode="auto">
          <a:xfrm>
            <a:off x="5568462" y="895925"/>
            <a:ext cx="3376490" cy="21872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Bahnschrift SemiBold Condensed" pitchFamily="34" charset="0"/>
              </a:rPr>
              <a:t>HOMES FOR FAMILIES</a:t>
            </a:r>
            <a:endParaRPr lang="en-US" sz="4000" dirty="0">
              <a:latin typeface="Bahnschrift SemiBold Condensed" pitchFamily="34" charset="0"/>
            </a:endParaRPr>
          </a:p>
        </p:txBody>
      </p:sp>
      <p:sp>
        <p:nvSpPr>
          <p:cNvPr id="3" name="Text Placeholder 2"/>
          <p:cNvSpPr>
            <a:spLocks noGrp="1"/>
          </p:cNvSpPr>
          <p:nvPr>
            <p:ph type="body" idx="1"/>
          </p:nvPr>
        </p:nvSpPr>
        <p:spPr>
          <a:xfrm>
            <a:off x="311700" y="1093850"/>
            <a:ext cx="8520600" cy="3340200"/>
          </a:xfrm>
        </p:spPr>
        <p:txBody>
          <a:bodyPr/>
          <a:lstStyle/>
          <a:p>
            <a:r>
              <a:rPr lang="en-US" sz="1400" b="1" dirty="0" smtClean="0">
                <a:solidFill>
                  <a:schemeClr val="bg2">
                    <a:lumMod val="50000"/>
                  </a:schemeClr>
                </a:solidFill>
                <a:latin typeface="Bahnschrift SemiBold Condensed" pitchFamily="34" charset="0"/>
              </a:rPr>
              <a:t>Homes for Families</a:t>
            </a:r>
          </a:p>
          <a:p>
            <a:pPr marL="114300" indent="0">
              <a:buNone/>
            </a:pPr>
            <a:r>
              <a:rPr lang="en-US" sz="1400" dirty="0" smtClean="0">
                <a:solidFill>
                  <a:schemeClr val="bg2">
                    <a:lumMod val="50000"/>
                  </a:schemeClr>
                </a:solidFill>
                <a:latin typeface="Bahnschrift SemiBold Condensed" pitchFamily="34" charset="0"/>
              </a:rPr>
              <a:t>Homes for Families, a state-wide policy</a:t>
            </a:r>
          </a:p>
          <a:p>
            <a:pPr>
              <a:buNone/>
            </a:pPr>
            <a:r>
              <a:rPr lang="en-US" sz="1400" dirty="0" smtClean="0">
                <a:solidFill>
                  <a:schemeClr val="bg2">
                    <a:lumMod val="50000"/>
                  </a:schemeClr>
                </a:solidFill>
                <a:latin typeface="Bahnschrift SemiBold Condensed" pitchFamily="34" charset="0"/>
              </a:rPr>
              <a:t>advocacy organization, values the importance of</a:t>
            </a:r>
          </a:p>
          <a:p>
            <a:pPr>
              <a:buNone/>
            </a:pPr>
            <a:r>
              <a:rPr lang="en-US" sz="1400" dirty="0" smtClean="0">
                <a:solidFill>
                  <a:schemeClr val="bg2">
                    <a:lumMod val="50000"/>
                  </a:schemeClr>
                </a:solidFill>
                <a:latin typeface="Bahnschrift SemiBold Condensed" pitchFamily="34" charset="0"/>
              </a:rPr>
              <a:t>meaningful engagement of  families  experiencing</a:t>
            </a:r>
          </a:p>
          <a:p>
            <a:pPr>
              <a:buNone/>
            </a:pPr>
            <a:r>
              <a:rPr lang="en-US" sz="1400" dirty="0" smtClean="0">
                <a:solidFill>
                  <a:schemeClr val="bg2">
                    <a:lumMod val="50000"/>
                  </a:schemeClr>
                </a:solidFill>
                <a:latin typeface="Bahnschrift SemiBold Condensed" pitchFamily="34" charset="0"/>
              </a:rPr>
              <a:t>homelessness, shelter providers, along </a:t>
            </a:r>
            <a:r>
              <a:rPr lang="en-US" sz="1400" dirty="0" smtClean="0">
                <a:solidFill>
                  <a:schemeClr val="bg2">
                    <a:lumMod val="50000"/>
                  </a:schemeClr>
                </a:solidFill>
                <a:latin typeface="Bahnschrift SemiBold Condensed" pitchFamily="34" charset="0"/>
              </a:rPr>
              <a:t>with</a:t>
            </a:r>
          </a:p>
          <a:p>
            <a:pPr>
              <a:buNone/>
            </a:pPr>
            <a:r>
              <a:rPr lang="en-US" sz="1400" dirty="0" smtClean="0">
                <a:solidFill>
                  <a:schemeClr val="bg2">
                    <a:lumMod val="50000"/>
                  </a:schemeClr>
                </a:solidFill>
                <a:latin typeface="Bahnschrift SemiBold Condensed" pitchFamily="34" charset="0"/>
              </a:rPr>
              <a:t>communities </a:t>
            </a:r>
            <a:r>
              <a:rPr lang="en-US" sz="1400" dirty="0" smtClean="0">
                <a:solidFill>
                  <a:schemeClr val="bg2">
                    <a:lumMod val="50000"/>
                  </a:schemeClr>
                </a:solidFill>
                <a:latin typeface="Bahnschrift SemiBold Condensed" pitchFamily="34" charset="0"/>
              </a:rPr>
              <a:t>and elected officials as being central in </a:t>
            </a:r>
            <a:endParaRPr lang="en-US" sz="1400" dirty="0" smtClean="0">
              <a:solidFill>
                <a:schemeClr val="bg2">
                  <a:lumMod val="50000"/>
                </a:schemeClr>
              </a:solidFill>
              <a:latin typeface="Bahnschrift SemiBold Condensed" pitchFamily="34" charset="0"/>
            </a:endParaRPr>
          </a:p>
          <a:p>
            <a:pPr>
              <a:buNone/>
            </a:pPr>
            <a:r>
              <a:rPr lang="en-US" sz="1400" dirty="0" smtClean="0">
                <a:solidFill>
                  <a:schemeClr val="bg2">
                    <a:lumMod val="50000"/>
                  </a:schemeClr>
                </a:solidFill>
                <a:latin typeface="Bahnschrift SemiBold Condensed" pitchFamily="34" charset="0"/>
              </a:rPr>
              <a:t>Impacting the </a:t>
            </a:r>
            <a:r>
              <a:rPr lang="en-US" sz="1400" dirty="0" smtClean="0">
                <a:solidFill>
                  <a:schemeClr val="bg2">
                    <a:lumMod val="50000"/>
                  </a:schemeClr>
                </a:solidFill>
                <a:latin typeface="Bahnschrift SemiBold Condensed" pitchFamily="34" charset="0"/>
              </a:rPr>
              <a:t>fight against homelessness.</a:t>
            </a:r>
          </a:p>
          <a:p>
            <a:pPr>
              <a:buNone/>
            </a:pPr>
            <a:r>
              <a:rPr lang="en-US" sz="1400" dirty="0" smtClean="0">
                <a:solidFill>
                  <a:schemeClr val="bg2">
                    <a:lumMod val="50000"/>
                  </a:schemeClr>
                </a:solidFill>
                <a:latin typeface="Bahnschrift SemiBold Condensed" pitchFamily="34" charset="0"/>
              </a:rPr>
              <a:t>“We understand that the best way forward  is</a:t>
            </a:r>
          </a:p>
          <a:p>
            <a:pPr>
              <a:buNone/>
            </a:pPr>
            <a:r>
              <a:rPr lang="en-US" sz="1400" dirty="0" smtClean="0">
                <a:solidFill>
                  <a:schemeClr val="bg2">
                    <a:lumMod val="50000"/>
                  </a:schemeClr>
                </a:solidFill>
                <a:latin typeface="Bahnschrift SemiBold Condensed" pitchFamily="34" charset="0"/>
              </a:rPr>
              <a:t> collaboratively, through family and provider driven,</a:t>
            </a:r>
          </a:p>
          <a:p>
            <a:pPr>
              <a:buNone/>
            </a:pPr>
            <a:r>
              <a:rPr lang="en-US" sz="1400" dirty="0" smtClean="0">
                <a:solidFill>
                  <a:schemeClr val="bg2">
                    <a:lumMod val="50000"/>
                  </a:schemeClr>
                </a:solidFill>
                <a:latin typeface="Bahnschrift SemiBold Condensed" pitchFamily="34" charset="0"/>
              </a:rPr>
              <a:t> ground up organizing, advocacy and policy making.  </a:t>
            </a:r>
            <a:endParaRPr lang="en-US" sz="1400" dirty="0" smtClean="0">
              <a:solidFill>
                <a:schemeClr val="bg2">
                  <a:lumMod val="50000"/>
                </a:schemeClr>
              </a:solidFill>
              <a:latin typeface="Bahnschrift SemiBold Condensed" pitchFamily="34" charset="0"/>
            </a:endParaRPr>
          </a:p>
          <a:p>
            <a:pPr>
              <a:buNone/>
            </a:pPr>
            <a:r>
              <a:rPr lang="en-US" sz="1400" dirty="0" smtClean="0">
                <a:solidFill>
                  <a:schemeClr val="bg2">
                    <a:lumMod val="50000"/>
                  </a:schemeClr>
                </a:solidFill>
                <a:latin typeface="Bahnschrift SemiBold Condensed" pitchFamily="34" charset="0"/>
              </a:rPr>
              <a:t>We</a:t>
            </a:r>
            <a:r>
              <a:rPr lang="en-US" sz="1400" dirty="0" smtClean="0">
                <a:solidFill>
                  <a:schemeClr val="bg2">
                    <a:lumMod val="50000"/>
                  </a:schemeClr>
                </a:solidFill>
                <a:latin typeface="Bahnschrift SemiBold Condensed" pitchFamily="34" charset="0"/>
              </a:rPr>
              <a:t> </a:t>
            </a:r>
            <a:r>
              <a:rPr lang="en-US" sz="1400" dirty="0" smtClean="0">
                <a:solidFill>
                  <a:schemeClr val="bg2">
                    <a:lumMod val="50000"/>
                  </a:schemeClr>
                </a:solidFill>
                <a:latin typeface="Bahnschrift SemiBold Condensed" pitchFamily="34" charset="0"/>
              </a:rPr>
              <a:t>have </a:t>
            </a:r>
            <a:r>
              <a:rPr lang="en-US" sz="1400" dirty="0" smtClean="0">
                <a:solidFill>
                  <a:schemeClr val="bg2">
                    <a:lumMod val="50000"/>
                  </a:schemeClr>
                </a:solidFill>
                <a:latin typeface="Bahnschrift SemiBold Condensed" pitchFamily="34" charset="0"/>
              </a:rPr>
              <a:t>a holistic approach of cross educating, </a:t>
            </a:r>
            <a:endParaRPr lang="en-US" sz="1400" dirty="0" smtClean="0">
              <a:solidFill>
                <a:schemeClr val="bg2">
                  <a:lumMod val="50000"/>
                </a:schemeClr>
              </a:solidFill>
              <a:latin typeface="Bahnschrift SemiBold Condensed" pitchFamily="34" charset="0"/>
            </a:endParaRPr>
          </a:p>
          <a:p>
            <a:pPr>
              <a:buNone/>
            </a:pPr>
            <a:r>
              <a:rPr lang="en-US" sz="1400" dirty="0" smtClean="0">
                <a:solidFill>
                  <a:schemeClr val="bg2">
                    <a:lumMod val="50000"/>
                  </a:schemeClr>
                </a:solidFill>
                <a:latin typeface="Bahnschrift SemiBold Condensed" pitchFamily="34" charset="0"/>
              </a:rPr>
              <a:t>Grassroots organizing and </a:t>
            </a:r>
            <a:r>
              <a:rPr lang="en-US" sz="1400" dirty="0" smtClean="0">
                <a:solidFill>
                  <a:schemeClr val="bg2">
                    <a:lumMod val="50000"/>
                  </a:schemeClr>
                </a:solidFill>
                <a:latin typeface="Bahnschrift SemiBold Condensed" pitchFamily="34" charset="0"/>
              </a:rPr>
              <a:t>lobbying to address the </a:t>
            </a:r>
            <a:endParaRPr lang="en-US" sz="1400" dirty="0" smtClean="0">
              <a:solidFill>
                <a:schemeClr val="bg2">
                  <a:lumMod val="50000"/>
                </a:schemeClr>
              </a:solidFill>
              <a:latin typeface="Bahnschrift SemiBold Condensed" pitchFamily="34" charset="0"/>
            </a:endParaRPr>
          </a:p>
          <a:p>
            <a:pPr>
              <a:buNone/>
            </a:pPr>
            <a:r>
              <a:rPr lang="en-US" sz="1400" dirty="0" smtClean="0">
                <a:solidFill>
                  <a:schemeClr val="bg2">
                    <a:lumMod val="50000"/>
                  </a:schemeClr>
                </a:solidFill>
                <a:latin typeface="Bahnschrift SemiBold Condensed" pitchFamily="34" charset="0"/>
              </a:rPr>
              <a:t>devastating impacts </a:t>
            </a:r>
            <a:r>
              <a:rPr lang="en-US" sz="1400" dirty="0" smtClean="0">
                <a:solidFill>
                  <a:schemeClr val="bg2">
                    <a:lumMod val="50000"/>
                  </a:schemeClr>
                </a:solidFill>
                <a:latin typeface="Bahnschrift SemiBold Condensed" pitchFamily="34" charset="0"/>
              </a:rPr>
              <a:t>of housing instability on families.”</a:t>
            </a:r>
            <a:r>
              <a:rPr lang="en-US" sz="1600" dirty="0" smtClean="0">
                <a:solidFill>
                  <a:schemeClr val="bg2">
                    <a:lumMod val="50000"/>
                  </a:schemeClr>
                </a:solidFill>
                <a:latin typeface="Bahnschrift SemiBold Condensed" pitchFamily="34" charset="0"/>
              </a:rPr>
              <a:t> </a:t>
            </a:r>
          </a:p>
          <a:p>
            <a:endParaRPr lang="en-US" dirty="0"/>
          </a:p>
        </p:txBody>
      </p:sp>
      <p:pic>
        <p:nvPicPr>
          <p:cNvPr id="4" name="Picture 3" descr="&quot;I have never forgotten the feeling of being homeless. Now I'm committed to making a difference for others.&quot;"/>
          <p:cNvPicPr/>
          <p:nvPr/>
        </p:nvPicPr>
        <p:blipFill>
          <a:blip r:embed="rId2"/>
          <a:srcRect/>
          <a:stretch>
            <a:fillRect/>
          </a:stretch>
        </p:blipFill>
        <p:spPr bwMode="auto">
          <a:xfrm>
            <a:off x="4712677" y="1093850"/>
            <a:ext cx="4185138" cy="273373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ahnschrift SemiBold Condensed" pitchFamily="34" charset="0"/>
              </a:rPr>
              <a:t>IMPORTANCE OF COMMUNITY ENGAGEMENT: THE VOICE OF THE PEOPLE</a:t>
            </a:r>
            <a:endParaRPr lang="en-US" sz="2800" dirty="0">
              <a:latin typeface="Bahnschrift SemiBold Condensed" pitchFamily="34" charset="0"/>
            </a:endParaRPr>
          </a:p>
        </p:txBody>
      </p:sp>
      <p:sp>
        <p:nvSpPr>
          <p:cNvPr id="3" name="Text Placeholder 2"/>
          <p:cNvSpPr>
            <a:spLocks noGrp="1"/>
          </p:cNvSpPr>
          <p:nvPr>
            <p:ph type="body" idx="1"/>
          </p:nvPr>
        </p:nvSpPr>
        <p:spPr/>
        <p:txBody>
          <a:bodyPr/>
          <a:lstStyle/>
          <a:p>
            <a:pPr>
              <a:buNone/>
            </a:pPr>
            <a:r>
              <a:rPr lang="en-US" sz="1600" dirty="0" smtClean="0">
                <a:solidFill>
                  <a:schemeClr val="tx2">
                    <a:lumMod val="10000"/>
                  </a:schemeClr>
                </a:solidFill>
                <a:latin typeface="Bahnschrift SemiBold Condensed" pitchFamily="34" charset="0"/>
              </a:rPr>
              <a:t>Community engagement and involvement are key</a:t>
            </a:r>
          </a:p>
          <a:p>
            <a:pPr>
              <a:buNone/>
            </a:pPr>
            <a:r>
              <a:rPr lang="en-US" sz="1600" dirty="0" smtClean="0">
                <a:solidFill>
                  <a:schemeClr val="tx2">
                    <a:lumMod val="10000"/>
                  </a:schemeClr>
                </a:solidFill>
                <a:latin typeface="Bahnschrift SemiBold Condensed" pitchFamily="34" charset="0"/>
              </a:rPr>
              <a:t> to solving simple and complex problems</a:t>
            </a:r>
          </a:p>
          <a:p>
            <a:pPr>
              <a:buNone/>
            </a:pPr>
            <a:r>
              <a:rPr lang="en-US" sz="1600" dirty="0" smtClean="0">
                <a:solidFill>
                  <a:schemeClr val="tx2">
                    <a:lumMod val="10000"/>
                  </a:schemeClr>
                </a:solidFill>
                <a:latin typeface="Bahnschrift SemiBold Condensed" pitchFamily="34" charset="0"/>
              </a:rPr>
              <a:t> for residents. It is very important to hear</a:t>
            </a:r>
          </a:p>
          <a:p>
            <a:pPr>
              <a:buNone/>
            </a:pPr>
            <a:r>
              <a:rPr lang="en-US" sz="1600" dirty="0" smtClean="0">
                <a:solidFill>
                  <a:schemeClr val="tx2">
                    <a:lumMod val="10000"/>
                  </a:schemeClr>
                </a:solidFill>
                <a:latin typeface="Bahnschrift SemiBold Condensed" pitchFamily="34" charset="0"/>
              </a:rPr>
              <a:t> and listen to the voice of the community before</a:t>
            </a:r>
          </a:p>
          <a:p>
            <a:pPr>
              <a:buNone/>
            </a:pPr>
            <a:r>
              <a:rPr lang="en-US" sz="1600" dirty="0" smtClean="0">
                <a:solidFill>
                  <a:schemeClr val="tx2">
                    <a:lumMod val="10000"/>
                  </a:schemeClr>
                </a:solidFill>
                <a:latin typeface="Bahnschrift SemiBold Condensed" pitchFamily="34" charset="0"/>
              </a:rPr>
              <a:t> taking action on addressing issues that</a:t>
            </a:r>
          </a:p>
          <a:p>
            <a:pPr>
              <a:buNone/>
            </a:pPr>
            <a:r>
              <a:rPr lang="en-US" sz="1600" dirty="0" smtClean="0">
                <a:solidFill>
                  <a:schemeClr val="tx2">
                    <a:lumMod val="10000"/>
                  </a:schemeClr>
                </a:solidFill>
                <a:latin typeface="Bahnschrift SemiBold Condensed" pitchFamily="34" charset="0"/>
              </a:rPr>
              <a:t> are of concern to the residents.  It is</a:t>
            </a:r>
          </a:p>
          <a:p>
            <a:pPr>
              <a:buNone/>
            </a:pPr>
            <a:r>
              <a:rPr lang="en-US" sz="1600" dirty="0" smtClean="0">
                <a:solidFill>
                  <a:schemeClr val="tx2">
                    <a:lumMod val="10000"/>
                  </a:schemeClr>
                </a:solidFill>
                <a:latin typeface="Bahnschrift SemiBold Condensed" pitchFamily="34" charset="0"/>
              </a:rPr>
              <a:t> their voice, support and willingness to sustain</a:t>
            </a:r>
          </a:p>
          <a:p>
            <a:pPr>
              <a:buNone/>
            </a:pPr>
            <a:r>
              <a:rPr lang="en-US" sz="1600" dirty="0" smtClean="0">
                <a:solidFill>
                  <a:schemeClr val="tx2">
                    <a:lumMod val="10000"/>
                  </a:schemeClr>
                </a:solidFill>
                <a:latin typeface="Bahnschrift SemiBold Condensed" pitchFamily="34" charset="0"/>
              </a:rPr>
              <a:t> proposed programs and </a:t>
            </a:r>
            <a:r>
              <a:rPr lang="en-US" sz="1600" dirty="0" smtClean="0">
                <a:solidFill>
                  <a:schemeClr val="tx2">
                    <a:lumMod val="10000"/>
                  </a:schemeClr>
                </a:solidFill>
                <a:latin typeface="Bahnschrift SemiBold Condensed" pitchFamily="34" charset="0"/>
              </a:rPr>
              <a:t>interventions</a:t>
            </a:r>
            <a:endParaRPr lang="en-US" sz="1600" dirty="0" smtClean="0">
              <a:solidFill>
                <a:schemeClr val="tx2">
                  <a:lumMod val="10000"/>
                </a:schemeClr>
              </a:solidFill>
              <a:latin typeface="Bahnschrift SemiBold Condensed" pitchFamily="34" charset="0"/>
            </a:endParaRPr>
          </a:p>
          <a:p>
            <a:pPr>
              <a:buNone/>
            </a:pPr>
            <a:r>
              <a:rPr lang="en-US" sz="1600" dirty="0" smtClean="0">
                <a:solidFill>
                  <a:schemeClr val="tx2">
                    <a:lumMod val="10000"/>
                  </a:schemeClr>
                </a:solidFill>
                <a:latin typeface="Bahnschrift SemiBold Condensed" pitchFamily="34" charset="0"/>
              </a:rPr>
              <a:t> that can spell “success or failure’” in moving</a:t>
            </a:r>
          </a:p>
          <a:p>
            <a:pPr>
              <a:buNone/>
            </a:pPr>
            <a:r>
              <a:rPr lang="en-US" sz="1600" dirty="0" smtClean="0">
                <a:solidFill>
                  <a:schemeClr val="tx2">
                    <a:lumMod val="10000"/>
                  </a:schemeClr>
                </a:solidFill>
                <a:latin typeface="Bahnschrift SemiBold Condensed" pitchFamily="34" charset="0"/>
              </a:rPr>
              <a:t> toward implementation.</a:t>
            </a:r>
            <a:endParaRPr lang="en-US" sz="1600" dirty="0">
              <a:solidFill>
                <a:schemeClr val="tx2">
                  <a:lumMod val="10000"/>
                </a:schemeClr>
              </a:solidFill>
              <a:latin typeface="Bahnschrift SemiBold Condensed" pitchFamily="34" charset="0"/>
            </a:endParaRPr>
          </a:p>
        </p:txBody>
      </p:sp>
      <p:pic>
        <p:nvPicPr>
          <p:cNvPr id="4" name="Picture 3" descr="Image result for images of dsni"/>
          <p:cNvPicPr/>
          <p:nvPr/>
        </p:nvPicPr>
        <p:blipFill>
          <a:blip r:embed="rId2"/>
          <a:srcRect/>
          <a:stretch>
            <a:fillRect/>
          </a:stretch>
        </p:blipFill>
        <p:spPr bwMode="auto">
          <a:xfrm>
            <a:off x="5005755" y="1699846"/>
            <a:ext cx="3985846" cy="27768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Bahnschrift SemiBold Condensed" pitchFamily="34" charset="0"/>
              </a:rPr>
              <a:t>HELPFUL RESOURCES</a:t>
            </a:r>
            <a:endParaRPr lang="en-US" dirty="0">
              <a:latin typeface="Bahnschrift SemiBold Condensed" pitchFamily="34" charset="0"/>
            </a:endParaRPr>
          </a:p>
        </p:txBody>
      </p:sp>
      <p:sp>
        <p:nvSpPr>
          <p:cNvPr id="3" name="Text Placeholder 2"/>
          <p:cNvSpPr>
            <a:spLocks noGrp="1"/>
          </p:cNvSpPr>
          <p:nvPr>
            <p:ph type="body" idx="1"/>
          </p:nvPr>
        </p:nvSpPr>
        <p:spPr/>
        <p:txBody>
          <a:bodyPr/>
          <a:lstStyle/>
          <a:p>
            <a:pPr algn="ctr">
              <a:buNone/>
            </a:pPr>
            <a:r>
              <a:rPr lang="en-US" sz="1400" dirty="0" smtClean="0">
                <a:latin typeface="Bahnschrift SemiBold Condensed" pitchFamily="34" charset="0"/>
              </a:rPr>
              <a:t>Boston Area Resources</a:t>
            </a:r>
            <a:endParaRPr lang="en-US" sz="1400" b="1" dirty="0" smtClean="0">
              <a:latin typeface="Bahnschrift SemiBold Condensed" pitchFamily="34" charset="0"/>
            </a:endParaRPr>
          </a:p>
          <a:p>
            <a:pPr lvl="0" algn="ctr">
              <a:buNone/>
            </a:pPr>
            <a:r>
              <a:rPr lang="en-US" sz="1000" b="1" dirty="0" smtClean="0">
                <a:latin typeface="Bahnschrift SemiBold Condensed" pitchFamily="34" charset="0"/>
                <a:hlinkClick r:id="rId2"/>
              </a:rPr>
              <a:t>Homes for Families</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3"/>
              </a:rPr>
              <a:t>Massachusetts Coalition for the Homeless</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4"/>
              </a:rPr>
              <a:t>Project Hope</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5"/>
              </a:rPr>
              <a:t>Casa Myrna</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6"/>
              </a:rPr>
              <a:t>Rosie's Place</a:t>
            </a:r>
            <a:r>
              <a:rPr lang="en-US" sz="1000" b="1" dirty="0" smtClean="0">
                <a:latin typeface="Bahnschrift SemiBold Condensed" pitchFamily="34" charset="0"/>
              </a:rPr>
              <a:t>  </a:t>
            </a:r>
          </a:p>
          <a:p>
            <a:pPr lvl="0" algn="ctr">
              <a:buNone/>
            </a:pPr>
            <a:r>
              <a:rPr lang="en-US" sz="1000" b="1" u="sng" dirty="0" smtClean="0">
                <a:solidFill>
                  <a:schemeClr val="accent5"/>
                </a:solidFill>
                <a:latin typeface="Bahnschrift SemiBold Condensed" pitchFamily="34" charset="0"/>
              </a:rPr>
              <a:t>Met</a:t>
            </a:r>
            <a:r>
              <a:rPr lang="en-US" sz="1000" b="1" u="sng" dirty="0" smtClean="0">
                <a:solidFill>
                  <a:schemeClr val="accent5"/>
                </a:solidFill>
                <a:latin typeface="Bahnschrift SemiBold Condensed" pitchFamily="34" charset="0"/>
                <a:hlinkClick r:id="rId7"/>
              </a:rPr>
              <a:t>ro</a:t>
            </a:r>
            <a:r>
              <a:rPr lang="en-US" sz="1000" b="1" dirty="0" smtClean="0">
                <a:latin typeface="Bahnschrift SemiBold Condensed" pitchFamily="34" charset="0"/>
                <a:hlinkClick r:id="rId7"/>
              </a:rPr>
              <a:t>politan Boston Housing Partnership</a:t>
            </a:r>
            <a:r>
              <a:rPr lang="en-US" sz="1000" b="1" dirty="0" smtClean="0">
                <a:latin typeface="Bahnschrift SemiBold Condensed" pitchFamily="34" charset="0"/>
              </a:rPr>
              <a:t> </a:t>
            </a:r>
          </a:p>
          <a:p>
            <a:pPr lvl="0" algn="ctr">
              <a:buNone/>
            </a:pPr>
            <a:r>
              <a:rPr lang="en-US" sz="1000" b="1" dirty="0" smtClean="0">
                <a:latin typeface="Bahnschrift SemiBold Condensed" pitchFamily="34" charset="0"/>
                <a:hlinkClick r:id="rId8"/>
              </a:rPr>
              <a:t>Pine Street Inn</a:t>
            </a:r>
            <a:r>
              <a:rPr lang="en-US" sz="1000" b="1" dirty="0" smtClean="0">
                <a:latin typeface="Bahnschrift SemiBold Condensed" pitchFamily="34" charset="0"/>
              </a:rPr>
              <a:t> </a:t>
            </a:r>
            <a:r>
              <a:rPr lang="en-US" sz="1000" b="1" dirty="0" smtClean="0">
                <a:latin typeface="Bahnschrift SemiBold Condensed" pitchFamily="34" charset="0"/>
                <a:hlinkClick r:id="rId9"/>
              </a:rPr>
              <a:t>City Life Vida Urbana</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10"/>
              </a:rPr>
              <a:t>Horizons for Homeless Children</a:t>
            </a:r>
            <a:r>
              <a:rPr lang="en-US" sz="1000" b="1" dirty="0" smtClean="0">
                <a:latin typeface="Bahnschrift SemiBold Condensed" pitchFamily="34" charset="0"/>
              </a:rPr>
              <a:t> </a:t>
            </a:r>
            <a:r>
              <a:rPr lang="en-US" sz="1000" b="1" dirty="0" smtClean="0">
                <a:latin typeface="Bahnschrift SemiBold Condensed" pitchFamily="34" charset="0"/>
                <a:hlinkClick r:id="rId11"/>
              </a:rPr>
              <a:t>St. Francis House</a:t>
            </a:r>
            <a:endParaRPr lang="en-US" sz="1000" b="1" dirty="0" smtClean="0">
              <a:latin typeface="Bahnschrift SemiBold Condensed" pitchFamily="34" charset="0"/>
            </a:endParaRPr>
          </a:p>
          <a:p>
            <a:pPr algn="ctr">
              <a:buNone/>
            </a:pPr>
            <a:r>
              <a:rPr lang="en-US" sz="1400" dirty="0" smtClean="0">
                <a:latin typeface="Bahnschrift SemiBold Condensed" pitchFamily="34" charset="0"/>
              </a:rPr>
              <a:t>Government Resources</a:t>
            </a:r>
            <a:endParaRPr lang="en-US" sz="1400" b="1" dirty="0" smtClean="0">
              <a:latin typeface="Bahnschrift SemiBold Condensed" pitchFamily="34" charset="0"/>
            </a:endParaRPr>
          </a:p>
          <a:p>
            <a:pPr lvl="0" algn="ctr">
              <a:buNone/>
            </a:pPr>
            <a:r>
              <a:rPr lang="en-US" sz="1000" b="1" dirty="0" smtClean="0">
                <a:latin typeface="Bahnschrift SemiBold Condensed" pitchFamily="34" charset="0"/>
                <a:hlinkClick r:id="rId12"/>
              </a:rPr>
              <a:t>U.S. Department of Housing and Urban Development</a:t>
            </a:r>
            <a:endParaRPr lang="en-US" sz="1000" b="1" dirty="0" smtClean="0">
              <a:latin typeface="Bahnschrift SemiBold Condensed" pitchFamily="34" charset="0"/>
            </a:endParaRPr>
          </a:p>
          <a:p>
            <a:pPr lvl="0" algn="ctr">
              <a:buNone/>
            </a:pPr>
            <a:r>
              <a:rPr lang="en-US" sz="1000" b="1" dirty="0" smtClean="0">
                <a:latin typeface="Bahnschrift SemiBold Condensed" pitchFamily="34" charset="0"/>
              </a:rPr>
              <a:t> </a:t>
            </a:r>
            <a:r>
              <a:rPr lang="en-US" sz="1000" b="1" dirty="0" smtClean="0">
                <a:latin typeface="Bahnschrift SemiBold Condensed" pitchFamily="34" charset="0"/>
                <a:hlinkClick r:id="rId13"/>
              </a:rPr>
              <a:t>Massachusetts’ Department of Transitional Assistance</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14"/>
              </a:rPr>
              <a:t>Department of Housing and Community Development</a:t>
            </a:r>
            <a:r>
              <a:rPr lang="en-US" sz="1000" b="1" dirty="0" smtClean="0">
                <a:latin typeface="Bahnschrift SemiBold Condensed" pitchFamily="34" charset="0"/>
              </a:rPr>
              <a:t> </a:t>
            </a:r>
          </a:p>
          <a:p>
            <a:pPr lvl="0" algn="ctr">
              <a:buNone/>
            </a:pPr>
            <a:r>
              <a:rPr lang="en-US" sz="1000" b="1" dirty="0" err="1" smtClean="0">
                <a:latin typeface="Bahnschrift SemiBold Condensed" pitchFamily="34" charset="0"/>
                <a:hlinkClick r:id="rId15"/>
              </a:rPr>
              <a:t>MassHousing</a:t>
            </a:r>
            <a:r>
              <a:rPr lang="en-US" sz="1000" b="1" dirty="0" smtClean="0">
                <a:latin typeface="Bahnschrift SemiBold Condensed" pitchFamily="34" charset="0"/>
              </a:rPr>
              <a:t> </a:t>
            </a:r>
            <a:r>
              <a:rPr lang="en-US" sz="1000" b="1" dirty="0" smtClean="0">
                <a:latin typeface="Bahnschrift SemiBold Condensed" pitchFamily="34" charset="0"/>
                <a:hlinkClick r:id="rId16"/>
              </a:rPr>
              <a:t>City of Boston Emergency Shelter Commission</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17"/>
              </a:rPr>
              <a:t>City of Boston 311 </a:t>
            </a:r>
            <a:endParaRPr lang="en-US" sz="1000" dirty="0" smtClean="0">
              <a:latin typeface="Bahnschrift SemiBold Condensed" pitchFamily="34" charset="0"/>
            </a:endParaRPr>
          </a:p>
          <a:p>
            <a:pPr algn="ctr">
              <a:buNone/>
            </a:pPr>
            <a:r>
              <a:rPr lang="en-US" sz="1200" dirty="0" smtClean="0">
                <a:latin typeface="Bahnschrift SemiBold Condensed" pitchFamily="34" charset="0"/>
              </a:rPr>
              <a:t>Advocacy Resources</a:t>
            </a:r>
            <a:endParaRPr lang="en-US" sz="1200" b="1" dirty="0" smtClean="0">
              <a:latin typeface="Bahnschrift SemiBold Condensed" pitchFamily="34" charset="0"/>
            </a:endParaRPr>
          </a:p>
          <a:p>
            <a:pPr lvl="0" algn="ctr">
              <a:buNone/>
            </a:pPr>
            <a:r>
              <a:rPr lang="en-US" sz="1000" b="1" dirty="0" smtClean="0">
                <a:latin typeface="Bahnschrift SemiBold Condensed" pitchFamily="34" charset="0"/>
                <a:hlinkClick r:id="rId18"/>
              </a:rPr>
              <a:t>Massachusetts Housing and Shelter Alliance</a:t>
            </a:r>
            <a:r>
              <a:rPr lang="en-US" sz="1000" b="1" dirty="0" smtClean="0">
                <a:latin typeface="Bahnschrift SemiBold Condensed" pitchFamily="34" charset="0"/>
              </a:rPr>
              <a:t> </a:t>
            </a:r>
          </a:p>
          <a:p>
            <a:pPr lvl="0" algn="ctr">
              <a:buNone/>
            </a:pPr>
            <a:r>
              <a:rPr lang="en-US" sz="1000" b="1" dirty="0" smtClean="0">
                <a:latin typeface="Bahnschrift SemiBold Condensed" pitchFamily="34" charset="0"/>
              </a:rPr>
              <a:t> </a:t>
            </a:r>
            <a:r>
              <a:rPr lang="en-US" sz="1000" b="1" dirty="0" err="1" smtClean="0">
                <a:latin typeface="Bahnschrift SemiBold Condensed" pitchFamily="34" charset="0"/>
                <a:hlinkClick r:id="rId19"/>
              </a:rPr>
              <a:t>MassachusettsLaw</a:t>
            </a:r>
            <a:r>
              <a:rPr lang="en-US" sz="1000" b="1" dirty="0" smtClean="0">
                <a:latin typeface="Bahnschrift SemiBold Condensed" pitchFamily="34" charset="0"/>
                <a:hlinkClick r:id="rId19"/>
              </a:rPr>
              <a:t> Reform Institute</a:t>
            </a:r>
            <a:r>
              <a:rPr lang="en-US" sz="1000" b="1" dirty="0" smtClean="0">
                <a:latin typeface="Bahnschrift SemiBold Condensed" pitchFamily="34" charset="0"/>
              </a:rPr>
              <a:t>  </a:t>
            </a:r>
            <a:r>
              <a:rPr lang="en-US" sz="1000" b="1" dirty="0" smtClean="0">
                <a:latin typeface="Bahnschrift SemiBold Condensed" pitchFamily="34" charset="0"/>
                <a:hlinkClick r:id="rId20"/>
              </a:rPr>
              <a:t>HealthCare for All</a:t>
            </a:r>
            <a:endParaRPr lang="en-US" sz="1000" dirty="0" smtClean="0">
              <a:latin typeface="Bahnschrift SemiBold Condensed" pitchFamily="34" charset="0"/>
            </a:endParaRPr>
          </a:p>
          <a:p>
            <a:pPr lvl="0" algn="ctr">
              <a:buNone/>
            </a:pPr>
            <a:r>
              <a:rPr lang="en-US" sz="1000" b="1" dirty="0" smtClean="0">
                <a:latin typeface="Bahnschrift SemiBold Condensed" pitchFamily="34" charset="0"/>
                <a:hlinkClick r:id="rId21"/>
              </a:rPr>
              <a:t>Children's </a:t>
            </a:r>
            <a:r>
              <a:rPr lang="en-US" sz="1000" b="1" dirty="0" err="1" smtClean="0">
                <a:latin typeface="Bahnschrift SemiBold Condensed" pitchFamily="34" charset="0"/>
                <a:hlinkClick r:id="rId21"/>
              </a:rPr>
              <a:t>HealthWatch</a:t>
            </a:r>
            <a:r>
              <a:rPr lang="en-US" sz="1000" b="1" dirty="0" smtClean="0">
                <a:latin typeface="Bahnschrift SemiBold Condensed" pitchFamily="34" charset="0"/>
                <a:hlinkClick r:id="rId21"/>
              </a:rPr>
              <a:t> Center</a:t>
            </a:r>
            <a:endParaRPr lang="en-US" sz="1000" dirty="0" smtClean="0">
              <a:latin typeface="Bahnschrift SemiBold Condensed" pitchFamily="34" charset="0"/>
            </a:endParaRPr>
          </a:p>
          <a:p>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latin typeface="Bahnschrift SemiBold Condensed" pitchFamily="34" charset="0"/>
              </a:rPr>
              <a:t>TOGETHER, I, YOU, AND WE CAN MAKE A DIFFERENCE</a:t>
            </a:r>
            <a:r>
              <a:rPr lang="en-US" dirty="0" smtClean="0">
                <a:latin typeface="Bahnschrift SemiBold Condensed" pitchFamily="34" charset="0"/>
              </a:rPr>
              <a:t>!!! </a:t>
            </a:r>
            <a:endParaRPr lang="en-US" dirty="0">
              <a:latin typeface="Bahnschrift SemiBold Condensed" pitchFamily="34" charset="0"/>
            </a:endParaRPr>
          </a:p>
        </p:txBody>
      </p:sp>
      <p:sp>
        <p:nvSpPr>
          <p:cNvPr id="3" name="Text Placeholder 2"/>
          <p:cNvSpPr>
            <a:spLocks noGrp="1"/>
          </p:cNvSpPr>
          <p:nvPr>
            <p:ph type="body" idx="1"/>
          </p:nvPr>
        </p:nvSpPr>
        <p:spPr>
          <a:xfrm>
            <a:off x="369276" y="1570891"/>
            <a:ext cx="8463024" cy="3399694"/>
          </a:xfrm>
        </p:spPr>
        <p:txBody>
          <a:bodyPr/>
          <a:lstStyle/>
          <a:p>
            <a:pPr marL="114300" indent="0">
              <a:buNone/>
            </a:pPr>
            <a:endParaRPr lang="en-US" dirty="0"/>
          </a:p>
        </p:txBody>
      </p:sp>
      <p:pic>
        <p:nvPicPr>
          <p:cNvPr id="4" name="Picture 3" descr="Image result for images of  people working together"/>
          <p:cNvPicPr/>
          <p:nvPr/>
        </p:nvPicPr>
        <p:blipFill>
          <a:blip r:embed="rId2"/>
          <a:srcRect/>
          <a:stretch>
            <a:fillRect/>
          </a:stretch>
        </p:blipFill>
        <p:spPr bwMode="auto">
          <a:xfrm>
            <a:off x="2588820" y="1818647"/>
            <a:ext cx="4322619" cy="30858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pPr algn="ctr"/>
            <a:endParaRPr lang="en-US" sz="2400" dirty="0" smtClean="0"/>
          </a:p>
          <a:p>
            <a:pPr algn="ctr">
              <a:buNone/>
            </a:pPr>
            <a:r>
              <a:rPr lang="en-US" sz="3600" b="1" dirty="0" smtClean="0"/>
              <a:t>THE END</a:t>
            </a:r>
          </a:p>
          <a:p>
            <a:pPr algn="ctr"/>
            <a:endParaRPr lang="en-US" sz="2400" dirty="0" smtClean="0"/>
          </a:p>
          <a:p>
            <a:pPr algn="ctr"/>
            <a:endParaRPr lang="en-US" sz="2400" dirty="0" smtClean="0"/>
          </a:p>
          <a:p>
            <a:pPr algn="ctr">
              <a:buNone/>
            </a:pPr>
            <a:r>
              <a:rPr lang="en-US" sz="2800" b="1" dirty="0" smtClean="0"/>
              <a:t>(</a:t>
            </a:r>
            <a:r>
              <a:rPr lang="en-US" sz="2400" b="1" dirty="0" smtClean="0"/>
              <a:t>THE BEGINNING IS LEFT UP TO US!!)</a:t>
            </a:r>
            <a:endParaRPr lang="en-US" sz="24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dirty="0" smtClean="0">
                <a:latin typeface="Agency FB" pitchFamily="34" charset="0"/>
              </a:rPr>
              <a:t/>
            </a:r>
            <a:br>
              <a:rPr lang="en-US" sz="6000" dirty="0" smtClean="0">
                <a:latin typeface="Agency FB" pitchFamily="34" charset="0"/>
              </a:rPr>
            </a:br>
            <a:r>
              <a:rPr lang="en-US" sz="6000" dirty="0" smtClean="0">
                <a:latin typeface="Agency FB" pitchFamily="34" charset="0"/>
              </a:rPr>
              <a:t/>
            </a:r>
            <a:br>
              <a:rPr lang="en-US" sz="6000" dirty="0" smtClean="0">
                <a:latin typeface="Agency FB" pitchFamily="34" charset="0"/>
              </a:rPr>
            </a:br>
            <a:r>
              <a:rPr lang="en-US" sz="6000" dirty="0" smtClean="0">
                <a:latin typeface="Agency FB" pitchFamily="34" charset="0"/>
              </a:rPr>
              <a:t>WORKING WITH COMMUNITIES TO EMPOWER THEM FOR CHANGE</a:t>
            </a:r>
            <a:endParaRPr lang="en-US" sz="6000" dirty="0"/>
          </a:p>
        </p:txBody>
      </p:sp>
      <p:sp>
        <p:nvSpPr>
          <p:cNvPr id="4" name="Text Placeholder 3"/>
          <p:cNvSpPr>
            <a:spLocks noGrp="1"/>
          </p:cNvSpPr>
          <p:nvPr>
            <p:ph type="body" idx="1"/>
          </p:nvPr>
        </p:nvSpPr>
        <p:spPr/>
        <p:txBody>
          <a:bodyPr/>
          <a:lstStyle/>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smtClean="0">
                <a:latin typeface="Bahnschrift SemiBold Condensed" pitchFamily="34" charset="0"/>
              </a:rPr>
              <a:t>REFERENCES</a:t>
            </a:r>
            <a:endParaRPr lang="en-US" sz="2800" dirty="0">
              <a:latin typeface="Bahnschrift SemiBold Condensed" pitchFamily="34" charset="0"/>
            </a:endParaRPr>
          </a:p>
        </p:txBody>
      </p:sp>
      <p:sp>
        <p:nvSpPr>
          <p:cNvPr id="3" name="Text Placeholder 2"/>
          <p:cNvSpPr>
            <a:spLocks noGrp="1"/>
          </p:cNvSpPr>
          <p:nvPr>
            <p:ph type="body" idx="1"/>
          </p:nvPr>
        </p:nvSpPr>
        <p:spPr/>
        <p:txBody>
          <a:bodyPr/>
          <a:lstStyle/>
          <a:p>
            <a:pPr>
              <a:buNone/>
            </a:pPr>
            <a:endParaRPr lang="en-US" sz="900" dirty="0" smtClean="0"/>
          </a:p>
          <a:p>
            <a:pPr>
              <a:buNone/>
            </a:pPr>
            <a:r>
              <a:rPr lang="en-US" sz="900" dirty="0" smtClean="0">
                <a:latin typeface="Bahnschrift Condensed" panose="020B0604020202020204" charset="0"/>
              </a:rPr>
              <a:t>Booth, K. M., Pinkston, M. M., &amp; Poston, W. S. (2005). Obesity and the built environment. </a:t>
            </a:r>
            <a:r>
              <a:rPr lang="en-US" sz="900" i="1" dirty="0" smtClean="0">
                <a:latin typeface="Bahnschrift Condensed" panose="020B0604020202020204" charset="0"/>
              </a:rPr>
              <a:t>J Am Diet Assoc, 105</a:t>
            </a:r>
            <a:r>
              <a:rPr lang="en-US" sz="900" dirty="0" smtClean="0">
                <a:latin typeface="Bahnschrift Condensed" panose="020B0604020202020204" charset="0"/>
              </a:rPr>
              <a:t>(5 </a:t>
            </a:r>
            <a:r>
              <a:rPr lang="en-US" sz="900" dirty="0" err="1" smtClean="0">
                <a:latin typeface="Bahnschrift Condensed" panose="020B0604020202020204" charset="0"/>
              </a:rPr>
              <a:t>Suppl</a:t>
            </a:r>
            <a:r>
              <a:rPr lang="en-US" sz="900" dirty="0" smtClean="0">
                <a:latin typeface="Bahnschrift Condensed" panose="020B0604020202020204" charset="0"/>
              </a:rPr>
              <a:t> 1), S110-117. doi:10.1016/j.jada.2005.02.045</a:t>
            </a:r>
          </a:p>
          <a:p>
            <a:pPr>
              <a:buNone/>
            </a:pPr>
            <a:r>
              <a:rPr lang="en-US" sz="900" dirty="0" smtClean="0">
                <a:latin typeface="Bahnschrift Condensed" panose="020B0604020202020204" charset="0"/>
              </a:rPr>
              <a:t>Carlson, S., &amp; Neuberger, Z. (2017). WIC Works: Addressing the Nutrition and Health Needs of Low-Income Families for Years. Policy Futures. Retrieved from </a:t>
            </a:r>
            <a:r>
              <a:rPr lang="en-US" sz="900" dirty="0" smtClean="0">
                <a:latin typeface="Bahnschrift Condensed" panose="020B0604020202020204" charset="0"/>
                <a:hlinkClick r:id="rId2"/>
              </a:rPr>
              <a:t>https://www.cbpp.org/research/food-assistance/wic-works-addressing-the-nutrition-and-health-needs-of-low-income-families</a:t>
            </a:r>
            <a:endParaRPr lang="en-US" sz="900" dirty="0" smtClean="0">
              <a:latin typeface="Bahnschrift Condensed" panose="020B0604020202020204" charset="0"/>
            </a:endParaRPr>
          </a:p>
          <a:p>
            <a:pPr>
              <a:buNone/>
            </a:pPr>
            <a:r>
              <a:rPr lang="en-US" sz="900" dirty="0" smtClean="0">
                <a:latin typeface="Bahnschrift Condensed" panose="020B0604020202020204" charset="0"/>
              </a:rPr>
              <a:t>Centers for Disease Control and Prevention. (2014). NCHHSTP Social Determinants of Health. Retrieved from </a:t>
            </a:r>
            <a:r>
              <a:rPr lang="en-US" sz="900" dirty="0" smtClean="0">
                <a:latin typeface="Bahnschrift Condensed" panose="020B0604020202020204" charset="0"/>
                <a:hlinkClick r:id="rId3"/>
              </a:rPr>
              <a:t>https://www.cdc.gov/nchhstp/socialdeterminants/definitions.html</a:t>
            </a:r>
            <a:endParaRPr lang="en-US" sz="900" dirty="0" smtClean="0">
              <a:latin typeface="Bahnschrift Condensed" panose="020B0604020202020204" charset="0"/>
            </a:endParaRPr>
          </a:p>
          <a:p>
            <a:pPr>
              <a:buNone/>
            </a:pPr>
            <a:r>
              <a:rPr lang="en-US" sz="900" dirty="0" smtClean="0">
                <a:latin typeface="Bahnschrift Condensed" panose="020B0604020202020204" charset="0"/>
              </a:rPr>
              <a:t>Flood, S. (2010). Dudley Street Neighborhood Initiative | </a:t>
            </a:r>
            <a:r>
              <a:rPr lang="en-US" sz="900" dirty="0" err="1" smtClean="0">
                <a:latin typeface="Bahnschrift Condensed" panose="020B0604020202020204" charset="0"/>
              </a:rPr>
              <a:t>Participedia</a:t>
            </a:r>
            <a:r>
              <a:rPr lang="en-US" sz="900" dirty="0" smtClean="0">
                <a:latin typeface="Bahnschrift Condensed" panose="020B0604020202020204" charset="0"/>
              </a:rPr>
              <a:t>. Retrieved October 3, 2019, from </a:t>
            </a:r>
            <a:r>
              <a:rPr lang="en-US" sz="900" dirty="0" smtClean="0">
                <a:latin typeface="Bahnschrift Condensed" panose="020B0604020202020204" charset="0"/>
                <a:hlinkClick r:id="rId4"/>
              </a:rPr>
              <a:t>https://participedia.net/en/organizations/dudley-street-neighborhood-initiative</a:t>
            </a:r>
            <a:endParaRPr lang="en-US" sz="900" dirty="0" smtClean="0">
              <a:latin typeface="Bahnschrift Condensed" panose="020B0604020202020204" charset="0"/>
            </a:endParaRPr>
          </a:p>
          <a:p>
            <a:pPr>
              <a:buNone/>
            </a:pPr>
            <a:r>
              <a:rPr lang="en-US" sz="900" dirty="0" smtClean="0">
                <a:latin typeface="Bahnschrift Condensed" panose="020B0604020202020204" charset="0"/>
              </a:rPr>
              <a:t>Staff — DSNI. (</a:t>
            </a:r>
            <a:r>
              <a:rPr lang="en-US" sz="900" dirty="0" err="1" smtClean="0">
                <a:latin typeface="Bahnschrift Condensed" panose="020B0604020202020204" charset="0"/>
              </a:rPr>
              <a:t>n.d</a:t>
            </a:r>
            <a:r>
              <a:rPr lang="en-US" sz="900" dirty="0" smtClean="0">
                <a:latin typeface="Bahnschrift Condensed" panose="020B0604020202020204" charset="0"/>
              </a:rPr>
              <a:t>.). Retrieved October 03, 2019, from https://www.dsni.org/staff</a:t>
            </a:r>
          </a:p>
          <a:p>
            <a:pPr>
              <a:buNone/>
            </a:pPr>
            <a:r>
              <a:rPr lang="en-US" sz="900" dirty="0" smtClean="0">
                <a:latin typeface="Bahnschrift Condensed" panose="020B0604020202020204" charset="0"/>
              </a:rPr>
              <a:t>NIP. (2014). Boston Promise Initiative at Dudley Street </a:t>
            </a:r>
            <a:r>
              <a:rPr lang="en-US" sz="900" dirty="0" err="1" smtClean="0">
                <a:latin typeface="Bahnschrift Condensed" panose="020B0604020202020204" charset="0"/>
              </a:rPr>
              <a:t>Neighorhood</a:t>
            </a:r>
            <a:r>
              <a:rPr lang="en-US" sz="900" dirty="0" smtClean="0">
                <a:latin typeface="Bahnschrift Condensed" panose="020B0604020202020204" charset="0"/>
              </a:rPr>
              <a:t> Initiative, Boston, Massachusetts. </a:t>
            </a:r>
            <a:r>
              <a:rPr lang="en-US" sz="900" i="1" dirty="0" smtClean="0">
                <a:latin typeface="Bahnschrift Condensed" panose="020B0604020202020204" charset="0"/>
              </a:rPr>
              <a:t>Promise Neighborhood Institute at </a:t>
            </a:r>
            <a:r>
              <a:rPr lang="en-US" sz="900" i="1" dirty="0" err="1" smtClean="0">
                <a:latin typeface="Bahnschrift Condensed" panose="020B0604020202020204" charset="0"/>
              </a:rPr>
              <a:t>PollcyLink</a:t>
            </a:r>
            <a:r>
              <a:rPr lang="en-US" sz="900" dirty="0" smtClean="0">
                <a:latin typeface="Bahnschrift Condensed" panose="020B0604020202020204" charset="0"/>
              </a:rPr>
              <a:t>. Retrieved from</a:t>
            </a:r>
          </a:p>
          <a:p>
            <a:pPr>
              <a:buNone/>
            </a:pPr>
            <a:r>
              <a:rPr lang="en-US" sz="900" u="sng" dirty="0" smtClean="0">
                <a:latin typeface="Bahnschrift Condensed" panose="020B0604020202020204" charset="0"/>
                <a:hlinkClick r:id="rId5"/>
              </a:rPr>
              <a:t>www.promiseneighborhoodsinstitute.org</a:t>
            </a:r>
            <a:endParaRPr lang="en-US" sz="900" dirty="0" smtClean="0">
              <a:latin typeface="Bahnschrift Condensed" panose="020B0604020202020204" charset="0"/>
            </a:endParaRPr>
          </a:p>
          <a:p>
            <a:pPr>
              <a:buNone/>
            </a:pPr>
            <a:r>
              <a:rPr lang="en-US" sz="900" u="sng" dirty="0" smtClean="0">
                <a:latin typeface="Bahnschrift Condensed" panose="020B0604020202020204" charset="0"/>
                <a:hlinkClick r:id="rId6"/>
              </a:rPr>
              <a:t>www.umb.edu/news/detail/anything_is_possible_motto_guides_dudley_street_neighborhood_initiatives_af</a:t>
            </a:r>
            <a:endParaRPr lang="en-US" sz="900" dirty="0" smtClean="0">
              <a:latin typeface="Bahnschrift Condensed" panose="020B0604020202020204" charset="0"/>
            </a:endParaRPr>
          </a:p>
          <a:p>
            <a:endParaRPr lang="en-US" dirty="0">
              <a:latin typeface="Bahnschrift Condensed" panose="020B06040202020202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0" dirty="0" smtClean="0">
                <a:latin typeface="Bahnschrift SemiBold Condensed" pitchFamily="34" charset="0"/>
              </a:rPr>
              <a:t>CONSUMPTION OF FOODS AND BEVERAGES FROM FAST FOOD RESTAURANTS AND  </a:t>
            </a:r>
            <a:r>
              <a:rPr lang="en" sz="1800" b="0" dirty="0">
                <a:latin typeface="Bahnschrift SemiBold Condensed" pitchFamily="34" charset="0"/>
              </a:rPr>
              <a:t>CONVENIENCE </a:t>
            </a:r>
            <a:r>
              <a:rPr lang="en" sz="1800" b="0" dirty="0" smtClean="0">
                <a:latin typeface="Bahnschrift SemiBold Condensed" pitchFamily="34" charset="0"/>
              </a:rPr>
              <a:t>STORES TRANSLATES INTO </a:t>
            </a:r>
            <a:r>
              <a:rPr lang="en" sz="1800" b="0" dirty="0">
                <a:latin typeface="Bahnschrift SemiBold Condensed" pitchFamily="34" charset="0"/>
              </a:rPr>
              <a:t>UNHEALTHY EATING</a:t>
            </a:r>
            <a:endParaRPr sz="1800" b="0">
              <a:latin typeface="Bahnschrift SemiBold Condensed" pitchFamily="34" charset="0"/>
            </a:endParaRPr>
          </a:p>
        </p:txBody>
      </p:sp>
      <p:sp>
        <p:nvSpPr>
          <p:cNvPr id="148" name="Google Shape;148;p27"/>
          <p:cNvSpPr txBox="1">
            <a:spLocks noGrp="1"/>
          </p:cNvSpPr>
          <p:nvPr>
            <p:ph type="body" idx="1"/>
          </p:nvPr>
        </p:nvSpPr>
        <p:spPr>
          <a:xfrm>
            <a:off x="311700" y="1093850"/>
            <a:ext cx="8520600" cy="33402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Clr>
                <a:srgbClr val="000000"/>
              </a:buClr>
              <a:buSzPts val="1100"/>
              <a:buFont typeface="Arial"/>
              <a:buNone/>
            </a:pPr>
            <a:endParaRPr>
              <a:latin typeface="Georgia"/>
              <a:ea typeface="Georgia"/>
              <a:cs typeface="Georgia"/>
              <a:sym typeface="Georgia"/>
            </a:endParaRPr>
          </a:p>
        </p:txBody>
      </p:sp>
      <p:pic>
        <p:nvPicPr>
          <p:cNvPr id="149" name="Google Shape;149;p27"/>
          <p:cNvPicPr preferRelativeResize="0"/>
          <p:nvPr/>
        </p:nvPicPr>
        <p:blipFill>
          <a:blip r:embed="rId3">
            <a:alphaModFix/>
          </a:blip>
          <a:stretch>
            <a:fillRect/>
          </a:stretch>
        </p:blipFill>
        <p:spPr>
          <a:xfrm>
            <a:off x="123141" y="1510164"/>
            <a:ext cx="2555525" cy="1716119"/>
          </a:xfrm>
          <a:prstGeom prst="rect">
            <a:avLst/>
          </a:prstGeom>
          <a:ln>
            <a:noFill/>
          </a:ln>
          <a:effectLst>
            <a:softEdge rad="112500"/>
          </a:effectLst>
        </p:spPr>
      </p:pic>
      <p:pic>
        <p:nvPicPr>
          <p:cNvPr id="150" name="Google Shape;150;p27"/>
          <p:cNvPicPr preferRelativeResize="0"/>
          <p:nvPr/>
        </p:nvPicPr>
        <p:blipFill>
          <a:blip r:embed="rId4">
            <a:alphaModFix/>
          </a:blip>
          <a:stretch>
            <a:fillRect/>
          </a:stretch>
        </p:blipFill>
        <p:spPr>
          <a:xfrm>
            <a:off x="2766691" y="1500075"/>
            <a:ext cx="3357725" cy="1745250"/>
          </a:xfrm>
          <a:prstGeom prst="rect">
            <a:avLst/>
          </a:prstGeom>
          <a:ln>
            <a:noFill/>
          </a:ln>
          <a:effectLst>
            <a:softEdge rad="112500"/>
          </a:effectLst>
        </p:spPr>
      </p:pic>
      <p:pic>
        <p:nvPicPr>
          <p:cNvPr id="151" name="Google Shape;151;p27"/>
          <p:cNvPicPr preferRelativeResize="0"/>
          <p:nvPr/>
        </p:nvPicPr>
        <p:blipFill>
          <a:blip r:embed="rId5">
            <a:alphaModFix/>
          </a:blip>
          <a:stretch>
            <a:fillRect/>
          </a:stretch>
        </p:blipFill>
        <p:spPr>
          <a:xfrm>
            <a:off x="0" y="3226275"/>
            <a:ext cx="3214676" cy="1937500"/>
          </a:xfrm>
          <a:prstGeom prst="rect">
            <a:avLst/>
          </a:prstGeom>
          <a:ln>
            <a:noFill/>
          </a:ln>
          <a:effectLst>
            <a:softEdge rad="112500"/>
          </a:effectLst>
        </p:spPr>
      </p:pic>
      <p:pic>
        <p:nvPicPr>
          <p:cNvPr id="152" name="Google Shape;152;p27"/>
          <p:cNvPicPr preferRelativeResize="0"/>
          <p:nvPr/>
        </p:nvPicPr>
        <p:blipFill rotWithShape="1">
          <a:blip r:embed="rId6">
            <a:alphaModFix/>
          </a:blip>
          <a:srcRect l="29407" t="4540" r="-10352" b="-4540"/>
          <a:stretch/>
        </p:blipFill>
        <p:spPr>
          <a:xfrm>
            <a:off x="5840706" y="3262901"/>
            <a:ext cx="3214675" cy="1864275"/>
          </a:xfrm>
          <a:prstGeom prst="rect">
            <a:avLst/>
          </a:prstGeom>
          <a:ln>
            <a:noFill/>
          </a:ln>
          <a:effectLst>
            <a:softEdge rad="112500"/>
          </a:effectLst>
        </p:spPr>
      </p:pic>
      <p:pic>
        <p:nvPicPr>
          <p:cNvPr id="153" name="Google Shape;153;p27"/>
          <p:cNvPicPr preferRelativeResize="0"/>
          <p:nvPr/>
        </p:nvPicPr>
        <p:blipFill>
          <a:blip r:embed="rId7">
            <a:alphaModFix/>
          </a:blip>
          <a:stretch>
            <a:fillRect/>
          </a:stretch>
        </p:blipFill>
        <p:spPr>
          <a:xfrm>
            <a:off x="3214691" y="3245333"/>
            <a:ext cx="2555525" cy="1762825"/>
          </a:xfrm>
          <a:prstGeom prst="rect">
            <a:avLst/>
          </a:prstGeom>
          <a:ln>
            <a:noFill/>
          </a:ln>
          <a:effectLst>
            <a:softEdge rad="112500"/>
          </a:effectLst>
        </p:spPr>
      </p:pic>
      <p:pic>
        <p:nvPicPr>
          <p:cNvPr id="154" name="Google Shape;154;p27"/>
          <p:cNvPicPr preferRelativeResize="0"/>
          <p:nvPr/>
        </p:nvPicPr>
        <p:blipFill>
          <a:blip r:embed="rId8">
            <a:alphaModFix/>
          </a:blip>
          <a:stretch>
            <a:fillRect/>
          </a:stretch>
        </p:blipFill>
        <p:spPr>
          <a:xfrm>
            <a:off x="5771516" y="1500083"/>
            <a:ext cx="2975001" cy="17628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292850"/>
            <a:ext cx="8520600" cy="12628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a:latin typeface="+mj-lt"/>
              </a:rPr>
              <a:t>The Built </a:t>
            </a:r>
            <a:r>
              <a:rPr lang="en" sz="4000" dirty="0" smtClean="0">
                <a:latin typeface="+mj-lt"/>
              </a:rPr>
              <a:t>Environment</a:t>
            </a:r>
            <a:r>
              <a:rPr lang="en" sz="2800" dirty="0" smtClean="0">
                <a:latin typeface="+mj-lt"/>
              </a:rPr>
              <a:t/>
            </a:r>
            <a:br>
              <a:rPr lang="en" sz="2800" dirty="0" smtClean="0">
                <a:latin typeface="+mj-lt"/>
              </a:rPr>
            </a:br>
            <a:r>
              <a:rPr lang="en" sz="2800" dirty="0" smtClean="0">
                <a:latin typeface="+mj-lt"/>
              </a:rPr>
              <a:t>“WHAT IS AROUND YOU DOES MATTER” </a:t>
            </a:r>
            <a:r>
              <a:rPr lang="en" dirty="0" smtClean="0">
                <a:latin typeface="+mj-lt"/>
              </a:rPr>
              <a:t/>
            </a:r>
            <a:br>
              <a:rPr lang="en" dirty="0" smtClean="0">
                <a:latin typeface="+mj-lt"/>
              </a:rPr>
            </a:br>
            <a:r>
              <a:rPr lang="en" dirty="0" smtClean="0">
                <a:latin typeface="+mj-lt"/>
              </a:rPr>
              <a:t> </a:t>
            </a:r>
            <a:endParaRPr>
              <a:latin typeface="+mj-lt"/>
            </a:endParaRPr>
          </a:p>
        </p:txBody>
      </p:sp>
      <p:pic>
        <p:nvPicPr>
          <p:cNvPr id="160" name="Google Shape;160;p28"/>
          <p:cNvPicPr preferRelativeResize="0"/>
          <p:nvPr/>
        </p:nvPicPr>
        <p:blipFill>
          <a:blip r:embed="rId3">
            <a:alphaModFix/>
          </a:blip>
          <a:stretch>
            <a:fillRect/>
          </a:stretch>
        </p:blipFill>
        <p:spPr>
          <a:xfrm>
            <a:off x="14" y="1818951"/>
            <a:ext cx="3433625" cy="2159650"/>
          </a:xfrm>
          <a:prstGeom prst="rect">
            <a:avLst/>
          </a:prstGeom>
          <a:ln>
            <a:noFill/>
          </a:ln>
          <a:effectLst>
            <a:softEdge rad="112500"/>
          </a:effectLst>
        </p:spPr>
      </p:pic>
      <p:pic>
        <p:nvPicPr>
          <p:cNvPr id="161" name="Google Shape;161;p28"/>
          <p:cNvPicPr preferRelativeResize="0"/>
          <p:nvPr/>
        </p:nvPicPr>
        <p:blipFill>
          <a:blip r:embed="rId4">
            <a:alphaModFix/>
          </a:blip>
          <a:stretch>
            <a:fillRect/>
          </a:stretch>
        </p:blipFill>
        <p:spPr>
          <a:xfrm>
            <a:off x="5951925" y="1887550"/>
            <a:ext cx="3058300" cy="2091050"/>
          </a:xfrm>
          <a:prstGeom prst="rect">
            <a:avLst/>
          </a:prstGeom>
          <a:ln>
            <a:noFill/>
          </a:ln>
          <a:effectLst>
            <a:softEdge rad="112500"/>
          </a:effectLst>
        </p:spPr>
      </p:pic>
      <p:pic>
        <p:nvPicPr>
          <p:cNvPr id="162" name="Google Shape;162;p28"/>
          <p:cNvPicPr preferRelativeResize="0"/>
          <p:nvPr/>
        </p:nvPicPr>
        <p:blipFill>
          <a:blip r:embed="rId5">
            <a:alphaModFix/>
          </a:blip>
          <a:stretch>
            <a:fillRect/>
          </a:stretch>
        </p:blipFill>
        <p:spPr>
          <a:xfrm>
            <a:off x="3079957" y="1946935"/>
            <a:ext cx="3058300" cy="19747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Bahnschrift SemiBold Condensed" pitchFamily="34" charset="0"/>
              </a:rPr>
              <a:t>Traditional Built Environment of Marginalized </a:t>
            </a:r>
            <a:r>
              <a:rPr lang="en-US" sz="3200" dirty="0" smtClean="0">
                <a:latin typeface="Bahnschrift SemiBold Condensed" pitchFamily="34" charset="0"/>
              </a:rPr>
              <a:t>Communities</a:t>
            </a:r>
            <a:endParaRPr lang="en-US" sz="3200" dirty="0">
              <a:latin typeface="Bahnschrift SemiBold Condensed" pitchFamily="34" charset="0"/>
            </a:endParaRPr>
          </a:p>
        </p:txBody>
      </p:sp>
      <p:sp>
        <p:nvSpPr>
          <p:cNvPr id="3" name="Text Placeholder 2"/>
          <p:cNvSpPr>
            <a:spLocks noGrp="1"/>
          </p:cNvSpPr>
          <p:nvPr>
            <p:ph type="body" idx="1"/>
          </p:nvPr>
        </p:nvSpPr>
        <p:spPr/>
        <p:txBody>
          <a:bodyPr/>
          <a:lstStyle/>
          <a:p>
            <a:pPr algn="ctr"/>
            <a:r>
              <a:rPr lang="en-US" sz="2000" dirty="0" smtClean="0">
                <a:solidFill>
                  <a:schemeClr val="bg2">
                    <a:lumMod val="50000"/>
                  </a:schemeClr>
                </a:solidFill>
                <a:latin typeface="Bahnschrift SemiBold Condensed" pitchFamily="34" charset="0"/>
              </a:rPr>
              <a:t>Overexposure to Marketing Advertising</a:t>
            </a:r>
          </a:p>
          <a:p>
            <a:pPr algn="ctr"/>
            <a:endParaRPr lang="en-US" sz="2000" dirty="0" smtClean="0">
              <a:solidFill>
                <a:schemeClr val="bg2">
                  <a:lumMod val="50000"/>
                </a:schemeClr>
              </a:solidFill>
              <a:latin typeface="Bahnschrift SemiBold Condensed" pitchFamily="34" charset="0"/>
            </a:endParaRPr>
          </a:p>
          <a:p>
            <a:pPr algn="ctr"/>
            <a:r>
              <a:rPr lang="en-US" sz="2000" dirty="0" smtClean="0">
                <a:solidFill>
                  <a:schemeClr val="bg2">
                    <a:lumMod val="50000"/>
                  </a:schemeClr>
                </a:solidFill>
                <a:latin typeface="Bahnschrift SemiBold Condensed" pitchFamily="34" charset="0"/>
              </a:rPr>
              <a:t> Fast Food Restaurants</a:t>
            </a:r>
          </a:p>
          <a:p>
            <a:pPr algn="ctr"/>
            <a:endParaRPr lang="en-US" sz="2000" dirty="0" smtClean="0">
              <a:solidFill>
                <a:schemeClr val="bg2">
                  <a:lumMod val="50000"/>
                </a:schemeClr>
              </a:solidFill>
              <a:latin typeface="Bahnschrift SemiBold Condensed" pitchFamily="34" charset="0"/>
            </a:endParaRPr>
          </a:p>
          <a:p>
            <a:pPr algn="ctr"/>
            <a:r>
              <a:rPr lang="en-US" sz="2000" dirty="0" smtClean="0">
                <a:solidFill>
                  <a:schemeClr val="bg2">
                    <a:lumMod val="50000"/>
                  </a:schemeClr>
                </a:solidFill>
                <a:latin typeface="Bahnschrift SemiBold Condensed" pitchFamily="34" charset="0"/>
              </a:rPr>
              <a:t>Convenience Stores vs. Grocery Stores</a:t>
            </a:r>
          </a:p>
          <a:p>
            <a:pPr algn="ctr"/>
            <a:endParaRPr lang="en-US" sz="2000" dirty="0" smtClean="0">
              <a:solidFill>
                <a:schemeClr val="bg2">
                  <a:lumMod val="50000"/>
                </a:schemeClr>
              </a:solidFill>
              <a:latin typeface="Bahnschrift SemiBold Condensed" pitchFamily="34" charset="0"/>
            </a:endParaRPr>
          </a:p>
          <a:p>
            <a:pPr algn="ctr"/>
            <a:endParaRPr lang="en-US" sz="2000" dirty="0" smtClean="0">
              <a:solidFill>
                <a:schemeClr val="bg2">
                  <a:lumMod val="50000"/>
                </a:schemeClr>
              </a:solidFill>
              <a:latin typeface="Bahnschrift SemiBold Condensed" pitchFamily="34" charset="0"/>
            </a:endParaRPr>
          </a:p>
          <a:p>
            <a:pPr algn="ctr"/>
            <a:endParaRPr lang="en-US" sz="1400" b="1" dirty="0">
              <a:latin typeface="Bahnschrift SemiBold Condensed"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9"/>
          <p:cNvSpPr txBox="1">
            <a:spLocks noGrp="1"/>
          </p:cNvSpPr>
          <p:nvPr>
            <p:ph type="title"/>
          </p:nvPr>
        </p:nvSpPr>
        <p:spPr>
          <a:xfrm>
            <a:off x="311700" y="3156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0" dirty="0">
                <a:latin typeface="Arial Black" pitchFamily="34" charset="0"/>
              </a:rPr>
              <a:t>Overexposure of marketing/advertising</a:t>
            </a:r>
            <a:endParaRPr sz="2800" b="0">
              <a:latin typeface="Arial Black" pitchFamily="34" charset="0"/>
            </a:endParaRPr>
          </a:p>
        </p:txBody>
      </p:sp>
      <p:pic>
        <p:nvPicPr>
          <p:cNvPr id="168" name="Google Shape;168;p29"/>
          <p:cNvPicPr preferRelativeResize="0"/>
          <p:nvPr/>
        </p:nvPicPr>
        <p:blipFill>
          <a:blip r:embed="rId3">
            <a:alphaModFix/>
          </a:blip>
          <a:stretch>
            <a:fillRect/>
          </a:stretch>
        </p:blipFill>
        <p:spPr>
          <a:xfrm>
            <a:off x="3157925" y="1228682"/>
            <a:ext cx="2828150" cy="3160501"/>
          </a:xfrm>
          <a:prstGeom prst="rect">
            <a:avLst/>
          </a:prstGeom>
          <a:noFill/>
          <a:ln>
            <a:noFill/>
          </a:ln>
        </p:spPr>
      </p:pic>
      <p:pic>
        <p:nvPicPr>
          <p:cNvPr id="169" name="Google Shape;169;p29"/>
          <p:cNvPicPr preferRelativeResize="0"/>
          <p:nvPr/>
        </p:nvPicPr>
        <p:blipFill>
          <a:blip r:embed="rId4">
            <a:alphaModFix/>
          </a:blip>
          <a:stretch>
            <a:fillRect/>
          </a:stretch>
        </p:blipFill>
        <p:spPr>
          <a:xfrm>
            <a:off x="311716" y="1116675"/>
            <a:ext cx="2929275" cy="2910150"/>
          </a:xfrm>
          <a:prstGeom prst="rect">
            <a:avLst/>
          </a:prstGeom>
          <a:noFill/>
          <a:ln>
            <a:noFill/>
          </a:ln>
        </p:spPr>
      </p:pic>
      <p:pic>
        <p:nvPicPr>
          <p:cNvPr id="170" name="Google Shape;170;p29"/>
          <p:cNvPicPr preferRelativeResize="0"/>
          <p:nvPr/>
        </p:nvPicPr>
        <p:blipFill>
          <a:blip r:embed="rId5">
            <a:alphaModFix/>
          </a:blip>
          <a:stretch>
            <a:fillRect/>
          </a:stretch>
        </p:blipFill>
        <p:spPr>
          <a:xfrm>
            <a:off x="5771125" y="1286750"/>
            <a:ext cx="3219450" cy="2740075"/>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latin typeface="Bahnschrift SemiBold Condensed" pitchFamily="34" charset="0"/>
              </a:rPr>
              <a:t>Many marginalized communities are targeted with a saturation of ads promoting unhealthy fast food options</a:t>
            </a:r>
            <a:br>
              <a:rPr lang="en-US" sz="2400" dirty="0" smtClean="0">
                <a:latin typeface="Bahnschrift SemiBold Condensed" pitchFamily="34" charset="0"/>
              </a:rPr>
            </a:br>
            <a:endParaRPr lang="en-US" sz="2400" dirty="0">
              <a:latin typeface="Bahnschrift SemiBold Condensed" pitchFamily="34" charset="0"/>
            </a:endParaRPr>
          </a:p>
        </p:txBody>
      </p:sp>
      <p:sp>
        <p:nvSpPr>
          <p:cNvPr id="3" name="Text Placeholder 2"/>
          <p:cNvSpPr>
            <a:spLocks noGrp="1"/>
          </p:cNvSpPr>
          <p:nvPr>
            <p:ph type="body" idx="1"/>
          </p:nvPr>
        </p:nvSpPr>
        <p:spPr/>
        <p:txBody>
          <a:bodyPr/>
          <a:lstStyle/>
          <a:p>
            <a:pPr>
              <a:buNone/>
            </a:pPr>
            <a:endParaRPr lang="en-US" dirty="0">
              <a:solidFill>
                <a:schemeClr val="accent1"/>
              </a:solidFill>
              <a:latin typeface="Bahnschrift SemiBold Condensed" pitchFamily="34" charset="0"/>
            </a:endParaRPr>
          </a:p>
        </p:txBody>
      </p:sp>
      <p:pic>
        <p:nvPicPr>
          <p:cNvPr id="4" name="Google Shape;169;p29"/>
          <p:cNvPicPr preferRelativeResize="0"/>
          <p:nvPr/>
        </p:nvPicPr>
        <p:blipFill>
          <a:blip r:embed="rId2">
            <a:alphaModFix/>
          </a:blip>
          <a:stretch>
            <a:fillRect/>
          </a:stretch>
        </p:blipFill>
        <p:spPr>
          <a:xfrm>
            <a:off x="5216213" y="1923804"/>
            <a:ext cx="2929275" cy="2483032"/>
          </a:xfrm>
          <a:prstGeom prst="rect">
            <a:avLst/>
          </a:prstGeom>
          <a:noFill/>
          <a:ln>
            <a:noFill/>
          </a:ln>
        </p:spPr>
      </p:pic>
      <p:pic>
        <p:nvPicPr>
          <p:cNvPr id="5" name="Google Shape;152;p27"/>
          <p:cNvPicPr preferRelativeResize="0"/>
          <p:nvPr/>
        </p:nvPicPr>
        <p:blipFill rotWithShape="1">
          <a:blip r:embed="rId3">
            <a:alphaModFix/>
          </a:blip>
          <a:srcRect l="29407" t="4540" r="-10352" b="-4540"/>
          <a:stretch/>
        </p:blipFill>
        <p:spPr>
          <a:xfrm>
            <a:off x="674949" y="2099126"/>
            <a:ext cx="3214675" cy="236600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Bahnschrift SemiBold Condensed" pitchFamily="34" charset="0"/>
              </a:rPr>
              <a:t>Abundance of fast food restaurants/Promotes unhealthy eating </a:t>
            </a:r>
            <a:endParaRPr lang="en-US" sz="2800" dirty="0">
              <a:latin typeface="Bahnschrift SemiBold Condensed" pitchFamily="34" charset="0"/>
            </a:endParaRPr>
          </a:p>
        </p:txBody>
      </p:sp>
      <p:sp>
        <p:nvSpPr>
          <p:cNvPr id="3" name="Text Placeholder 2"/>
          <p:cNvSpPr>
            <a:spLocks noGrp="1"/>
          </p:cNvSpPr>
          <p:nvPr>
            <p:ph type="body" idx="1"/>
          </p:nvPr>
        </p:nvSpPr>
        <p:spPr/>
        <p:txBody>
          <a:bodyPr/>
          <a:lstStyle/>
          <a:p>
            <a:endParaRPr lang="en-US" dirty="0"/>
          </a:p>
        </p:txBody>
      </p:sp>
      <p:pic>
        <p:nvPicPr>
          <p:cNvPr id="4" name="Google Shape;150;p27"/>
          <p:cNvPicPr preferRelativeResize="0"/>
          <p:nvPr/>
        </p:nvPicPr>
        <p:blipFill>
          <a:blip r:embed="rId2">
            <a:alphaModFix/>
          </a:blip>
          <a:stretch>
            <a:fillRect/>
          </a:stretch>
        </p:blipFill>
        <p:spPr>
          <a:xfrm>
            <a:off x="451263" y="1274447"/>
            <a:ext cx="7766462" cy="2810669"/>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1756</TotalTime>
  <Words>1955</Words>
  <Application>Microsoft Office PowerPoint</Application>
  <PresentationFormat>On-screen Show (16:9)</PresentationFormat>
  <Paragraphs>198</Paragraphs>
  <Slides>30</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 Black</vt:lpstr>
      <vt:lpstr>Arial</vt:lpstr>
      <vt:lpstr>Amatic SC</vt:lpstr>
      <vt:lpstr>Bodoni MT Black</vt:lpstr>
      <vt:lpstr>Book Antiqua</vt:lpstr>
      <vt:lpstr>Georgia</vt:lpstr>
      <vt:lpstr>Bahnschrift Condensed</vt:lpstr>
      <vt:lpstr>Source Code Pro</vt:lpstr>
      <vt:lpstr>Bahnschrift SemiBold Condensed</vt:lpstr>
      <vt:lpstr>Agency FB</vt:lpstr>
      <vt:lpstr>Beach Day</vt:lpstr>
      <vt:lpstr>OVERCOMING THE BARRIERS: INDIVIDUALS AND COMMUNITIES AT WORK</vt:lpstr>
      <vt:lpstr>Important Social Determinants of health within communities </vt:lpstr>
      <vt:lpstr>  WORKING WITH COMMUNITIES TO EMPOWER THEM FOR CHANGE</vt:lpstr>
      <vt:lpstr>CONSUMPTION OF FOODS AND BEVERAGES FROM FAST FOOD RESTAURANTS AND  CONVENIENCE STORES TRANSLATES INTO UNHEALTHY EATING</vt:lpstr>
      <vt:lpstr>The Built Environment “WHAT IS AROUND YOU DOES MATTER”   </vt:lpstr>
      <vt:lpstr>Traditional Built Environment of Marginalized Communities</vt:lpstr>
      <vt:lpstr>Overexposure of marketing/advertising</vt:lpstr>
      <vt:lpstr>Many marginalized communities are targeted with a saturation of ads promoting unhealthy fast food options </vt:lpstr>
      <vt:lpstr>Abundance of fast food restaurants/Promotes unhealthy eating </vt:lpstr>
      <vt:lpstr>The Built Environment/Why Is This So Important?? </vt:lpstr>
      <vt:lpstr>PROLIFERATION OF CONVENIENCE STORES VS. GROCERY STORES</vt:lpstr>
      <vt:lpstr>THE BUILT ENVIRONMENT/LACK NEEDED BUSINESSES</vt:lpstr>
      <vt:lpstr>WITHOUT A FULL-SERVICE GROCERY STORE FOR MORE THAN 900 DAYS  Published  2 months ago on  August 26, 2019 By  Wendy Wes </vt:lpstr>
      <vt:lpstr>WORKING WITH COMMUNITIES TO EMPOWER THEM FOR SUSTAINABLE CHANGE </vt:lpstr>
      <vt:lpstr>COMMUNITIES, INDIVIDUALS, ORGANIZATIONS AT WORK</vt:lpstr>
      <vt:lpstr>THE CHELSEA STORY:  FROM ADDRESSING OBESITY TO MAKING HISTORY</vt:lpstr>
      <vt:lpstr>Healthy Chelsea, A Neigborhood Initiative</vt:lpstr>
      <vt:lpstr>COMMUNITY MEETINGS/COMMUNITY ORGANIZATIONS</vt:lpstr>
      <vt:lpstr>EDUCATE AND EMPOWER</vt:lpstr>
      <vt:lpstr>DUDLEY STREET NEIGHBORHOOD INITIATIVE</vt:lpstr>
      <vt:lpstr>DUDLY STREET NEIGHBORHOOD INITIATIVE (DSNI) NARRATIVE</vt:lpstr>
      <vt:lpstr>DUDLEY STREET NEIGHBORHOOD INITIATIVE (DSNI)</vt:lpstr>
      <vt:lpstr>SOME NOTABLE RESOURCES   Help with Homelessness Prevention, Shelter, Housing Stabilization, Employment Services and  Other Resources </vt:lpstr>
      <vt:lpstr>FAMILYAID BOSTON:  EMPLOYMENT SERVICES</vt:lpstr>
      <vt:lpstr>HOMES FOR FAMILIES</vt:lpstr>
      <vt:lpstr>IMPORTANCE OF COMMUNITY ENGAGEMENT: THE VOICE OF THE PEOPLE</vt:lpstr>
      <vt:lpstr>HELPFUL RESOURCES</vt:lpstr>
      <vt:lpstr>TOGETHER, I, YOU, AND WE CAN MAKE A DIFFERENCE!!! </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Detective</dc:title>
  <dc:creator>MCreer</dc:creator>
  <cp:lastModifiedBy>Glynn Penelope</cp:lastModifiedBy>
  <cp:revision>98</cp:revision>
  <dcterms:modified xsi:type="dcterms:W3CDTF">2019-10-15T14:18:23Z</dcterms:modified>
</cp:coreProperties>
</file>