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2" r:id="rId1"/>
  </p:sldMasterIdLst>
  <p:notesMasterIdLst>
    <p:notesMasterId r:id="rId26"/>
  </p:notesMasterIdLst>
  <p:sldIdLst>
    <p:sldId id="256" r:id="rId2"/>
    <p:sldId id="448" r:id="rId3"/>
    <p:sldId id="455" r:id="rId4"/>
    <p:sldId id="302" r:id="rId5"/>
    <p:sldId id="492" r:id="rId6"/>
    <p:sldId id="491" r:id="rId7"/>
    <p:sldId id="393" r:id="rId8"/>
    <p:sldId id="504" r:id="rId9"/>
    <p:sldId id="493" r:id="rId10"/>
    <p:sldId id="309" r:id="rId11"/>
    <p:sldId id="441" r:id="rId12"/>
    <p:sldId id="311" r:id="rId13"/>
    <p:sldId id="381" r:id="rId14"/>
    <p:sldId id="312" r:id="rId15"/>
    <p:sldId id="502" r:id="rId16"/>
    <p:sldId id="503" r:id="rId17"/>
    <p:sldId id="387" r:id="rId18"/>
    <p:sldId id="497" r:id="rId19"/>
    <p:sldId id="501" r:id="rId20"/>
    <p:sldId id="500" r:id="rId21"/>
    <p:sldId id="499" r:id="rId22"/>
    <p:sldId id="505" r:id="rId23"/>
    <p:sldId id="507" r:id="rId24"/>
    <p:sldId id="495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6BB6C"/>
    <a:srgbClr val="FF99FF"/>
    <a:srgbClr val="EBBE4F"/>
    <a:srgbClr val="BA74B7"/>
    <a:srgbClr val="1BD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8" autoAdjust="0"/>
    <p:restoredTop sz="87786" autoAdjust="0"/>
  </p:normalViewPr>
  <p:slideViewPr>
    <p:cSldViewPr snapToGrid="0" snapToObjects="1">
      <p:cViewPr varScale="1">
        <p:scale>
          <a:sx n="98" d="100"/>
          <a:sy n="98" d="100"/>
        </p:scale>
        <p:origin x="86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Cigarettes</c:v>
                </c:pt>
              </c:strCache>
            </c:strRef>
          </c:tx>
          <c:spPr>
            <a:solidFill>
              <a:srgbClr val="BA74B7"/>
            </a:solidFill>
            <a:ln>
              <a:solidFill>
                <a:srgbClr val="BA74B7"/>
              </a:solidFill>
            </a:ln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0.158</c:v>
                </c:pt>
                <c:pt idx="1">
                  <c:v>0.14000000000000001</c:v>
                </c:pt>
                <c:pt idx="2">
                  <c:v>0.127</c:v>
                </c:pt>
                <c:pt idx="3">
                  <c:v>9.1999999999999998E-2</c:v>
                </c:pt>
                <c:pt idx="4">
                  <c:v>9.2999999999999999E-2</c:v>
                </c:pt>
                <c:pt idx="5">
                  <c:v>0.08</c:v>
                </c:pt>
                <c:pt idx="6">
                  <c:v>7.5999999999999998E-2</c:v>
                </c:pt>
                <c:pt idx="7">
                  <c:v>8.1000000000000003E-2</c:v>
                </c:pt>
                <c:pt idx="8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C-41EE-A7DB-4E3C9C44C1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E-cigarettes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Sheet1!$C$2:$C$10</c:f>
              <c:numCache>
                <c:formatCode>0%</c:formatCode>
                <c:ptCount val="9"/>
                <c:pt idx="0">
                  <c:v>1.4999999999999999E-2</c:v>
                </c:pt>
                <c:pt idx="1">
                  <c:v>2.8000000000000001E-2</c:v>
                </c:pt>
                <c:pt idx="2">
                  <c:v>4.4999999999999998E-2</c:v>
                </c:pt>
                <c:pt idx="3">
                  <c:v>0.13400000000000001</c:v>
                </c:pt>
                <c:pt idx="4">
                  <c:v>0.16</c:v>
                </c:pt>
                <c:pt idx="5">
                  <c:v>0.11</c:v>
                </c:pt>
                <c:pt idx="6">
                  <c:v>0.11700000000000001</c:v>
                </c:pt>
                <c:pt idx="7">
                  <c:v>0.20799999999999999</c:v>
                </c:pt>
                <c:pt idx="8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C-41EE-A7DB-4E3C9C44C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782888"/>
        <c:axId val="-2136826552"/>
      </c:barChart>
      <c:catAx>
        <c:axId val="-2136782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826552"/>
        <c:crosses val="autoZero"/>
        <c:auto val="1"/>
        <c:lblAlgn val="ctr"/>
        <c:lblOffset val="100"/>
        <c:noMultiLvlLbl val="0"/>
      </c:catAx>
      <c:valAx>
        <c:axId val="-2136826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Percentage Reporting Use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-2136782888"/>
        <c:crosses val="autoZero"/>
        <c:crossBetween val="between"/>
        <c:majorUnit val="5.000000000000001E-2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C7782-9E35-412F-8E06-4BB6F6EB6E04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8944B2-0B69-4BDE-9978-31BB6871DBD1}">
      <dgm:prSet custT="1"/>
      <dgm:spPr/>
      <dgm:t>
        <a:bodyPr/>
        <a:lstStyle/>
        <a:p>
          <a:r>
            <a:rPr lang="en-US" sz="2800" dirty="0"/>
            <a:t>Background on e-cigarette devices/vaping</a:t>
          </a:r>
        </a:p>
      </dgm:t>
    </dgm:pt>
    <dgm:pt modelId="{9AA774DA-F407-4748-B444-095D774C46B6}" type="parTrans" cxnId="{206958F7-AE45-48A5-91F1-DC0C8CFA0F50}">
      <dgm:prSet/>
      <dgm:spPr/>
      <dgm:t>
        <a:bodyPr/>
        <a:lstStyle/>
        <a:p>
          <a:endParaRPr lang="en-US" sz="2800"/>
        </a:p>
      </dgm:t>
    </dgm:pt>
    <dgm:pt modelId="{A097AFCE-1AE1-4BB0-9C93-269BB90FB7FA}" type="sibTrans" cxnId="{206958F7-AE45-48A5-91F1-DC0C8CFA0F50}">
      <dgm:prSet/>
      <dgm:spPr/>
      <dgm:t>
        <a:bodyPr/>
        <a:lstStyle/>
        <a:p>
          <a:endParaRPr lang="en-US" sz="2800"/>
        </a:p>
      </dgm:t>
    </dgm:pt>
    <dgm:pt modelId="{DCD5C8D0-A500-4198-81F9-109E961723D8}">
      <dgm:prSet custT="1"/>
      <dgm:spPr/>
      <dgm:t>
        <a:bodyPr/>
        <a:lstStyle/>
        <a:p>
          <a:r>
            <a:rPr lang="en-US" sz="2800" dirty="0"/>
            <a:t>Components of e-cigarettes</a:t>
          </a:r>
        </a:p>
      </dgm:t>
    </dgm:pt>
    <dgm:pt modelId="{6097E574-61E0-477C-889D-087EBAFAF264}" type="parTrans" cxnId="{9AF1D7A2-E128-4230-A509-3AE0ABA7016F}">
      <dgm:prSet/>
      <dgm:spPr/>
      <dgm:t>
        <a:bodyPr/>
        <a:lstStyle/>
        <a:p>
          <a:endParaRPr lang="en-US" sz="2800"/>
        </a:p>
      </dgm:t>
    </dgm:pt>
    <dgm:pt modelId="{6D8F33AB-B22C-4B7C-A5EF-3035C13E5175}" type="sibTrans" cxnId="{9AF1D7A2-E128-4230-A509-3AE0ABA7016F}">
      <dgm:prSet/>
      <dgm:spPr/>
      <dgm:t>
        <a:bodyPr/>
        <a:lstStyle/>
        <a:p>
          <a:endParaRPr lang="en-US" sz="2800"/>
        </a:p>
      </dgm:t>
    </dgm:pt>
    <dgm:pt modelId="{991F05D8-A39D-410F-BA2C-3702E84A5D09}">
      <dgm:prSet custT="1"/>
      <dgm:spPr/>
      <dgm:t>
        <a:bodyPr/>
        <a:lstStyle/>
        <a:p>
          <a:r>
            <a:rPr lang="en-US" sz="2800" dirty="0"/>
            <a:t>Prevalence of e-cigarette use</a:t>
          </a:r>
        </a:p>
      </dgm:t>
    </dgm:pt>
    <dgm:pt modelId="{AE901735-17AE-4B33-AB79-0BF2EE648A52}" type="parTrans" cxnId="{F9EAE964-C7D4-4A63-901D-B75FD8BC936B}">
      <dgm:prSet/>
      <dgm:spPr/>
      <dgm:t>
        <a:bodyPr/>
        <a:lstStyle/>
        <a:p>
          <a:endParaRPr lang="en-US" sz="2800"/>
        </a:p>
      </dgm:t>
    </dgm:pt>
    <dgm:pt modelId="{39C78E76-CE67-4CA2-BCEB-EC4F1111D9AE}" type="sibTrans" cxnId="{F9EAE964-C7D4-4A63-901D-B75FD8BC936B}">
      <dgm:prSet/>
      <dgm:spPr/>
      <dgm:t>
        <a:bodyPr/>
        <a:lstStyle/>
        <a:p>
          <a:endParaRPr lang="en-US" sz="2800"/>
        </a:p>
      </dgm:t>
    </dgm:pt>
    <dgm:pt modelId="{AAF00F0F-994A-4704-99DB-1CCCD5AE47D0}">
      <dgm:prSet custT="1"/>
      <dgm:spPr/>
      <dgm:t>
        <a:bodyPr/>
        <a:lstStyle/>
        <a:p>
          <a:r>
            <a:rPr lang="en-US" sz="2800" dirty="0"/>
            <a:t>Update on e-cigarette associated lung injury</a:t>
          </a:r>
        </a:p>
      </dgm:t>
    </dgm:pt>
    <dgm:pt modelId="{43BFA858-E289-46B7-89BD-B5E882D50458}" type="parTrans" cxnId="{FD97FBA6-0573-4E9D-A10A-B5530F71B7AB}">
      <dgm:prSet/>
      <dgm:spPr/>
      <dgm:t>
        <a:bodyPr/>
        <a:lstStyle/>
        <a:p>
          <a:endParaRPr lang="en-US" sz="2800"/>
        </a:p>
      </dgm:t>
    </dgm:pt>
    <dgm:pt modelId="{02C92499-4C6E-4942-B4DB-A90C0B11C617}" type="sibTrans" cxnId="{FD97FBA6-0573-4E9D-A10A-B5530F71B7AB}">
      <dgm:prSet/>
      <dgm:spPr/>
      <dgm:t>
        <a:bodyPr/>
        <a:lstStyle/>
        <a:p>
          <a:endParaRPr lang="en-US" sz="2800"/>
        </a:p>
      </dgm:t>
    </dgm:pt>
    <dgm:pt modelId="{8D93E4BC-8F6C-41B7-A5EB-D3C7150BA271}" type="pres">
      <dgm:prSet presAssocID="{150C7782-9E35-412F-8E06-4BB6F6EB6E0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594B65-02AA-442C-9A02-28A90A6B014F}" type="pres">
      <dgm:prSet presAssocID="{DE8944B2-0B69-4BDE-9978-31BB6871DBD1}" presName="thickLine" presStyleLbl="alignNode1" presStyleIdx="0" presStyleCnt="4"/>
      <dgm:spPr/>
    </dgm:pt>
    <dgm:pt modelId="{9F5F1BDB-925D-41F6-B790-BDA32B1D653F}" type="pres">
      <dgm:prSet presAssocID="{DE8944B2-0B69-4BDE-9978-31BB6871DBD1}" presName="horz1" presStyleCnt="0"/>
      <dgm:spPr/>
    </dgm:pt>
    <dgm:pt modelId="{92DE5FB1-D02C-46D2-90BC-C5827E8184C6}" type="pres">
      <dgm:prSet presAssocID="{DE8944B2-0B69-4BDE-9978-31BB6871DBD1}" presName="tx1" presStyleLbl="revTx" presStyleIdx="0" presStyleCnt="4"/>
      <dgm:spPr/>
      <dgm:t>
        <a:bodyPr/>
        <a:lstStyle/>
        <a:p>
          <a:endParaRPr lang="en-US"/>
        </a:p>
      </dgm:t>
    </dgm:pt>
    <dgm:pt modelId="{8CA268C6-7454-4CA0-84F1-57C7F72432C1}" type="pres">
      <dgm:prSet presAssocID="{DE8944B2-0B69-4BDE-9978-31BB6871DBD1}" presName="vert1" presStyleCnt="0"/>
      <dgm:spPr/>
    </dgm:pt>
    <dgm:pt modelId="{38BB977D-E075-4755-A755-54A9F9846B49}" type="pres">
      <dgm:prSet presAssocID="{DCD5C8D0-A500-4198-81F9-109E961723D8}" presName="thickLine" presStyleLbl="alignNode1" presStyleIdx="1" presStyleCnt="4"/>
      <dgm:spPr/>
    </dgm:pt>
    <dgm:pt modelId="{25F4CAE0-7C62-4CBC-A72D-727DCD366A1D}" type="pres">
      <dgm:prSet presAssocID="{DCD5C8D0-A500-4198-81F9-109E961723D8}" presName="horz1" presStyleCnt="0"/>
      <dgm:spPr/>
    </dgm:pt>
    <dgm:pt modelId="{626DD71A-A2A7-4339-AE04-F3FAA4DE2475}" type="pres">
      <dgm:prSet presAssocID="{DCD5C8D0-A500-4198-81F9-109E961723D8}" presName="tx1" presStyleLbl="revTx" presStyleIdx="1" presStyleCnt="4"/>
      <dgm:spPr/>
      <dgm:t>
        <a:bodyPr/>
        <a:lstStyle/>
        <a:p>
          <a:endParaRPr lang="en-US"/>
        </a:p>
      </dgm:t>
    </dgm:pt>
    <dgm:pt modelId="{D7D93853-68B3-407B-B8B8-213C8FC48200}" type="pres">
      <dgm:prSet presAssocID="{DCD5C8D0-A500-4198-81F9-109E961723D8}" presName="vert1" presStyleCnt="0"/>
      <dgm:spPr/>
    </dgm:pt>
    <dgm:pt modelId="{0AF15412-6438-4DD2-9493-AC257AF867F1}" type="pres">
      <dgm:prSet presAssocID="{991F05D8-A39D-410F-BA2C-3702E84A5D09}" presName="thickLine" presStyleLbl="alignNode1" presStyleIdx="2" presStyleCnt="4"/>
      <dgm:spPr/>
    </dgm:pt>
    <dgm:pt modelId="{2B6FA117-3996-4C77-9CFD-AA2A4F1C6132}" type="pres">
      <dgm:prSet presAssocID="{991F05D8-A39D-410F-BA2C-3702E84A5D09}" presName="horz1" presStyleCnt="0"/>
      <dgm:spPr/>
    </dgm:pt>
    <dgm:pt modelId="{C8D185E0-3B85-4F42-A1E4-D83D5E3AA0F0}" type="pres">
      <dgm:prSet presAssocID="{991F05D8-A39D-410F-BA2C-3702E84A5D09}" presName="tx1" presStyleLbl="revTx" presStyleIdx="2" presStyleCnt="4"/>
      <dgm:spPr/>
      <dgm:t>
        <a:bodyPr/>
        <a:lstStyle/>
        <a:p>
          <a:endParaRPr lang="en-US"/>
        </a:p>
      </dgm:t>
    </dgm:pt>
    <dgm:pt modelId="{37F9C61A-7585-4D35-9A84-BD5C1A131D8A}" type="pres">
      <dgm:prSet presAssocID="{991F05D8-A39D-410F-BA2C-3702E84A5D09}" presName="vert1" presStyleCnt="0"/>
      <dgm:spPr/>
    </dgm:pt>
    <dgm:pt modelId="{21006993-42AA-4570-9DA1-D09D66536E9B}" type="pres">
      <dgm:prSet presAssocID="{AAF00F0F-994A-4704-99DB-1CCCD5AE47D0}" presName="thickLine" presStyleLbl="alignNode1" presStyleIdx="3" presStyleCnt="4"/>
      <dgm:spPr/>
    </dgm:pt>
    <dgm:pt modelId="{37814AF7-F4DC-44F7-869A-08457BFBD184}" type="pres">
      <dgm:prSet presAssocID="{AAF00F0F-994A-4704-99DB-1CCCD5AE47D0}" presName="horz1" presStyleCnt="0"/>
      <dgm:spPr/>
    </dgm:pt>
    <dgm:pt modelId="{E7A171E3-159F-4EFA-A320-579EEDD8DAAC}" type="pres">
      <dgm:prSet presAssocID="{AAF00F0F-994A-4704-99DB-1CCCD5AE47D0}" presName="tx1" presStyleLbl="revTx" presStyleIdx="3" presStyleCnt="4"/>
      <dgm:spPr/>
      <dgm:t>
        <a:bodyPr/>
        <a:lstStyle/>
        <a:p>
          <a:endParaRPr lang="en-US"/>
        </a:p>
      </dgm:t>
    </dgm:pt>
    <dgm:pt modelId="{4524A04E-0FF0-4356-802D-738AC8FF7B4E}" type="pres">
      <dgm:prSet presAssocID="{AAF00F0F-994A-4704-99DB-1CCCD5AE47D0}" presName="vert1" presStyleCnt="0"/>
      <dgm:spPr/>
    </dgm:pt>
  </dgm:ptLst>
  <dgm:cxnLst>
    <dgm:cxn modelId="{FD97FBA6-0573-4E9D-A10A-B5530F71B7AB}" srcId="{150C7782-9E35-412F-8E06-4BB6F6EB6E04}" destId="{AAF00F0F-994A-4704-99DB-1CCCD5AE47D0}" srcOrd="3" destOrd="0" parTransId="{43BFA858-E289-46B7-89BD-B5E882D50458}" sibTransId="{02C92499-4C6E-4942-B4DB-A90C0B11C617}"/>
    <dgm:cxn modelId="{A65D0E85-F1C6-42A3-A647-2D217E80C9E1}" type="presOf" srcId="{991F05D8-A39D-410F-BA2C-3702E84A5D09}" destId="{C8D185E0-3B85-4F42-A1E4-D83D5E3AA0F0}" srcOrd="0" destOrd="0" presId="urn:microsoft.com/office/officeart/2008/layout/LinedList"/>
    <dgm:cxn modelId="{B6804314-2E86-441F-A92B-DB1BDDC4520C}" type="presOf" srcId="{DCD5C8D0-A500-4198-81F9-109E961723D8}" destId="{626DD71A-A2A7-4339-AE04-F3FAA4DE2475}" srcOrd="0" destOrd="0" presId="urn:microsoft.com/office/officeart/2008/layout/LinedList"/>
    <dgm:cxn modelId="{0F0BB8F7-7431-4886-87B6-C158C3E54E8A}" type="presOf" srcId="{AAF00F0F-994A-4704-99DB-1CCCD5AE47D0}" destId="{E7A171E3-159F-4EFA-A320-579EEDD8DAAC}" srcOrd="0" destOrd="0" presId="urn:microsoft.com/office/officeart/2008/layout/LinedList"/>
    <dgm:cxn modelId="{206958F7-AE45-48A5-91F1-DC0C8CFA0F50}" srcId="{150C7782-9E35-412F-8E06-4BB6F6EB6E04}" destId="{DE8944B2-0B69-4BDE-9978-31BB6871DBD1}" srcOrd="0" destOrd="0" parTransId="{9AA774DA-F407-4748-B444-095D774C46B6}" sibTransId="{A097AFCE-1AE1-4BB0-9C93-269BB90FB7FA}"/>
    <dgm:cxn modelId="{9AF1D7A2-E128-4230-A509-3AE0ABA7016F}" srcId="{150C7782-9E35-412F-8E06-4BB6F6EB6E04}" destId="{DCD5C8D0-A500-4198-81F9-109E961723D8}" srcOrd="1" destOrd="0" parTransId="{6097E574-61E0-477C-889D-087EBAFAF264}" sibTransId="{6D8F33AB-B22C-4B7C-A5EF-3035C13E5175}"/>
    <dgm:cxn modelId="{3C257247-E55D-4984-8E60-8D26728BECD4}" type="presOf" srcId="{150C7782-9E35-412F-8E06-4BB6F6EB6E04}" destId="{8D93E4BC-8F6C-41B7-A5EB-D3C7150BA271}" srcOrd="0" destOrd="0" presId="urn:microsoft.com/office/officeart/2008/layout/LinedList"/>
    <dgm:cxn modelId="{4BC4403A-915F-42F2-AE44-3B395D133B27}" type="presOf" srcId="{DE8944B2-0B69-4BDE-9978-31BB6871DBD1}" destId="{92DE5FB1-D02C-46D2-90BC-C5827E8184C6}" srcOrd="0" destOrd="0" presId="urn:microsoft.com/office/officeart/2008/layout/LinedList"/>
    <dgm:cxn modelId="{F9EAE964-C7D4-4A63-901D-B75FD8BC936B}" srcId="{150C7782-9E35-412F-8E06-4BB6F6EB6E04}" destId="{991F05D8-A39D-410F-BA2C-3702E84A5D09}" srcOrd="2" destOrd="0" parTransId="{AE901735-17AE-4B33-AB79-0BF2EE648A52}" sibTransId="{39C78E76-CE67-4CA2-BCEB-EC4F1111D9AE}"/>
    <dgm:cxn modelId="{432D9E68-769D-4CAB-8704-73ADADBE9DEC}" type="presParOf" srcId="{8D93E4BC-8F6C-41B7-A5EB-D3C7150BA271}" destId="{38594B65-02AA-442C-9A02-28A90A6B014F}" srcOrd="0" destOrd="0" presId="urn:microsoft.com/office/officeart/2008/layout/LinedList"/>
    <dgm:cxn modelId="{42C039AC-6A23-4E0E-996E-9C5237521461}" type="presParOf" srcId="{8D93E4BC-8F6C-41B7-A5EB-D3C7150BA271}" destId="{9F5F1BDB-925D-41F6-B790-BDA32B1D653F}" srcOrd="1" destOrd="0" presId="urn:microsoft.com/office/officeart/2008/layout/LinedList"/>
    <dgm:cxn modelId="{D0D2AE37-52A1-4BD6-BFFF-5E5081480C08}" type="presParOf" srcId="{9F5F1BDB-925D-41F6-B790-BDA32B1D653F}" destId="{92DE5FB1-D02C-46D2-90BC-C5827E8184C6}" srcOrd="0" destOrd="0" presId="urn:microsoft.com/office/officeart/2008/layout/LinedList"/>
    <dgm:cxn modelId="{EF24E603-C24E-41D4-81EC-DCB259546618}" type="presParOf" srcId="{9F5F1BDB-925D-41F6-B790-BDA32B1D653F}" destId="{8CA268C6-7454-4CA0-84F1-57C7F72432C1}" srcOrd="1" destOrd="0" presId="urn:microsoft.com/office/officeart/2008/layout/LinedList"/>
    <dgm:cxn modelId="{A9F7517D-87D5-4B75-9699-8D0963068C03}" type="presParOf" srcId="{8D93E4BC-8F6C-41B7-A5EB-D3C7150BA271}" destId="{38BB977D-E075-4755-A755-54A9F9846B49}" srcOrd="2" destOrd="0" presId="urn:microsoft.com/office/officeart/2008/layout/LinedList"/>
    <dgm:cxn modelId="{D8E7ACFB-6EC6-41A7-8C61-7BDB4694C97E}" type="presParOf" srcId="{8D93E4BC-8F6C-41B7-A5EB-D3C7150BA271}" destId="{25F4CAE0-7C62-4CBC-A72D-727DCD366A1D}" srcOrd="3" destOrd="0" presId="urn:microsoft.com/office/officeart/2008/layout/LinedList"/>
    <dgm:cxn modelId="{D7FFF09F-618A-4E00-BFFD-6243ECCFC271}" type="presParOf" srcId="{25F4CAE0-7C62-4CBC-A72D-727DCD366A1D}" destId="{626DD71A-A2A7-4339-AE04-F3FAA4DE2475}" srcOrd="0" destOrd="0" presId="urn:microsoft.com/office/officeart/2008/layout/LinedList"/>
    <dgm:cxn modelId="{06A5504D-3120-437C-8241-53B833C55A37}" type="presParOf" srcId="{25F4CAE0-7C62-4CBC-A72D-727DCD366A1D}" destId="{D7D93853-68B3-407B-B8B8-213C8FC48200}" srcOrd="1" destOrd="0" presId="urn:microsoft.com/office/officeart/2008/layout/LinedList"/>
    <dgm:cxn modelId="{39F19729-F15E-4D98-AF2E-A3A1266C9E89}" type="presParOf" srcId="{8D93E4BC-8F6C-41B7-A5EB-D3C7150BA271}" destId="{0AF15412-6438-4DD2-9493-AC257AF867F1}" srcOrd="4" destOrd="0" presId="urn:microsoft.com/office/officeart/2008/layout/LinedList"/>
    <dgm:cxn modelId="{7596BC6D-2C29-4C24-A85C-8BCED6E4F4CD}" type="presParOf" srcId="{8D93E4BC-8F6C-41B7-A5EB-D3C7150BA271}" destId="{2B6FA117-3996-4C77-9CFD-AA2A4F1C6132}" srcOrd="5" destOrd="0" presId="urn:microsoft.com/office/officeart/2008/layout/LinedList"/>
    <dgm:cxn modelId="{C7844210-1896-4A96-A63F-FCE998E584CE}" type="presParOf" srcId="{2B6FA117-3996-4C77-9CFD-AA2A4F1C6132}" destId="{C8D185E0-3B85-4F42-A1E4-D83D5E3AA0F0}" srcOrd="0" destOrd="0" presId="urn:microsoft.com/office/officeart/2008/layout/LinedList"/>
    <dgm:cxn modelId="{89BB50DA-0C44-44AA-98C4-A315C6021639}" type="presParOf" srcId="{2B6FA117-3996-4C77-9CFD-AA2A4F1C6132}" destId="{37F9C61A-7585-4D35-9A84-BD5C1A131D8A}" srcOrd="1" destOrd="0" presId="urn:microsoft.com/office/officeart/2008/layout/LinedList"/>
    <dgm:cxn modelId="{69733719-A9D4-47DC-9DA2-B258B524C8EE}" type="presParOf" srcId="{8D93E4BC-8F6C-41B7-A5EB-D3C7150BA271}" destId="{21006993-42AA-4570-9DA1-D09D66536E9B}" srcOrd="6" destOrd="0" presId="urn:microsoft.com/office/officeart/2008/layout/LinedList"/>
    <dgm:cxn modelId="{88C58482-C36C-42B7-AB79-2A6AE74B26D0}" type="presParOf" srcId="{8D93E4BC-8F6C-41B7-A5EB-D3C7150BA271}" destId="{37814AF7-F4DC-44F7-869A-08457BFBD184}" srcOrd="7" destOrd="0" presId="urn:microsoft.com/office/officeart/2008/layout/LinedList"/>
    <dgm:cxn modelId="{029555AE-73DB-418C-95BB-7819E220089C}" type="presParOf" srcId="{37814AF7-F4DC-44F7-869A-08457BFBD184}" destId="{E7A171E3-159F-4EFA-A320-579EEDD8DAAC}" srcOrd="0" destOrd="0" presId="urn:microsoft.com/office/officeart/2008/layout/LinedList"/>
    <dgm:cxn modelId="{A4EFB2C8-D2E6-4772-96E0-5CB9D841FE0B}" type="presParOf" srcId="{37814AF7-F4DC-44F7-869A-08457BFBD184}" destId="{4524A04E-0FF0-4356-802D-738AC8FF7B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687CB-4452-4898-AF3F-A123A89FCD1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A52A68-80C8-4766-B65B-F93F8E14DBA8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Propylene glycol or glycerol</a:t>
          </a:r>
        </a:p>
      </dgm:t>
    </dgm:pt>
    <dgm:pt modelId="{D1C8F269-F041-4719-938A-7E716BB9621B}" type="parTrans" cxnId="{98655454-01C1-4E44-A887-EFDA18A9A7A3}">
      <dgm:prSet/>
      <dgm:spPr/>
      <dgm:t>
        <a:bodyPr/>
        <a:lstStyle/>
        <a:p>
          <a:endParaRPr lang="en-US"/>
        </a:p>
      </dgm:t>
    </dgm:pt>
    <dgm:pt modelId="{85C53203-6C17-49F3-8C95-EEA9E425CD64}" type="sibTrans" cxnId="{98655454-01C1-4E44-A887-EFDA18A9A7A3}">
      <dgm:prSet/>
      <dgm:spPr/>
      <dgm:t>
        <a:bodyPr/>
        <a:lstStyle/>
        <a:p>
          <a:endParaRPr lang="en-US"/>
        </a:p>
      </dgm:t>
    </dgm:pt>
    <dgm:pt modelId="{62711FE5-9739-4679-BA6A-BE9C345D8DF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Nicotine</a:t>
          </a:r>
        </a:p>
      </dgm:t>
    </dgm:pt>
    <dgm:pt modelId="{CF07CFDA-81B3-426C-AFCC-04A1C2BF3ABE}" type="parTrans" cxnId="{9CCF75D2-D8B0-4019-8A67-CD01AF07A4E4}">
      <dgm:prSet/>
      <dgm:spPr/>
      <dgm:t>
        <a:bodyPr/>
        <a:lstStyle/>
        <a:p>
          <a:endParaRPr lang="en-US"/>
        </a:p>
      </dgm:t>
    </dgm:pt>
    <dgm:pt modelId="{071D04F0-B1AA-41CC-AF0B-70863ACDC5F5}" type="sibTrans" cxnId="{9CCF75D2-D8B0-4019-8A67-CD01AF07A4E4}">
      <dgm:prSet/>
      <dgm:spPr/>
      <dgm:t>
        <a:bodyPr/>
        <a:lstStyle/>
        <a:p>
          <a:endParaRPr lang="en-US"/>
        </a:p>
      </dgm:t>
    </dgm:pt>
    <dgm:pt modelId="{006F313A-A29A-475A-86DC-8E1E4BFBD88F}">
      <dgm:prSet phldrT="[Text]"/>
      <dgm:spPr>
        <a:solidFill>
          <a:srgbClr val="B838AD"/>
        </a:solidFill>
      </dgm:spPr>
      <dgm:t>
        <a:bodyPr/>
        <a:lstStyle/>
        <a:p>
          <a:r>
            <a:rPr lang="en-US" dirty="0"/>
            <a:t>Flavorings</a:t>
          </a:r>
        </a:p>
      </dgm:t>
    </dgm:pt>
    <dgm:pt modelId="{4F52EC98-61F8-4FCC-B8B4-EE3C9A2A5F01}" type="parTrans" cxnId="{B63BE402-A2FA-4B3B-9053-D352411762AA}">
      <dgm:prSet/>
      <dgm:spPr/>
      <dgm:t>
        <a:bodyPr/>
        <a:lstStyle/>
        <a:p>
          <a:endParaRPr lang="en-US"/>
        </a:p>
      </dgm:t>
    </dgm:pt>
    <dgm:pt modelId="{C0E51598-9818-49EC-8C71-5CAF5D731E72}" type="sibTrans" cxnId="{B63BE402-A2FA-4B3B-9053-D352411762AA}">
      <dgm:prSet/>
      <dgm:spPr/>
      <dgm:t>
        <a:bodyPr/>
        <a:lstStyle/>
        <a:p>
          <a:endParaRPr lang="en-US"/>
        </a:p>
      </dgm:t>
    </dgm:pt>
    <dgm:pt modelId="{7D14B47E-66D9-43AB-AEDF-A7E48CB4154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Metals, volatile organic compounds </a:t>
          </a:r>
        </a:p>
      </dgm:t>
    </dgm:pt>
    <dgm:pt modelId="{0B43506C-0D3E-4918-AF8D-2341C2DD9516}" type="parTrans" cxnId="{03BDFDEA-BACD-4F34-940E-312603CD001F}">
      <dgm:prSet/>
      <dgm:spPr/>
      <dgm:t>
        <a:bodyPr/>
        <a:lstStyle/>
        <a:p>
          <a:endParaRPr lang="en-US"/>
        </a:p>
      </dgm:t>
    </dgm:pt>
    <dgm:pt modelId="{A1C1A75A-632F-4D9F-A3DD-A8A35635ED7F}" type="sibTrans" cxnId="{03BDFDEA-BACD-4F34-940E-312603CD001F}">
      <dgm:prSet/>
      <dgm:spPr/>
      <dgm:t>
        <a:bodyPr/>
        <a:lstStyle/>
        <a:p>
          <a:endParaRPr lang="en-US"/>
        </a:p>
      </dgm:t>
    </dgm:pt>
    <dgm:pt modelId="{3EBDFF91-EDC5-48A7-A047-AB581300B7C0}" type="pres">
      <dgm:prSet presAssocID="{8E6687CB-4452-4898-AF3F-A123A89FCD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B4753E-73D6-4347-904A-D7BBD54F2B7D}" type="pres">
      <dgm:prSet presAssocID="{F5A52A68-80C8-4766-B65B-F93F8E14DB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C6C38-2753-438B-B381-37997D40937E}" type="pres">
      <dgm:prSet presAssocID="{85C53203-6C17-49F3-8C95-EEA9E425CD64}" presName="sibTrans" presStyleCnt="0"/>
      <dgm:spPr/>
    </dgm:pt>
    <dgm:pt modelId="{8704E921-6E90-4295-BEA8-0BC605804907}" type="pres">
      <dgm:prSet presAssocID="{62711FE5-9739-4679-BA6A-BE9C345D8D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85D9C-5FF4-4A2F-BAFE-3509D1E4C4BE}" type="pres">
      <dgm:prSet presAssocID="{071D04F0-B1AA-41CC-AF0B-70863ACDC5F5}" presName="sibTrans" presStyleCnt="0"/>
      <dgm:spPr/>
    </dgm:pt>
    <dgm:pt modelId="{5A2ADC3B-E14D-4CBE-9FAB-390B9304B356}" type="pres">
      <dgm:prSet presAssocID="{006F313A-A29A-475A-86DC-8E1E4BFBD8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D4D61-56A1-4B95-9B7E-E1EF98FAF7C6}" type="pres">
      <dgm:prSet presAssocID="{C0E51598-9818-49EC-8C71-5CAF5D731E72}" presName="sibTrans" presStyleCnt="0"/>
      <dgm:spPr/>
    </dgm:pt>
    <dgm:pt modelId="{985094ED-9FB0-4C0A-8261-3542867357FE}" type="pres">
      <dgm:prSet presAssocID="{7D14B47E-66D9-43AB-AEDF-A7E48CB415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BE402-A2FA-4B3B-9053-D352411762AA}" srcId="{8E6687CB-4452-4898-AF3F-A123A89FCD19}" destId="{006F313A-A29A-475A-86DC-8E1E4BFBD88F}" srcOrd="2" destOrd="0" parTransId="{4F52EC98-61F8-4FCC-B8B4-EE3C9A2A5F01}" sibTransId="{C0E51598-9818-49EC-8C71-5CAF5D731E72}"/>
    <dgm:cxn modelId="{98655454-01C1-4E44-A887-EFDA18A9A7A3}" srcId="{8E6687CB-4452-4898-AF3F-A123A89FCD19}" destId="{F5A52A68-80C8-4766-B65B-F93F8E14DBA8}" srcOrd="0" destOrd="0" parTransId="{D1C8F269-F041-4719-938A-7E716BB9621B}" sibTransId="{85C53203-6C17-49F3-8C95-EEA9E425CD64}"/>
    <dgm:cxn modelId="{01D577E7-7DD3-9D4B-A491-6ECE9E84E50C}" type="presOf" srcId="{F5A52A68-80C8-4766-B65B-F93F8E14DBA8}" destId="{0CB4753E-73D6-4347-904A-D7BBD54F2B7D}" srcOrd="0" destOrd="0" presId="urn:microsoft.com/office/officeart/2005/8/layout/default"/>
    <dgm:cxn modelId="{E51FCACD-9901-A64E-8C7A-44D42E0C5FB3}" type="presOf" srcId="{7D14B47E-66D9-43AB-AEDF-A7E48CB41546}" destId="{985094ED-9FB0-4C0A-8261-3542867357FE}" srcOrd="0" destOrd="0" presId="urn:microsoft.com/office/officeart/2005/8/layout/default"/>
    <dgm:cxn modelId="{9CCF75D2-D8B0-4019-8A67-CD01AF07A4E4}" srcId="{8E6687CB-4452-4898-AF3F-A123A89FCD19}" destId="{62711FE5-9739-4679-BA6A-BE9C345D8DFB}" srcOrd="1" destOrd="0" parTransId="{CF07CFDA-81B3-426C-AFCC-04A1C2BF3ABE}" sibTransId="{071D04F0-B1AA-41CC-AF0B-70863ACDC5F5}"/>
    <dgm:cxn modelId="{03BDFDEA-BACD-4F34-940E-312603CD001F}" srcId="{8E6687CB-4452-4898-AF3F-A123A89FCD19}" destId="{7D14B47E-66D9-43AB-AEDF-A7E48CB41546}" srcOrd="3" destOrd="0" parTransId="{0B43506C-0D3E-4918-AF8D-2341C2DD9516}" sibTransId="{A1C1A75A-632F-4D9F-A3DD-A8A35635ED7F}"/>
    <dgm:cxn modelId="{8CCEE7BA-7936-BE49-B7C0-946C18F7ACF4}" type="presOf" srcId="{62711FE5-9739-4679-BA6A-BE9C345D8DFB}" destId="{8704E921-6E90-4295-BEA8-0BC605804907}" srcOrd="0" destOrd="0" presId="urn:microsoft.com/office/officeart/2005/8/layout/default"/>
    <dgm:cxn modelId="{BB77EEF0-5A2B-2C4F-ADCB-8D3F4BC6AD6F}" type="presOf" srcId="{8E6687CB-4452-4898-AF3F-A123A89FCD19}" destId="{3EBDFF91-EDC5-48A7-A047-AB581300B7C0}" srcOrd="0" destOrd="0" presId="urn:microsoft.com/office/officeart/2005/8/layout/default"/>
    <dgm:cxn modelId="{AB5E1453-1BC0-044E-8305-978DC9BA3259}" type="presOf" srcId="{006F313A-A29A-475A-86DC-8E1E4BFBD88F}" destId="{5A2ADC3B-E14D-4CBE-9FAB-390B9304B356}" srcOrd="0" destOrd="0" presId="urn:microsoft.com/office/officeart/2005/8/layout/default"/>
    <dgm:cxn modelId="{9B941978-8324-B041-8E27-BDC131546811}" type="presParOf" srcId="{3EBDFF91-EDC5-48A7-A047-AB581300B7C0}" destId="{0CB4753E-73D6-4347-904A-D7BBD54F2B7D}" srcOrd="0" destOrd="0" presId="urn:microsoft.com/office/officeart/2005/8/layout/default"/>
    <dgm:cxn modelId="{14F9F6C2-237A-3448-9836-C628DBECAE8D}" type="presParOf" srcId="{3EBDFF91-EDC5-48A7-A047-AB581300B7C0}" destId="{19DC6C38-2753-438B-B381-37997D40937E}" srcOrd="1" destOrd="0" presId="urn:microsoft.com/office/officeart/2005/8/layout/default"/>
    <dgm:cxn modelId="{4846E3A8-1735-524E-9F88-6B9D0635F2C8}" type="presParOf" srcId="{3EBDFF91-EDC5-48A7-A047-AB581300B7C0}" destId="{8704E921-6E90-4295-BEA8-0BC605804907}" srcOrd="2" destOrd="0" presId="urn:microsoft.com/office/officeart/2005/8/layout/default"/>
    <dgm:cxn modelId="{A0FD1B2C-7CD8-6141-A30D-C3F081AFC628}" type="presParOf" srcId="{3EBDFF91-EDC5-48A7-A047-AB581300B7C0}" destId="{3E985D9C-5FF4-4A2F-BAFE-3509D1E4C4BE}" srcOrd="3" destOrd="0" presId="urn:microsoft.com/office/officeart/2005/8/layout/default"/>
    <dgm:cxn modelId="{D6C8EF2C-E5B4-914E-AC0E-88EE09EBA24B}" type="presParOf" srcId="{3EBDFF91-EDC5-48A7-A047-AB581300B7C0}" destId="{5A2ADC3B-E14D-4CBE-9FAB-390B9304B356}" srcOrd="4" destOrd="0" presId="urn:microsoft.com/office/officeart/2005/8/layout/default"/>
    <dgm:cxn modelId="{220EDDE0-304E-5A45-A3DE-C26402F69C6F}" type="presParOf" srcId="{3EBDFF91-EDC5-48A7-A047-AB581300B7C0}" destId="{F1FD4D61-56A1-4B95-9B7E-E1EF98FAF7C6}" srcOrd="5" destOrd="0" presId="urn:microsoft.com/office/officeart/2005/8/layout/default"/>
    <dgm:cxn modelId="{48262F87-2F77-6D40-B326-A82F98883AB6}" type="presParOf" srcId="{3EBDFF91-EDC5-48A7-A047-AB581300B7C0}" destId="{985094ED-9FB0-4C0A-8261-3542867357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82261-ABBD-4E52-8003-FB574993B64A}" type="doc">
      <dgm:prSet loTypeId="urn:microsoft.com/office/officeart/2008/layout/Lin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6BEDD32-802E-4B65-B461-004EEAFD16F3}">
      <dgm:prSet/>
      <dgm:spPr/>
      <dgm:t>
        <a:bodyPr/>
        <a:lstStyle/>
        <a:p>
          <a:r>
            <a:rPr lang="en-US"/>
            <a:t>Some are nicotine-free </a:t>
          </a:r>
        </a:p>
      </dgm:t>
    </dgm:pt>
    <dgm:pt modelId="{8CC684DD-20B9-4691-8ECE-7F130DEABCD8}" type="parTrans" cxnId="{BAA53048-A742-4D3E-912E-C4DB2A3BE913}">
      <dgm:prSet/>
      <dgm:spPr/>
      <dgm:t>
        <a:bodyPr/>
        <a:lstStyle/>
        <a:p>
          <a:endParaRPr lang="en-US"/>
        </a:p>
      </dgm:t>
    </dgm:pt>
    <dgm:pt modelId="{7FBFDCA1-040F-4DF4-8E5B-6EBC68167610}" type="sibTrans" cxnId="{BAA53048-A742-4D3E-912E-C4DB2A3BE913}">
      <dgm:prSet/>
      <dgm:spPr/>
      <dgm:t>
        <a:bodyPr/>
        <a:lstStyle/>
        <a:p>
          <a:endParaRPr lang="en-US"/>
        </a:p>
      </dgm:t>
    </dgm:pt>
    <dgm:pt modelId="{B07188C6-EABC-4548-B351-7AB0D31B4FCD}">
      <dgm:prSet/>
      <dgm:spPr/>
      <dgm:t>
        <a:bodyPr/>
        <a:lstStyle/>
        <a:p>
          <a:r>
            <a:rPr lang="en-US" dirty="0"/>
            <a:t>Nicotine delivery variable (based on device, individual use patterns)</a:t>
          </a:r>
        </a:p>
      </dgm:t>
    </dgm:pt>
    <dgm:pt modelId="{0D97425D-A0AA-4784-AFE1-734332B5F3A9}" type="parTrans" cxnId="{F2FB63AB-B941-4026-AA3E-4F8716156C77}">
      <dgm:prSet/>
      <dgm:spPr/>
      <dgm:t>
        <a:bodyPr/>
        <a:lstStyle/>
        <a:p>
          <a:endParaRPr lang="en-US"/>
        </a:p>
      </dgm:t>
    </dgm:pt>
    <dgm:pt modelId="{5F7D286E-C26C-46F6-BA5D-CE3031049A32}" type="sibTrans" cxnId="{F2FB63AB-B941-4026-AA3E-4F8716156C77}">
      <dgm:prSet/>
      <dgm:spPr/>
      <dgm:t>
        <a:bodyPr/>
        <a:lstStyle/>
        <a:p>
          <a:endParaRPr lang="en-US"/>
        </a:p>
      </dgm:t>
    </dgm:pt>
    <dgm:pt modelId="{486E51B5-1260-40B3-A5E6-E7FC68075030}">
      <dgm:prSet/>
      <dgm:spPr/>
      <dgm:t>
        <a:bodyPr/>
        <a:lstStyle/>
        <a:p>
          <a:r>
            <a:rPr lang="en-US" dirty="0"/>
            <a:t>Experienced users may receive comparable nicotine to combustible cigarettes</a:t>
          </a:r>
        </a:p>
      </dgm:t>
    </dgm:pt>
    <dgm:pt modelId="{36E9C1BB-51DC-42B9-9880-A6C2CD07E7B1}" type="parTrans" cxnId="{16C5DA9F-8ECF-45A6-9AED-6E437C70C647}">
      <dgm:prSet/>
      <dgm:spPr/>
      <dgm:t>
        <a:bodyPr/>
        <a:lstStyle/>
        <a:p>
          <a:endParaRPr lang="en-US"/>
        </a:p>
      </dgm:t>
    </dgm:pt>
    <dgm:pt modelId="{6FA68EC2-273E-4EBE-948B-C9E1312276E1}" type="sibTrans" cxnId="{16C5DA9F-8ECF-45A6-9AED-6E437C70C647}">
      <dgm:prSet/>
      <dgm:spPr/>
      <dgm:t>
        <a:bodyPr/>
        <a:lstStyle/>
        <a:p>
          <a:endParaRPr lang="en-US"/>
        </a:p>
      </dgm:t>
    </dgm:pt>
    <dgm:pt modelId="{EFAB65B4-A55D-475F-985A-27B493C0E669}" type="pres">
      <dgm:prSet presAssocID="{50982261-ABBD-4E52-8003-FB574993B6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EB1F02F-5A12-4FBD-9EB5-C7F21FF19F65}" type="pres">
      <dgm:prSet presAssocID="{E6BEDD32-802E-4B65-B461-004EEAFD16F3}" presName="thickLine" presStyleLbl="alignNode1" presStyleIdx="0" presStyleCnt="3"/>
      <dgm:spPr/>
    </dgm:pt>
    <dgm:pt modelId="{2EF50DD9-C959-44D9-B913-BEBAE3E0BCBC}" type="pres">
      <dgm:prSet presAssocID="{E6BEDD32-802E-4B65-B461-004EEAFD16F3}" presName="horz1" presStyleCnt="0"/>
      <dgm:spPr/>
    </dgm:pt>
    <dgm:pt modelId="{99F89576-947D-4A27-BB1D-4C0191FADADA}" type="pres">
      <dgm:prSet presAssocID="{E6BEDD32-802E-4B65-B461-004EEAFD16F3}" presName="tx1" presStyleLbl="revTx" presStyleIdx="0" presStyleCnt="3"/>
      <dgm:spPr/>
      <dgm:t>
        <a:bodyPr/>
        <a:lstStyle/>
        <a:p>
          <a:endParaRPr lang="en-US"/>
        </a:p>
      </dgm:t>
    </dgm:pt>
    <dgm:pt modelId="{99D34F4A-3F05-4CD9-B5BD-877C3E8CFF84}" type="pres">
      <dgm:prSet presAssocID="{E6BEDD32-802E-4B65-B461-004EEAFD16F3}" presName="vert1" presStyleCnt="0"/>
      <dgm:spPr/>
    </dgm:pt>
    <dgm:pt modelId="{412FDFD1-FA8A-44D1-B0F0-AAAA01F3333C}" type="pres">
      <dgm:prSet presAssocID="{B07188C6-EABC-4548-B351-7AB0D31B4FCD}" presName="thickLine" presStyleLbl="alignNode1" presStyleIdx="1" presStyleCnt="3"/>
      <dgm:spPr/>
    </dgm:pt>
    <dgm:pt modelId="{8A428782-A9DD-4991-9F7C-80E559DB1DA8}" type="pres">
      <dgm:prSet presAssocID="{B07188C6-EABC-4548-B351-7AB0D31B4FCD}" presName="horz1" presStyleCnt="0"/>
      <dgm:spPr/>
    </dgm:pt>
    <dgm:pt modelId="{5D9CDD53-C8D7-47F2-B94A-0C547B812C57}" type="pres">
      <dgm:prSet presAssocID="{B07188C6-EABC-4548-B351-7AB0D31B4FCD}" presName="tx1" presStyleLbl="revTx" presStyleIdx="1" presStyleCnt="3"/>
      <dgm:spPr/>
      <dgm:t>
        <a:bodyPr/>
        <a:lstStyle/>
        <a:p>
          <a:endParaRPr lang="en-US"/>
        </a:p>
      </dgm:t>
    </dgm:pt>
    <dgm:pt modelId="{D128DF20-B57A-41EB-9504-1F4937F92E18}" type="pres">
      <dgm:prSet presAssocID="{B07188C6-EABC-4548-B351-7AB0D31B4FCD}" presName="vert1" presStyleCnt="0"/>
      <dgm:spPr/>
    </dgm:pt>
    <dgm:pt modelId="{34D752BB-391E-4BB3-8C44-B4CDBD67A9F3}" type="pres">
      <dgm:prSet presAssocID="{486E51B5-1260-40B3-A5E6-E7FC68075030}" presName="thickLine" presStyleLbl="alignNode1" presStyleIdx="2" presStyleCnt="3"/>
      <dgm:spPr/>
    </dgm:pt>
    <dgm:pt modelId="{38C68A0B-8C3E-41BD-A050-E4D6DF7A4821}" type="pres">
      <dgm:prSet presAssocID="{486E51B5-1260-40B3-A5E6-E7FC68075030}" presName="horz1" presStyleCnt="0"/>
      <dgm:spPr/>
    </dgm:pt>
    <dgm:pt modelId="{16C14158-96EE-4851-BB26-827D40829DB3}" type="pres">
      <dgm:prSet presAssocID="{486E51B5-1260-40B3-A5E6-E7FC68075030}" presName="tx1" presStyleLbl="revTx" presStyleIdx="2" presStyleCnt="3"/>
      <dgm:spPr/>
      <dgm:t>
        <a:bodyPr/>
        <a:lstStyle/>
        <a:p>
          <a:endParaRPr lang="en-US"/>
        </a:p>
      </dgm:t>
    </dgm:pt>
    <dgm:pt modelId="{50CF1F97-700F-468B-AA30-828418FF1755}" type="pres">
      <dgm:prSet presAssocID="{486E51B5-1260-40B3-A5E6-E7FC68075030}" presName="vert1" presStyleCnt="0"/>
      <dgm:spPr/>
    </dgm:pt>
  </dgm:ptLst>
  <dgm:cxnLst>
    <dgm:cxn modelId="{2E525E8F-1443-4170-B5D6-3616E19B7E94}" type="presOf" srcId="{486E51B5-1260-40B3-A5E6-E7FC68075030}" destId="{16C14158-96EE-4851-BB26-827D40829DB3}" srcOrd="0" destOrd="0" presId="urn:microsoft.com/office/officeart/2008/layout/LinedList"/>
    <dgm:cxn modelId="{BAA53048-A742-4D3E-912E-C4DB2A3BE913}" srcId="{50982261-ABBD-4E52-8003-FB574993B64A}" destId="{E6BEDD32-802E-4B65-B461-004EEAFD16F3}" srcOrd="0" destOrd="0" parTransId="{8CC684DD-20B9-4691-8ECE-7F130DEABCD8}" sibTransId="{7FBFDCA1-040F-4DF4-8E5B-6EBC68167610}"/>
    <dgm:cxn modelId="{28DB92C1-C713-4F96-90D3-F683BF908E3D}" type="presOf" srcId="{50982261-ABBD-4E52-8003-FB574993B64A}" destId="{EFAB65B4-A55D-475F-985A-27B493C0E669}" srcOrd="0" destOrd="0" presId="urn:microsoft.com/office/officeart/2008/layout/LinedList"/>
    <dgm:cxn modelId="{F2FB63AB-B941-4026-AA3E-4F8716156C77}" srcId="{50982261-ABBD-4E52-8003-FB574993B64A}" destId="{B07188C6-EABC-4548-B351-7AB0D31B4FCD}" srcOrd="1" destOrd="0" parTransId="{0D97425D-A0AA-4784-AFE1-734332B5F3A9}" sibTransId="{5F7D286E-C26C-46F6-BA5D-CE3031049A32}"/>
    <dgm:cxn modelId="{3655D420-B552-4C1A-ABB5-A905CE9918E2}" type="presOf" srcId="{E6BEDD32-802E-4B65-B461-004EEAFD16F3}" destId="{99F89576-947D-4A27-BB1D-4C0191FADADA}" srcOrd="0" destOrd="0" presId="urn:microsoft.com/office/officeart/2008/layout/LinedList"/>
    <dgm:cxn modelId="{16C5DA9F-8ECF-45A6-9AED-6E437C70C647}" srcId="{50982261-ABBD-4E52-8003-FB574993B64A}" destId="{486E51B5-1260-40B3-A5E6-E7FC68075030}" srcOrd="2" destOrd="0" parTransId="{36E9C1BB-51DC-42B9-9880-A6C2CD07E7B1}" sibTransId="{6FA68EC2-273E-4EBE-948B-C9E1312276E1}"/>
    <dgm:cxn modelId="{65444BCD-7C64-4900-8F40-3C02AFA4EB58}" type="presOf" srcId="{B07188C6-EABC-4548-B351-7AB0D31B4FCD}" destId="{5D9CDD53-C8D7-47F2-B94A-0C547B812C57}" srcOrd="0" destOrd="0" presId="urn:microsoft.com/office/officeart/2008/layout/LinedList"/>
    <dgm:cxn modelId="{E40A4070-E0DE-4B6A-8CBC-54E054BA415C}" type="presParOf" srcId="{EFAB65B4-A55D-475F-985A-27B493C0E669}" destId="{6EB1F02F-5A12-4FBD-9EB5-C7F21FF19F65}" srcOrd="0" destOrd="0" presId="urn:microsoft.com/office/officeart/2008/layout/LinedList"/>
    <dgm:cxn modelId="{93FD8503-D4AD-4080-876F-AB8183A47A70}" type="presParOf" srcId="{EFAB65B4-A55D-475F-985A-27B493C0E669}" destId="{2EF50DD9-C959-44D9-B913-BEBAE3E0BCBC}" srcOrd="1" destOrd="0" presId="urn:microsoft.com/office/officeart/2008/layout/LinedList"/>
    <dgm:cxn modelId="{03AB2C9F-DB9E-4B91-BDA5-1869172DED74}" type="presParOf" srcId="{2EF50DD9-C959-44D9-B913-BEBAE3E0BCBC}" destId="{99F89576-947D-4A27-BB1D-4C0191FADADA}" srcOrd="0" destOrd="0" presId="urn:microsoft.com/office/officeart/2008/layout/LinedList"/>
    <dgm:cxn modelId="{19C7B44A-D97F-4D8E-B8CE-02582A6A1E84}" type="presParOf" srcId="{2EF50DD9-C959-44D9-B913-BEBAE3E0BCBC}" destId="{99D34F4A-3F05-4CD9-B5BD-877C3E8CFF84}" srcOrd="1" destOrd="0" presId="urn:microsoft.com/office/officeart/2008/layout/LinedList"/>
    <dgm:cxn modelId="{3633262A-1AF8-45E4-8FAC-4D742169924E}" type="presParOf" srcId="{EFAB65B4-A55D-475F-985A-27B493C0E669}" destId="{412FDFD1-FA8A-44D1-B0F0-AAAA01F3333C}" srcOrd="2" destOrd="0" presId="urn:microsoft.com/office/officeart/2008/layout/LinedList"/>
    <dgm:cxn modelId="{DFCA3D51-F123-4D61-9EF6-90FC91CB0071}" type="presParOf" srcId="{EFAB65B4-A55D-475F-985A-27B493C0E669}" destId="{8A428782-A9DD-4991-9F7C-80E559DB1DA8}" srcOrd="3" destOrd="0" presId="urn:microsoft.com/office/officeart/2008/layout/LinedList"/>
    <dgm:cxn modelId="{B22BA5F2-EA01-43C1-A1CA-E342CA06E229}" type="presParOf" srcId="{8A428782-A9DD-4991-9F7C-80E559DB1DA8}" destId="{5D9CDD53-C8D7-47F2-B94A-0C547B812C57}" srcOrd="0" destOrd="0" presId="urn:microsoft.com/office/officeart/2008/layout/LinedList"/>
    <dgm:cxn modelId="{0B753921-901A-490B-B11D-6667AFE2E63A}" type="presParOf" srcId="{8A428782-A9DD-4991-9F7C-80E559DB1DA8}" destId="{D128DF20-B57A-41EB-9504-1F4937F92E18}" srcOrd="1" destOrd="0" presId="urn:microsoft.com/office/officeart/2008/layout/LinedList"/>
    <dgm:cxn modelId="{82E8E36B-8CAB-48A4-9ED5-9D00540124D8}" type="presParOf" srcId="{EFAB65B4-A55D-475F-985A-27B493C0E669}" destId="{34D752BB-391E-4BB3-8C44-B4CDBD67A9F3}" srcOrd="4" destOrd="0" presId="urn:microsoft.com/office/officeart/2008/layout/LinedList"/>
    <dgm:cxn modelId="{57EFACCC-345D-423F-B164-981E42DB6715}" type="presParOf" srcId="{EFAB65B4-A55D-475F-985A-27B493C0E669}" destId="{38C68A0B-8C3E-41BD-A050-E4D6DF7A4821}" srcOrd="5" destOrd="0" presId="urn:microsoft.com/office/officeart/2008/layout/LinedList"/>
    <dgm:cxn modelId="{3ED2A626-35EC-4A4E-B417-11B9EACACF5A}" type="presParOf" srcId="{38C68A0B-8C3E-41BD-A050-E4D6DF7A4821}" destId="{16C14158-96EE-4851-BB26-827D40829DB3}" srcOrd="0" destOrd="0" presId="urn:microsoft.com/office/officeart/2008/layout/LinedList"/>
    <dgm:cxn modelId="{528E524C-7399-45B7-9F51-469E1B1B1A27}" type="presParOf" srcId="{38C68A0B-8C3E-41BD-A050-E4D6DF7A4821}" destId="{50CF1F97-700F-468B-AA30-828418FF17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94B65-02AA-442C-9A02-28A90A6B014F}">
      <dsp:nvSpPr>
        <dsp:cNvPr id="0" name=""/>
        <dsp:cNvSpPr/>
      </dsp:nvSpPr>
      <dsp:spPr>
        <a:xfrm>
          <a:off x="0" y="0"/>
          <a:ext cx="81676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DE5FB1-D02C-46D2-90BC-C5827E8184C6}">
      <dsp:nvSpPr>
        <dsp:cNvPr id="0" name=""/>
        <dsp:cNvSpPr/>
      </dsp:nvSpPr>
      <dsp:spPr>
        <a:xfrm>
          <a:off x="0" y="0"/>
          <a:ext cx="8167688" cy="115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Background on e-cigarette devices/vaping</a:t>
          </a:r>
        </a:p>
      </dsp:txBody>
      <dsp:txXfrm>
        <a:off x="0" y="0"/>
        <a:ext cx="8167688" cy="1152525"/>
      </dsp:txXfrm>
    </dsp:sp>
    <dsp:sp modelId="{38BB977D-E075-4755-A755-54A9F9846B49}">
      <dsp:nvSpPr>
        <dsp:cNvPr id="0" name=""/>
        <dsp:cNvSpPr/>
      </dsp:nvSpPr>
      <dsp:spPr>
        <a:xfrm>
          <a:off x="0" y="1152525"/>
          <a:ext cx="8167688" cy="0"/>
        </a:xfrm>
        <a:prstGeom prst="line">
          <a:avLst/>
        </a:prstGeom>
        <a:solidFill>
          <a:schemeClr val="accent2">
            <a:hueOff val="-3319393"/>
            <a:satOff val="17759"/>
            <a:lumOff val="131"/>
            <a:alphaOff val="0"/>
          </a:schemeClr>
        </a:solidFill>
        <a:ln w="12700" cap="flat" cmpd="sng" algn="ctr">
          <a:solidFill>
            <a:schemeClr val="accent2">
              <a:hueOff val="-3319393"/>
              <a:satOff val="17759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6DD71A-A2A7-4339-AE04-F3FAA4DE2475}">
      <dsp:nvSpPr>
        <dsp:cNvPr id="0" name=""/>
        <dsp:cNvSpPr/>
      </dsp:nvSpPr>
      <dsp:spPr>
        <a:xfrm>
          <a:off x="0" y="1152525"/>
          <a:ext cx="8167688" cy="115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Components of e-cigarettes</a:t>
          </a:r>
        </a:p>
      </dsp:txBody>
      <dsp:txXfrm>
        <a:off x="0" y="1152525"/>
        <a:ext cx="8167688" cy="1152525"/>
      </dsp:txXfrm>
    </dsp:sp>
    <dsp:sp modelId="{0AF15412-6438-4DD2-9493-AC257AF867F1}">
      <dsp:nvSpPr>
        <dsp:cNvPr id="0" name=""/>
        <dsp:cNvSpPr/>
      </dsp:nvSpPr>
      <dsp:spPr>
        <a:xfrm>
          <a:off x="0" y="2305050"/>
          <a:ext cx="8167688" cy="0"/>
        </a:xfrm>
        <a:prstGeom prst="line">
          <a:avLst/>
        </a:prstGeom>
        <a:solidFill>
          <a:schemeClr val="accent2">
            <a:hueOff val="-6638787"/>
            <a:satOff val="35519"/>
            <a:lumOff val="261"/>
            <a:alphaOff val="0"/>
          </a:schemeClr>
        </a:solidFill>
        <a:ln w="12700" cap="flat" cmpd="sng" algn="ctr">
          <a:solidFill>
            <a:schemeClr val="accent2">
              <a:hueOff val="-6638787"/>
              <a:satOff val="35519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D185E0-3B85-4F42-A1E4-D83D5E3AA0F0}">
      <dsp:nvSpPr>
        <dsp:cNvPr id="0" name=""/>
        <dsp:cNvSpPr/>
      </dsp:nvSpPr>
      <dsp:spPr>
        <a:xfrm>
          <a:off x="0" y="2305050"/>
          <a:ext cx="8167688" cy="115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Prevalence of e-cigarette use</a:t>
          </a:r>
        </a:p>
      </dsp:txBody>
      <dsp:txXfrm>
        <a:off x="0" y="2305050"/>
        <a:ext cx="8167688" cy="1152525"/>
      </dsp:txXfrm>
    </dsp:sp>
    <dsp:sp modelId="{21006993-42AA-4570-9DA1-D09D66536E9B}">
      <dsp:nvSpPr>
        <dsp:cNvPr id="0" name=""/>
        <dsp:cNvSpPr/>
      </dsp:nvSpPr>
      <dsp:spPr>
        <a:xfrm>
          <a:off x="0" y="3457575"/>
          <a:ext cx="8167688" cy="0"/>
        </a:xfrm>
        <a:prstGeom prst="line">
          <a:avLst/>
        </a:prstGeom>
        <a:solidFill>
          <a:schemeClr val="accent2">
            <a:hueOff val="-9958180"/>
            <a:satOff val="53278"/>
            <a:lumOff val="392"/>
            <a:alphaOff val="0"/>
          </a:schemeClr>
        </a:solidFill>
        <a:ln w="12700" cap="flat" cmpd="sng" algn="ctr">
          <a:solidFill>
            <a:schemeClr val="accent2">
              <a:hueOff val="-9958180"/>
              <a:satOff val="53278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A171E3-159F-4EFA-A320-579EEDD8DAAC}">
      <dsp:nvSpPr>
        <dsp:cNvPr id="0" name=""/>
        <dsp:cNvSpPr/>
      </dsp:nvSpPr>
      <dsp:spPr>
        <a:xfrm>
          <a:off x="0" y="3457575"/>
          <a:ext cx="8167688" cy="115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Update on e-cigarette associated lung injury</a:t>
          </a:r>
        </a:p>
      </dsp:txBody>
      <dsp:txXfrm>
        <a:off x="0" y="3457575"/>
        <a:ext cx="8167688" cy="1152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4753E-73D6-4347-904A-D7BBD54F2B7D}">
      <dsp:nvSpPr>
        <dsp:cNvPr id="0" name=""/>
        <dsp:cNvSpPr/>
      </dsp:nvSpPr>
      <dsp:spPr>
        <a:xfrm>
          <a:off x="1174614" y="974"/>
          <a:ext cx="2653228" cy="159193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Propylene glycol or glycerol</a:t>
          </a:r>
        </a:p>
      </dsp:txBody>
      <dsp:txXfrm>
        <a:off x="1174614" y="974"/>
        <a:ext cx="2653228" cy="1591937"/>
      </dsp:txXfrm>
    </dsp:sp>
    <dsp:sp modelId="{8704E921-6E90-4295-BEA8-0BC605804907}">
      <dsp:nvSpPr>
        <dsp:cNvPr id="0" name=""/>
        <dsp:cNvSpPr/>
      </dsp:nvSpPr>
      <dsp:spPr>
        <a:xfrm>
          <a:off x="4093166" y="974"/>
          <a:ext cx="2653228" cy="159193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Nicotine</a:t>
          </a:r>
        </a:p>
      </dsp:txBody>
      <dsp:txXfrm>
        <a:off x="4093166" y="974"/>
        <a:ext cx="2653228" cy="1591937"/>
      </dsp:txXfrm>
    </dsp:sp>
    <dsp:sp modelId="{5A2ADC3B-E14D-4CBE-9FAB-390B9304B356}">
      <dsp:nvSpPr>
        <dsp:cNvPr id="0" name=""/>
        <dsp:cNvSpPr/>
      </dsp:nvSpPr>
      <dsp:spPr>
        <a:xfrm>
          <a:off x="1174614" y="1858234"/>
          <a:ext cx="2653228" cy="1591937"/>
        </a:xfrm>
        <a:prstGeom prst="rect">
          <a:avLst/>
        </a:prstGeom>
        <a:solidFill>
          <a:srgbClr val="B838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Flavorings</a:t>
          </a:r>
        </a:p>
      </dsp:txBody>
      <dsp:txXfrm>
        <a:off x="1174614" y="1858234"/>
        <a:ext cx="2653228" cy="1591937"/>
      </dsp:txXfrm>
    </dsp:sp>
    <dsp:sp modelId="{985094ED-9FB0-4C0A-8261-3542867357FE}">
      <dsp:nvSpPr>
        <dsp:cNvPr id="0" name=""/>
        <dsp:cNvSpPr/>
      </dsp:nvSpPr>
      <dsp:spPr>
        <a:xfrm>
          <a:off x="4093166" y="1858234"/>
          <a:ext cx="2653228" cy="15919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Metals, volatile organic compounds </a:t>
          </a:r>
        </a:p>
      </dsp:txBody>
      <dsp:txXfrm>
        <a:off x="4093166" y="1858234"/>
        <a:ext cx="2653228" cy="1591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1F02F-5A12-4FBD-9EB5-C7F21FF19F65}">
      <dsp:nvSpPr>
        <dsp:cNvPr id="0" name=""/>
        <dsp:cNvSpPr/>
      </dsp:nvSpPr>
      <dsp:spPr>
        <a:xfrm>
          <a:off x="0" y="2092"/>
          <a:ext cx="816733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F89576-947D-4A27-BB1D-4C0191FADADA}">
      <dsp:nvSpPr>
        <dsp:cNvPr id="0" name=""/>
        <dsp:cNvSpPr/>
      </dsp:nvSpPr>
      <dsp:spPr>
        <a:xfrm>
          <a:off x="0" y="2092"/>
          <a:ext cx="8167331" cy="1426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Some are nicotine-free </a:t>
          </a:r>
        </a:p>
      </dsp:txBody>
      <dsp:txXfrm>
        <a:off x="0" y="2092"/>
        <a:ext cx="8167331" cy="1426901"/>
      </dsp:txXfrm>
    </dsp:sp>
    <dsp:sp modelId="{412FDFD1-FA8A-44D1-B0F0-AAAA01F3333C}">
      <dsp:nvSpPr>
        <dsp:cNvPr id="0" name=""/>
        <dsp:cNvSpPr/>
      </dsp:nvSpPr>
      <dsp:spPr>
        <a:xfrm>
          <a:off x="0" y="1428993"/>
          <a:ext cx="8167331" cy="0"/>
        </a:xfrm>
        <a:prstGeom prst="line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accent3">
              <a:hueOff val="-1068292"/>
              <a:satOff val="-50000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9CDD53-C8D7-47F2-B94A-0C547B812C57}">
      <dsp:nvSpPr>
        <dsp:cNvPr id="0" name=""/>
        <dsp:cNvSpPr/>
      </dsp:nvSpPr>
      <dsp:spPr>
        <a:xfrm>
          <a:off x="0" y="1428993"/>
          <a:ext cx="8167331" cy="1426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Nicotine delivery variable (based on device, individual use patterns)</a:t>
          </a:r>
        </a:p>
      </dsp:txBody>
      <dsp:txXfrm>
        <a:off x="0" y="1428993"/>
        <a:ext cx="8167331" cy="1426901"/>
      </dsp:txXfrm>
    </dsp:sp>
    <dsp:sp modelId="{34D752BB-391E-4BB3-8C44-B4CDBD67A9F3}">
      <dsp:nvSpPr>
        <dsp:cNvPr id="0" name=""/>
        <dsp:cNvSpPr/>
      </dsp:nvSpPr>
      <dsp:spPr>
        <a:xfrm>
          <a:off x="0" y="2855895"/>
          <a:ext cx="8167331" cy="0"/>
        </a:xfrm>
        <a:prstGeom prst="line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accent3">
              <a:hueOff val="-2136584"/>
              <a:satOff val="-100000"/>
              <a:lumOff val="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C14158-96EE-4851-BB26-827D40829DB3}">
      <dsp:nvSpPr>
        <dsp:cNvPr id="0" name=""/>
        <dsp:cNvSpPr/>
      </dsp:nvSpPr>
      <dsp:spPr>
        <a:xfrm>
          <a:off x="0" y="2855895"/>
          <a:ext cx="8167331" cy="1426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Experienced users may receive comparable nicotine to combustible cigarettes</a:t>
          </a:r>
        </a:p>
      </dsp:txBody>
      <dsp:txXfrm>
        <a:off x="0" y="2855895"/>
        <a:ext cx="8167331" cy="1426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F36B88-261F-9D43-B679-2C509B465CA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517909-4454-BA45-BABD-FF3EC67C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17909-4454-BA45-BABD-FF3EC67C96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1D800-B596-E643-803E-F8F565424D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54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17909-4454-BA45-BABD-FF3EC67C96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7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2019 NYTS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17909-4454-BA45-BABD-FF3EC67C96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flavor did you use most often?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17909-4454-BA45-BABD-FF3EC67C96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00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17909-4454-BA45-BABD-FF3EC67C96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31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17909-4454-BA45-BABD-FF3EC67C96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2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</a:t>
            </a:r>
            <a:r>
              <a:rPr lang="en-US" baseline="0" dirty="0"/>
              <a:t> a solution of humectants such as propylene glycol or glycerol</a:t>
            </a:r>
          </a:p>
          <a:p>
            <a:r>
              <a:rPr lang="en-US" baseline="0" dirty="0"/>
              <a:t>100s of different brands, thousands of different flavors available on the Internet, </a:t>
            </a:r>
            <a:r>
              <a:rPr lang="en-US" baseline="0" dirty="0" err="1"/>
              <a:t>vape</a:t>
            </a:r>
            <a:r>
              <a:rPr lang="en-US" baseline="0" dirty="0"/>
              <a:t> shops</a:t>
            </a:r>
          </a:p>
          <a:p>
            <a:pPr defTabSz="465887">
              <a:defRPr/>
            </a:pPr>
            <a:r>
              <a:rPr lang="en-US" dirty="0"/>
              <a:t>466 brands, 7764 flavors in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47E5-1A3D-ED49-8FA9-F7685A1005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0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05A39F05-02E7-4479-B9DF-076C8764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3D085F8E-676D-4BB1-9AB4-6A2512761D4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Components of an electronic cigarette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generation: </a:t>
            </a:r>
            <a:r>
              <a:rPr lang="en-US" dirty="0" err="1"/>
              <a:t>cigalikes</a:t>
            </a:r>
            <a:r>
              <a:rPr lang="en-US" dirty="0"/>
              <a:t> – not refillable or rechargeable; disposable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generation: pen or tank; have rechargeable batteries, refillable cartridges and may allows users to </a:t>
            </a:r>
            <a:r>
              <a:rPr lang="en-US" sz="1200" dirty="0"/>
              <a:t>regulate puff frequency and duration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generation: </a:t>
            </a:r>
            <a:r>
              <a:rPr lang="en-US" sz="1200" dirty="0"/>
              <a:t>often contain manual switches and battery casing to customize  battery capacity</a:t>
            </a:r>
          </a:p>
          <a:p>
            <a:r>
              <a:rPr lang="en-US" sz="1200" baseline="0" dirty="0"/>
              <a:t>4</a:t>
            </a:r>
            <a:r>
              <a:rPr lang="en-US" sz="1200" baseline="30000" dirty="0"/>
              <a:t>th</a:t>
            </a:r>
            <a:r>
              <a:rPr lang="en-US" sz="1200" baseline="0" dirty="0"/>
              <a:t> generation: Pod-mods – replaceable cartridges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1D800-B596-E643-803E-F8F565424D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1D800-B596-E643-803E-F8F565424D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people also use marijuana, THC, or CBD in e-cigarettes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17909-4454-BA45-BABD-FF3EC67C96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2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NNAL – lung carcinogen</a:t>
            </a:r>
          </a:p>
          <a:p>
            <a:r>
              <a:rPr lang="en-US" dirty="0"/>
              <a:t>CYMA = acrylonitrile - carcinogen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1D800-B596-E643-803E-F8F565424D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2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Long-term</a:t>
            </a:r>
            <a:r>
              <a:rPr lang="en-US" baseline="0" dirty="0"/>
              <a:t> effects of inhaled propylene glycol and/or glycerol unknown</a:t>
            </a:r>
          </a:p>
          <a:p>
            <a:r>
              <a:rPr lang="en-US" baseline="0" dirty="0"/>
              <a:t>Variability in devices, liquids, and patterns of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1D800-B596-E643-803E-F8F565424D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0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4795-2E31-7541-8F8D-59F8C6C2D0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39" y="370332"/>
            <a:ext cx="8167332" cy="11887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40" y="1878008"/>
            <a:ext cx="8167331" cy="46096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8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Sunday, November 10,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Sunday, November 10,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Sunday, November 10,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33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Sunday, November 10,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2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541" y="1800808"/>
            <a:ext cx="3951722" cy="39392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6" y="1800808"/>
            <a:ext cx="3852135" cy="39392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CD1247-518B-4254-8D5B-B95ECE07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34" y="355663"/>
            <a:ext cx="8167332" cy="11887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032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540" y="1790920"/>
            <a:ext cx="395172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540" y="2726875"/>
            <a:ext cx="3951723" cy="30131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744421"/>
            <a:ext cx="3852134" cy="299560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6" y="1799693"/>
            <a:ext cx="385213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22563A-ED23-408F-8BDA-CE2A36FE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40" y="370332"/>
            <a:ext cx="8167332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806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C39EAB-8C89-4535-90DB-1339A9E2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40" y="964692"/>
            <a:ext cx="8167332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53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Sunday, November 10, 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79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BDC1E59-17DD-41CE-97CA-624A472382D4}" type="datetime2">
              <a:rPr lang="en-US" smtClean="0"/>
              <a:t>Sunday, November 10, 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280" y="964692"/>
            <a:ext cx="8165592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281" y="2638045"/>
            <a:ext cx="8165592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3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363323"/>
            <a:ext cx="6743700" cy="1692771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3500" dirty="0"/>
              <a:t>Vaping: 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960" y="4376056"/>
            <a:ext cx="4133461" cy="237930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l">
              <a:lnSpc>
                <a:spcPct val="90000"/>
              </a:lnSpc>
            </a:pPr>
            <a:r>
              <a:rPr lang="en-US" sz="3200" cap="none" dirty="0">
                <a:solidFill>
                  <a:schemeClr val="bg1"/>
                </a:solidFill>
              </a:rPr>
              <a:t>Sara Kalkhoran, MD MAS</a:t>
            </a:r>
          </a:p>
          <a:p>
            <a:pPr algn="l">
              <a:lnSpc>
                <a:spcPct val="90000"/>
              </a:lnSpc>
            </a:pPr>
            <a:r>
              <a:rPr lang="en-US" sz="2400" cap="none" dirty="0">
                <a:solidFill>
                  <a:schemeClr val="bg1"/>
                </a:solidFill>
              </a:rPr>
              <a:t>Assistant Professor of Medicine</a:t>
            </a:r>
          </a:p>
          <a:p>
            <a:pPr algn="l">
              <a:lnSpc>
                <a:spcPct val="90000"/>
              </a:lnSpc>
            </a:pPr>
            <a:r>
              <a:rPr lang="en-US" sz="2400" cap="none" dirty="0">
                <a:solidFill>
                  <a:schemeClr val="bg1"/>
                </a:solidFill>
              </a:rPr>
              <a:t>Massachusetts General Hospital</a:t>
            </a:r>
          </a:p>
          <a:p>
            <a:pPr algn="l">
              <a:lnSpc>
                <a:spcPct val="90000"/>
              </a:lnSpc>
            </a:pPr>
            <a:r>
              <a:rPr lang="en-US" sz="2400" cap="none" dirty="0">
                <a:solidFill>
                  <a:schemeClr val="bg1"/>
                </a:solidFill>
              </a:rPr>
              <a:t>Harvard Medical School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500" cap="none" dirty="0">
              <a:solidFill>
                <a:schemeClr val="bg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7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107056" y="1289220"/>
            <a:ext cx="8693630" cy="5490117"/>
          </a:xfrm>
          <a:prstGeom prst="cloud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489" y="373666"/>
            <a:ext cx="8229023" cy="1143000"/>
          </a:xfrm>
        </p:spPr>
        <p:txBody>
          <a:bodyPr anchor="ctr"/>
          <a:lstStyle/>
          <a:p>
            <a:r>
              <a:rPr lang="en-US" dirty="0"/>
              <a:t>What’s in an e-cigarette?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664213"/>
              </p:ext>
            </p:extLst>
          </p:nvPr>
        </p:nvGraphicFramePr>
        <p:xfrm>
          <a:off x="343315" y="2430329"/>
          <a:ext cx="7921010" cy="3451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385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Nicotine concentration of e-cigarettes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EEDD86-5158-4093-B310-74CDEDDE5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655329"/>
              </p:ext>
            </p:extLst>
          </p:nvPr>
        </p:nvGraphicFramePr>
        <p:xfrm>
          <a:off x="438538" y="2031935"/>
          <a:ext cx="8167331" cy="428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4">
            <a:extLst>
              <a:ext uri="{FF2B5EF4-FFF2-40B4-BE49-F238E27FC236}">
                <a16:creationId xmlns:a16="http://schemas.microsoft.com/office/drawing/2014/main" id="{7EAB8831-87B2-4980-90D3-C0F7269F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8" y="6550000"/>
            <a:ext cx="5664389" cy="462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 err="1">
                <a:solidFill>
                  <a:schemeClr val="accent2"/>
                </a:solidFill>
                <a:ea typeface="msgothic" charset="0"/>
                <a:cs typeface="msgothic" charset="0"/>
              </a:rPr>
              <a:t>Talih</a:t>
            </a:r>
            <a:r>
              <a:rPr lang="en-GB" sz="1400" dirty="0">
                <a:solidFill>
                  <a:schemeClr val="accent2"/>
                </a:solidFill>
                <a:ea typeface="msgothic" charset="0"/>
                <a:cs typeface="msgothic" charset="0"/>
              </a:rPr>
              <a:t> S et al. Nicotine </a:t>
            </a:r>
            <a:r>
              <a:rPr lang="en-GB" sz="1400" dirty="0" err="1">
                <a:solidFill>
                  <a:schemeClr val="accent2"/>
                </a:solidFill>
                <a:ea typeface="msgothic" charset="0"/>
                <a:cs typeface="msgothic" charset="0"/>
              </a:rPr>
              <a:t>Tob</a:t>
            </a:r>
            <a:r>
              <a:rPr lang="en-GB" sz="1400" dirty="0">
                <a:solidFill>
                  <a:schemeClr val="accent2"/>
                </a:solidFill>
                <a:ea typeface="msgothic" charset="0"/>
                <a:cs typeface="msgothic" charset="0"/>
              </a:rPr>
              <a:t> Res 2015; </a:t>
            </a:r>
            <a:r>
              <a:rPr lang="en-GB" sz="1400" dirty="0" err="1">
                <a:solidFill>
                  <a:schemeClr val="accent2"/>
                </a:solidFill>
                <a:ea typeface="msgothic" charset="0"/>
                <a:cs typeface="msgothic" charset="0"/>
              </a:rPr>
              <a:t>Farsalinos</a:t>
            </a:r>
            <a:r>
              <a:rPr lang="en-GB" sz="1400" dirty="0">
                <a:solidFill>
                  <a:schemeClr val="accent2"/>
                </a:solidFill>
                <a:ea typeface="msgothic" charset="0"/>
                <a:cs typeface="msgothic" charset="0"/>
              </a:rPr>
              <a:t> KE et al. Sci Rep 2015</a:t>
            </a:r>
          </a:p>
        </p:txBody>
      </p:sp>
    </p:spTree>
    <p:extLst>
      <p:ext uri="{BB962C8B-B14F-4D97-AF65-F5344CB8AC3E}">
        <p14:creationId xmlns:p14="http://schemas.microsoft.com/office/powerpoint/2010/main" val="125361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Toxin and carcinogen content of e-cigarettes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7426"/>
          <a:stretch/>
        </p:blipFill>
        <p:spPr>
          <a:xfrm>
            <a:off x="291245" y="2272579"/>
            <a:ext cx="8561510" cy="3006702"/>
          </a:xfr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1023" y="6588408"/>
            <a:ext cx="4120587" cy="21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>
                <a:solidFill>
                  <a:schemeClr val="accent2"/>
                </a:solidFill>
                <a:ea typeface="msgothic" charset="0"/>
                <a:cs typeface="msgothic" charset="0"/>
              </a:rPr>
              <a:t>Shahab L et al. Ann Intern Med. 2017</a:t>
            </a:r>
          </a:p>
        </p:txBody>
      </p:sp>
    </p:spTree>
    <p:extLst>
      <p:ext uri="{BB962C8B-B14F-4D97-AF65-F5344CB8AC3E}">
        <p14:creationId xmlns:p14="http://schemas.microsoft.com/office/powerpoint/2010/main" val="44667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01538"/>
              </p:ext>
            </p:extLst>
          </p:nvPr>
        </p:nvGraphicFramePr>
        <p:xfrm>
          <a:off x="477983" y="1728281"/>
          <a:ext cx="8031000" cy="500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Toxins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E-cigarette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(15 puffs)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Conventional cigarette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Nicotine inhaler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Formaldehyde (µg)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0.20 - 5.61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1.6 – 52.0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0.20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Acetaldehyde (µg)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0.11 - 1.36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52.0 – 140.0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0.11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Acrolein</a:t>
                      </a:r>
                      <a:r>
                        <a:rPr lang="en-US" sz="1800" dirty="0"/>
                        <a:t> (µg)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0.07 - 4.19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2.4 – 62.0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o-</a:t>
                      </a:r>
                      <a:r>
                        <a:rPr lang="en-US" sz="1800" dirty="0" err="1"/>
                        <a:t>methylbenzaldehyde</a:t>
                      </a:r>
                      <a:r>
                        <a:rPr lang="en-US" sz="1800" dirty="0"/>
                        <a:t>  (µg) 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0.13 - 0.71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0.07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Toluene (µg)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/>
                        <a:t>ND </a:t>
                      </a:r>
                      <a:r>
                        <a:rPr lang="en-US" sz="1800" dirty="0"/>
                        <a:t>- 0.63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8.3 – 70.0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p,m-xylene</a:t>
                      </a:r>
                      <a:r>
                        <a:rPr lang="en-US" sz="1800" dirty="0"/>
                        <a:t>  (µg)              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ND - 0.2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NNN (</a:t>
                      </a:r>
                      <a:r>
                        <a:rPr lang="en-US" sz="1800" dirty="0" err="1"/>
                        <a:t>ng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ND - 0.00043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0.0005 - 0.19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NNK (</a:t>
                      </a:r>
                      <a:r>
                        <a:rPr lang="en-US" sz="1800" dirty="0" err="1"/>
                        <a:t>ng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ND - 0.00283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0.012 - 0.11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Cadmium (µg)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ND - 0.022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--</a:t>
                      </a:r>
                      <a:endParaRPr lang="en-US" sz="180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0.003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Nickel (µg)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0.01 - 0.03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0.019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Lead (µg)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0.003 - 0.057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0.004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6858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ND = Not Detected; -- = not reported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Data from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Goniewicz et al. 2013, Tobacco Control, using lowest and highest values reported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Toxin and carcinogen content of e-cigarettes</a:t>
            </a:r>
          </a:p>
        </p:txBody>
      </p:sp>
      <p:sp>
        <p:nvSpPr>
          <p:cNvPr id="2" name="Rectangle: Rounded Corners 1"/>
          <p:cNvSpPr/>
          <p:nvPr/>
        </p:nvSpPr>
        <p:spPr bwMode="auto">
          <a:xfrm>
            <a:off x="3601156" y="1671835"/>
            <a:ext cx="1636888" cy="4515557"/>
          </a:xfrm>
          <a:prstGeom prst="roundRect">
            <a:avLst/>
          </a:prstGeom>
          <a:noFill/>
          <a:ln w="57150" cap="flat" cmpd="sng" algn="ctr">
            <a:solidFill>
              <a:srgbClr val="B838A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540" y="1800807"/>
            <a:ext cx="4133459" cy="4394719"/>
          </a:xfrm>
        </p:spPr>
        <p:txBody>
          <a:bodyPr anchor="t">
            <a:noAutofit/>
          </a:bodyPr>
          <a:lstStyle/>
          <a:p>
            <a:r>
              <a:rPr lang="en-US" sz="2800" dirty="0"/>
              <a:t>Diacetyl, found in sweet-flavored e-cigarettes, associated with respiratory disease</a:t>
            </a:r>
          </a:p>
          <a:p>
            <a:endParaRPr lang="en-US" sz="2800" dirty="0"/>
          </a:p>
          <a:p>
            <a:r>
              <a:rPr lang="en-US" sz="2800" dirty="0"/>
              <a:t>Benzaldehyde, found in cherry-flavored e-cigarettes, associated with respiratory irritation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E-cigarette flavors</a:t>
            </a:r>
            <a:endParaRPr lang="en-US" dirty="0"/>
          </a:p>
        </p:txBody>
      </p:sp>
      <p:pic>
        <p:nvPicPr>
          <p:cNvPr id="7" name="Picture 6" descr="imperial-mix-flavors_2.jpg"/>
          <p:cNvPicPr>
            <a:picLocks noChangeAspect="1"/>
          </p:cNvPicPr>
          <p:nvPr/>
        </p:nvPicPr>
        <p:blipFill>
          <a:blip r:embed="rId3"/>
          <a:srcRect l="6020" t="26946" r="3655" b="18985"/>
          <a:stretch>
            <a:fillRect/>
          </a:stretch>
        </p:blipFill>
        <p:spPr>
          <a:xfrm>
            <a:off x="4866639" y="2404696"/>
            <a:ext cx="3838820" cy="2297933"/>
          </a:xfrm>
          <a:prstGeom prst="rect">
            <a:avLst/>
          </a:prstGeom>
        </p:spPr>
      </p:pic>
      <p:sp>
        <p:nvSpPr>
          <p:cNvPr id="29" name="Text Box 4">
            <a:extLst>
              <a:ext uri="{FF2B5EF4-FFF2-40B4-BE49-F238E27FC236}">
                <a16:creationId xmlns:a16="http://schemas.microsoft.com/office/drawing/2014/main" id="{9750C88E-FA68-470C-8498-2DC745E7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8" y="6550000"/>
            <a:ext cx="8319881" cy="462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 err="1">
                <a:solidFill>
                  <a:schemeClr val="accent2"/>
                </a:solidFill>
                <a:ea typeface="msgothic" charset="0"/>
                <a:cs typeface="msgothic" charset="0"/>
              </a:rPr>
              <a:t>Farsalinos</a:t>
            </a:r>
            <a:r>
              <a:rPr lang="en-GB" sz="1400" dirty="0">
                <a:solidFill>
                  <a:schemeClr val="accent2"/>
                </a:solidFill>
                <a:ea typeface="msgothic" charset="0"/>
                <a:cs typeface="msgothic" charset="0"/>
              </a:rPr>
              <a:t> KE et al. Nicotine and Tobacco Research 2015; </a:t>
            </a:r>
            <a:r>
              <a:rPr lang="en-GB" sz="1400" dirty="0" err="1">
                <a:solidFill>
                  <a:schemeClr val="accent2"/>
                </a:solidFill>
                <a:ea typeface="msgothic" charset="0"/>
                <a:cs typeface="msgothic" charset="0"/>
              </a:rPr>
              <a:t>Kosmider</a:t>
            </a:r>
            <a:r>
              <a:rPr lang="en-GB" sz="1400" dirty="0">
                <a:solidFill>
                  <a:schemeClr val="accent2"/>
                </a:solidFill>
                <a:ea typeface="msgothic" charset="0"/>
                <a:cs typeface="msgothic" charset="0"/>
              </a:rPr>
              <a:t> L et al. Thorax 2016</a:t>
            </a:r>
          </a:p>
        </p:txBody>
      </p:sp>
    </p:spTree>
    <p:extLst>
      <p:ext uri="{BB962C8B-B14F-4D97-AF65-F5344CB8AC3E}">
        <p14:creationId xmlns:p14="http://schemas.microsoft.com/office/powerpoint/2010/main" val="69437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8FE17-32DF-4287-AF1C-7E7E014D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E-cigarette use among adults, 2014-2018</a:t>
            </a:r>
          </a:p>
        </p:txBody>
      </p:sp>
      <p:pic>
        <p:nvPicPr>
          <p:cNvPr id="6" name="New picture">
            <a:extLst>
              <a:ext uri="{FF2B5EF4-FFF2-40B4-BE49-F238E27FC236}">
                <a16:creationId xmlns:a16="http://schemas.microsoft.com/office/drawing/2014/main" id="{783E923B-BD28-4F99-A538-B077A8F4345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2" y="1866795"/>
            <a:ext cx="6694808" cy="39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8F1BAAB6-5425-4DE5-8259-6EEC23D79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8" y="6550000"/>
            <a:ext cx="8319881" cy="462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>
                <a:solidFill>
                  <a:schemeClr val="accent2"/>
                </a:solidFill>
                <a:ea typeface="msgothic" charset="0"/>
                <a:cs typeface="msgothic" charset="0"/>
              </a:rPr>
              <a:t>Bao W et al. JAMA Intern Med. 2019. </a:t>
            </a:r>
          </a:p>
        </p:txBody>
      </p:sp>
    </p:spTree>
    <p:extLst>
      <p:ext uri="{BB962C8B-B14F-4D97-AF65-F5344CB8AC3E}">
        <p14:creationId xmlns:p14="http://schemas.microsoft.com/office/powerpoint/2010/main" val="42797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04E678-E5BE-4C23-81CD-788B1946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using E-cigarettes?</a:t>
            </a:r>
          </a:p>
        </p:txBody>
      </p:sp>
      <p:pic>
        <p:nvPicPr>
          <p:cNvPr id="6" name="New picture">
            <a:extLst>
              <a:ext uri="{FF2B5EF4-FFF2-40B4-BE49-F238E27FC236}">
                <a16:creationId xmlns:a16="http://schemas.microsoft.com/office/drawing/2014/main" id="{6DB59DAA-7D48-4DF1-8CAF-E1856ECC8EC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50"/>
          <a:stretch/>
        </p:blipFill>
        <p:spPr bwMode="auto">
          <a:xfrm>
            <a:off x="1921775" y="1637710"/>
            <a:ext cx="5400041" cy="491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1978CBC3-962B-44EE-874A-54F45763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9" y="6626584"/>
            <a:ext cx="2782682" cy="462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>
                <a:solidFill>
                  <a:schemeClr val="accent2"/>
                </a:solidFill>
                <a:ea typeface="msgothic" charset="0"/>
                <a:cs typeface="msgothic" charset="0"/>
              </a:rPr>
              <a:t>Bao W et al. JAMA Intern Med. 2019.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3605E8-32BB-4FA3-98C4-F7DCF022C8D7}"/>
              </a:ext>
            </a:extLst>
          </p:cNvPr>
          <p:cNvSpPr/>
          <p:nvPr/>
        </p:nvSpPr>
        <p:spPr>
          <a:xfrm>
            <a:off x="1951096" y="2580640"/>
            <a:ext cx="5370719" cy="22352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04AFB3-74D9-4123-9C5F-5F5D87898A21}"/>
              </a:ext>
            </a:extLst>
          </p:cNvPr>
          <p:cNvSpPr/>
          <p:nvPr/>
        </p:nvSpPr>
        <p:spPr>
          <a:xfrm>
            <a:off x="1936435" y="3408680"/>
            <a:ext cx="5370719" cy="22352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5C2FAD-C47B-47C5-8207-9D1D4402EACA}"/>
              </a:ext>
            </a:extLst>
          </p:cNvPr>
          <p:cNvSpPr/>
          <p:nvPr/>
        </p:nvSpPr>
        <p:spPr>
          <a:xfrm>
            <a:off x="1951097" y="4575130"/>
            <a:ext cx="5370719" cy="22352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E9A185-151A-4CB3-8AC0-6D149FADED31}"/>
              </a:ext>
            </a:extLst>
          </p:cNvPr>
          <p:cNvSpPr/>
          <p:nvPr/>
        </p:nvSpPr>
        <p:spPr>
          <a:xfrm>
            <a:off x="1951097" y="5629820"/>
            <a:ext cx="5370719" cy="22352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693D39-88E3-4A65-A94E-680DE6588F36}"/>
              </a:ext>
            </a:extLst>
          </p:cNvPr>
          <p:cNvSpPr/>
          <p:nvPr/>
        </p:nvSpPr>
        <p:spPr>
          <a:xfrm>
            <a:off x="1951097" y="6097804"/>
            <a:ext cx="5370719" cy="22352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cigarette and e-cigarette use among HS Students, 2011-2019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19052"/>
              </p:ext>
            </p:extLst>
          </p:nvPr>
        </p:nvGraphicFramePr>
        <p:xfrm>
          <a:off x="274296" y="1774711"/>
          <a:ext cx="8495817" cy="449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0871" y="6412882"/>
            <a:ext cx="4219871" cy="31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>
                <a:solidFill>
                  <a:schemeClr val="accent2"/>
                </a:solidFill>
                <a:latin typeface="Calibri" panose="020F0502020204030204" pitchFamily="34" charset="0"/>
                <a:ea typeface="msgothic" charset="0"/>
                <a:cs typeface="msgothic" charset="0"/>
              </a:rPr>
              <a:t>Adapted from National Youth Tobacco Survey, 2011-2019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>
                <a:solidFill>
                  <a:schemeClr val="accent2"/>
                </a:solidFill>
                <a:latin typeface="Calibri" panose="020F0502020204030204" pitchFamily="34" charset="0"/>
                <a:ea typeface="msgothic" charset="0"/>
                <a:cs typeface="msgothic" charset="0"/>
              </a:rPr>
              <a:t>Cullen KA et al. JAMA 2019</a:t>
            </a:r>
          </a:p>
        </p:txBody>
      </p:sp>
    </p:spTree>
    <p:extLst>
      <p:ext uri="{BB962C8B-B14F-4D97-AF65-F5344CB8AC3E}">
        <p14:creationId xmlns:p14="http://schemas.microsoft.com/office/powerpoint/2010/main" val="256958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3E4E-BA04-406A-910B-DDA46031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370332"/>
            <a:ext cx="8167332" cy="1188720"/>
          </a:xfrm>
        </p:spPr>
        <p:txBody>
          <a:bodyPr/>
          <a:lstStyle/>
          <a:p>
            <a:r>
              <a:rPr lang="en-US"/>
              <a:t>Nicotine vaping among Adolescents</a:t>
            </a:r>
            <a:endParaRPr 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0999AE3-297A-4592-A719-223A7EEF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" y="6568667"/>
            <a:ext cx="2012249" cy="31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 err="1">
                <a:solidFill>
                  <a:schemeClr val="accent2"/>
                </a:solidFill>
                <a:latin typeface="Calibri" panose="020F0502020204030204" pitchFamily="34" charset="0"/>
                <a:ea typeface="msgothic" charset="0"/>
                <a:cs typeface="msgothic" charset="0"/>
              </a:rPr>
              <a:t>Miech</a:t>
            </a:r>
            <a:r>
              <a:rPr lang="en-GB" sz="1400" dirty="0">
                <a:solidFill>
                  <a:schemeClr val="accent2"/>
                </a:solidFill>
                <a:latin typeface="Calibri" panose="020F0502020204030204" pitchFamily="34" charset="0"/>
                <a:ea typeface="msgothic" charset="0"/>
                <a:cs typeface="msgothic" charset="0"/>
              </a:rPr>
              <a:t> R et al. NEJM 2019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435DDE2-817F-477A-B822-9430AEB5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0" y="1718180"/>
            <a:ext cx="6168039" cy="469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87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510C1-0650-4983-A697-4052A46A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e-cigarette use patterns</a:t>
            </a:r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416A5BE9-6B7C-4589-B584-2DD4D5396462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38"/>
          <a:stretch/>
        </p:blipFill>
        <p:spPr>
          <a:xfrm>
            <a:off x="1013283" y="1828800"/>
            <a:ext cx="7439882" cy="4277693"/>
          </a:xfr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0B4EE72-EC14-41AE-B138-D6ECD57F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1" y="6546430"/>
            <a:ext cx="2093529" cy="31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>
                <a:solidFill>
                  <a:schemeClr val="accent2"/>
                </a:solidFill>
                <a:latin typeface="Calibri" panose="020F0502020204030204" pitchFamily="34" charset="0"/>
                <a:ea typeface="msgothic" charset="0"/>
                <a:cs typeface="msgothic" charset="0"/>
              </a:rPr>
              <a:t>Cullen KA et al. JAMA 2019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9DF1EA-6299-4983-8D79-C11F79B2679D}"/>
              </a:ext>
            </a:extLst>
          </p:cNvPr>
          <p:cNvSpPr/>
          <p:nvPr/>
        </p:nvSpPr>
        <p:spPr>
          <a:xfrm>
            <a:off x="1013283" y="4236720"/>
            <a:ext cx="7439882" cy="223520"/>
          </a:xfrm>
          <a:prstGeom prst="roundRect">
            <a:avLst/>
          </a:prstGeom>
          <a:noFill/>
          <a:ln w="5715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E1018C-2EF9-419F-B14C-F50614E05965}"/>
              </a:ext>
            </a:extLst>
          </p:cNvPr>
          <p:cNvSpPr/>
          <p:nvPr/>
        </p:nvSpPr>
        <p:spPr>
          <a:xfrm>
            <a:off x="1013283" y="3215640"/>
            <a:ext cx="7439882" cy="223520"/>
          </a:xfrm>
          <a:prstGeom prst="roundRect">
            <a:avLst/>
          </a:prstGeom>
          <a:noFill/>
          <a:ln w="5715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BB6E-3386-4786-80EA-440E4D1A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36B2D-4DDC-47CF-AC87-C226C1BED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receive royalties from UpToDate for a chapter on electronic cigarettes</a:t>
            </a:r>
          </a:p>
        </p:txBody>
      </p:sp>
    </p:spTree>
    <p:extLst>
      <p:ext uri="{BB962C8B-B14F-4D97-AF65-F5344CB8AC3E}">
        <p14:creationId xmlns:p14="http://schemas.microsoft.com/office/powerpoint/2010/main" val="386159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C91A-646F-4031-973D-30F30005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278892"/>
            <a:ext cx="8167332" cy="1188720"/>
          </a:xfrm>
        </p:spPr>
        <p:txBody>
          <a:bodyPr/>
          <a:lstStyle/>
          <a:p>
            <a:r>
              <a:rPr lang="en-US" dirty="0"/>
              <a:t>Youth e-cigarette use patterns</a:t>
            </a:r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416A5BE9-6B7C-4589-B584-2DD4D5396462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0" b="33630"/>
          <a:stretch/>
        </p:blipFill>
        <p:spPr bwMode="auto">
          <a:xfrm>
            <a:off x="347186" y="2245360"/>
            <a:ext cx="8449627" cy="30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0B4EE72-EC14-41AE-B138-D6ECD57F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1" y="6546430"/>
            <a:ext cx="2093529" cy="31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>
                <a:solidFill>
                  <a:schemeClr val="accent2"/>
                </a:solidFill>
                <a:latin typeface="Calibri" panose="020F0502020204030204" pitchFamily="34" charset="0"/>
                <a:ea typeface="msgothic" charset="0"/>
                <a:cs typeface="msgothic" charset="0"/>
              </a:rPr>
              <a:t>Cullen KA et al. JAMA 2019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A70BF6-785E-4797-9D91-D70DEFA9DCA4}"/>
              </a:ext>
            </a:extLst>
          </p:cNvPr>
          <p:cNvSpPr/>
          <p:nvPr/>
        </p:nvSpPr>
        <p:spPr>
          <a:xfrm>
            <a:off x="347186" y="2649562"/>
            <a:ext cx="8449626" cy="311570"/>
          </a:xfrm>
          <a:prstGeom prst="roundRect">
            <a:avLst/>
          </a:prstGeom>
          <a:noFill/>
          <a:ln w="5715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81C7-5E9D-4A49-8C25-DAE4257B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used by Past 30-Day JUUL users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F790D24-235B-4ABF-BB17-AA5025D7A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" y="6568667"/>
            <a:ext cx="2375233" cy="31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>
                <a:solidFill>
                  <a:schemeClr val="accent2"/>
                </a:solidFill>
                <a:latin typeface="Calibri" panose="020F0502020204030204" pitchFamily="34" charset="0"/>
                <a:ea typeface="msgothic" charset="0"/>
                <a:cs typeface="msgothic" charset="0"/>
              </a:rPr>
              <a:t>Leventhal AM et al. </a:t>
            </a:r>
            <a:r>
              <a:rPr lang="en-GB" sz="1400" dirty="0">
                <a:solidFill>
                  <a:schemeClr val="accent2"/>
                </a:solidFill>
                <a:latin typeface="Calibri" panose="020F0502020204030204" pitchFamily="34" charset="0"/>
              </a:rPr>
              <a:t>JAMA</a:t>
            </a:r>
            <a:r>
              <a:rPr lang="en-GB" sz="1400" dirty="0">
                <a:solidFill>
                  <a:schemeClr val="accent2"/>
                </a:solidFill>
                <a:latin typeface="Calibri" panose="020F0502020204030204" pitchFamily="34" charset="0"/>
                <a:ea typeface="msgothic" charset="0"/>
                <a:cs typeface="msgothic" charset="0"/>
              </a:rPr>
              <a:t> 2019</a:t>
            </a:r>
          </a:p>
        </p:txBody>
      </p:sp>
      <p:pic>
        <p:nvPicPr>
          <p:cNvPr id="7" name="New picture">
            <a:extLst>
              <a:ext uri="{FF2B5EF4-FFF2-40B4-BE49-F238E27FC236}">
                <a16:creationId xmlns:a16="http://schemas.microsoft.com/office/drawing/2014/main" id="{0FE434CD-533C-480D-B975-BE45460BD47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7" y="2274867"/>
            <a:ext cx="8650452" cy="314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B25805-97FA-4351-8C2C-E6835921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" y="0"/>
            <a:ext cx="9144000" cy="2176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847220-5831-4212-BACC-1149E3519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7183"/>
            <a:ext cx="9144000" cy="2672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398F4-AD02-47C2-A481-9D73FB1D8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09" y="2152754"/>
            <a:ext cx="7667625" cy="201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E23FB7-E6BC-420A-A310-346548185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2" y="143307"/>
            <a:ext cx="9144000" cy="6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1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13C7-21D4-45D9-BD12-E2CD345E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E-cigarette or Vaping product use-associated lung injuries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06BC-9270-4D56-AB40-3F877E914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40" y="1878008"/>
            <a:ext cx="4709193" cy="4609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of November 5: 2,051 cases of EVALI</a:t>
            </a:r>
          </a:p>
          <a:p>
            <a:pPr lvl="1"/>
            <a:r>
              <a:rPr lang="en-US" sz="2000" dirty="0"/>
              <a:t>From 49 states, District of Columbia, and 1 U.S. Territory</a:t>
            </a:r>
          </a:p>
          <a:p>
            <a:r>
              <a:rPr lang="en-US" dirty="0"/>
              <a:t>39 deaths in 24 states</a:t>
            </a:r>
          </a:p>
          <a:p>
            <a:pPr lvl="1"/>
            <a:r>
              <a:rPr lang="en-US" sz="2000" dirty="0"/>
              <a:t>Ages 17-75 (median 53)</a:t>
            </a:r>
            <a:endParaRPr lang="en-US" dirty="0"/>
          </a:p>
          <a:p>
            <a:r>
              <a:rPr lang="en-US" dirty="0"/>
              <a:t>Symptoms:</a:t>
            </a:r>
          </a:p>
          <a:p>
            <a:pPr lvl="1"/>
            <a:r>
              <a:rPr lang="en-US" sz="2000" dirty="0"/>
              <a:t>Cough, shortness of breath, chest pain</a:t>
            </a:r>
          </a:p>
          <a:p>
            <a:pPr lvl="1"/>
            <a:r>
              <a:rPr lang="en-US" sz="2000" dirty="0"/>
              <a:t>Nausea, vomiting, abdominal pain, diarrhea</a:t>
            </a:r>
          </a:p>
          <a:p>
            <a:pPr lvl="1"/>
            <a:r>
              <a:rPr lang="en-US" sz="2000" dirty="0"/>
              <a:t>Fevers, chills, weight loss</a:t>
            </a:r>
          </a:p>
        </p:txBody>
      </p:sp>
      <p:pic>
        <p:nvPicPr>
          <p:cNvPr id="9" name="Picture 8" descr="A picture containing photo, text&#10;&#10;Description generated with high confidence">
            <a:extLst>
              <a:ext uri="{FF2B5EF4-FFF2-40B4-BE49-F238E27FC236}">
                <a16:creationId xmlns:a16="http://schemas.microsoft.com/office/drawing/2014/main" id="{E2B33D3C-AE2E-4733-94D6-40DDB6C7E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0" b="38910"/>
          <a:stretch/>
        </p:blipFill>
        <p:spPr bwMode="auto">
          <a:xfrm>
            <a:off x="5407376" y="1675384"/>
            <a:ext cx="3478705" cy="51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AF731742-55E9-49D7-B47D-2C19A7B77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" y="6568667"/>
            <a:ext cx="2375233" cy="31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 err="1">
                <a:solidFill>
                  <a:schemeClr val="accent2"/>
                </a:solidFill>
                <a:latin typeface="Calibri" panose="020F0502020204030204" pitchFamily="34" charset="0"/>
                <a:ea typeface="msgothic" charset="0"/>
                <a:cs typeface="msgothic" charset="0"/>
              </a:rPr>
              <a:t>Layden</a:t>
            </a:r>
            <a:r>
              <a:rPr lang="en-GB" sz="1400" dirty="0">
                <a:solidFill>
                  <a:schemeClr val="accent2"/>
                </a:solidFill>
                <a:latin typeface="Calibri" panose="020F0502020204030204" pitchFamily="34" charset="0"/>
                <a:ea typeface="msgothic" charset="0"/>
                <a:cs typeface="msgothic" charset="0"/>
              </a:rPr>
              <a:t> JE et al. NEJM 2019; CDC</a:t>
            </a:r>
          </a:p>
        </p:txBody>
      </p:sp>
    </p:spTree>
    <p:extLst>
      <p:ext uri="{BB962C8B-B14F-4D97-AF65-F5344CB8AC3E}">
        <p14:creationId xmlns:p14="http://schemas.microsoft.com/office/powerpoint/2010/main" val="2376561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75E23-90F2-4E00-A583-E237AA2D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EVALI Cases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5E7868-CBE8-4051-A64C-852833396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70% are male</a:t>
            </a:r>
          </a:p>
          <a:p>
            <a:r>
              <a:rPr lang="en-US" dirty="0"/>
              <a:t>Median age 24 years old (range: 13-75)</a:t>
            </a:r>
          </a:p>
          <a:p>
            <a:pPr lvl="1"/>
            <a:r>
              <a:rPr lang="en-US" sz="2000" dirty="0"/>
              <a:t>79% under 35 years old</a:t>
            </a:r>
          </a:p>
          <a:p>
            <a:r>
              <a:rPr lang="en-US" dirty="0"/>
              <a:t>86% reported using THC-containing products</a:t>
            </a:r>
          </a:p>
          <a:p>
            <a:pPr lvl="1"/>
            <a:r>
              <a:rPr lang="en-US" sz="2000" dirty="0"/>
              <a:t>34% exclusive THC use</a:t>
            </a:r>
          </a:p>
          <a:p>
            <a:r>
              <a:rPr lang="en-US" dirty="0"/>
              <a:t>64% reported nicotine-containing products</a:t>
            </a:r>
          </a:p>
          <a:p>
            <a:pPr lvl="1"/>
            <a:r>
              <a:rPr lang="en-US" sz="2000" dirty="0"/>
              <a:t>11% exclusive nicotine use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3C55EE-285B-4207-B3AB-0D0A39E56EED}"/>
              </a:ext>
            </a:extLst>
          </p:cNvPr>
          <p:cNvSpPr txBox="1"/>
          <p:nvPr/>
        </p:nvSpPr>
        <p:spPr>
          <a:xfrm>
            <a:off x="338667" y="5700889"/>
            <a:ext cx="8626438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November 8: CDC reported Vitamin E acetate was found in all 29 test samples of bronchoalveolar lavage fluid</a:t>
            </a:r>
          </a:p>
        </p:txBody>
      </p:sp>
    </p:spTree>
    <p:extLst>
      <p:ext uri="{BB962C8B-B14F-4D97-AF65-F5344CB8AC3E}">
        <p14:creationId xmlns:p14="http://schemas.microsoft.com/office/powerpoint/2010/main" val="12344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24DCAAE-0D6B-44FA-8F85-EE1C7C1AC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799004"/>
              </p:ext>
            </p:extLst>
          </p:nvPr>
        </p:nvGraphicFramePr>
        <p:xfrm>
          <a:off x="438150" y="1878013"/>
          <a:ext cx="8167688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236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US" dirty="0"/>
              <a:t>Electronic cigarettes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145" y="2110161"/>
            <a:ext cx="3956251" cy="404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Type of electronic nicotine delivery system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Battery-powered devices that heat a solution of humectants, nicotine, flavorings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Hundreds of brands, thousands of flavors</a:t>
            </a:r>
          </a:p>
        </p:txBody>
      </p:sp>
      <p:pic>
        <p:nvPicPr>
          <p:cNvPr id="5" name="Picture 4" descr="A close up of a bottle&#10;&#10;Description generated with high confidenc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6" y="2122715"/>
            <a:ext cx="4561634" cy="2155371"/>
          </a:xfrm>
          <a:prstGeom prst="rect">
            <a:avLst/>
          </a:prstGeom>
        </p:spPr>
      </p:pic>
      <p:pic>
        <p:nvPicPr>
          <p:cNvPr id="6" name="Picture 5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52C43DFE-816C-417E-9252-32680E12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4285" b="23183"/>
          <a:stretch/>
        </p:blipFill>
        <p:spPr>
          <a:xfrm>
            <a:off x="169756" y="4463143"/>
            <a:ext cx="4561634" cy="209316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D468D6B2-F0D0-4AB2-AA26-F3609CC65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4" y="6604254"/>
            <a:ext cx="1903422" cy="253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>
                <a:solidFill>
                  <a:schemeClr val="accent2"/>
                </a:solidFill>
                <a:ea typeface="msgothic" charset="0"/>
                <a:cs typeface="msgothic" charset="0"/>
              </a:rPr>
              <a:t>Images from Fda.gov</a:t>
            </a:r>
          </a:p>
        </p:txBody>
      </p:sp>
    </p:spTree>
    <p:extLst>
      <p:ext uri="{BB962C8B-B14F-4D97-AF65-F5344CB8AC3E}">
        <p14:creationId xmlns:p14="http://schemas.microsoft.com/office/powerpoint/2010/main" val="113467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3A43B257-3898-4241-B9C6-DF5705D1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8" y="1965479"/>
            <a:ext cx="7112444" cy="406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7BBFD07C-1A14-43C2-B939-8A7EB826A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0" y="6457679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 dirty="0">
                <a:solidFill>
                  <a:schemeClr val="accent2"/>
                </a:solidFill>
                <a:latin typeface="Arial" panose="020B0604020202020204" pitchFamily="34" charset="0"/>
              </a:rPr>
              <a:t>Jamie Hartmann-Boyce et al. BMJ 2018;360:bmj.j5543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2DA1DC8-E24D-4974-86F2-3BD1104A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 dirty="0">
                <a:solidFill>
                  <a:schemeClr val="accent2"/>
                </a:solidFill>
                <a:latin typeface="Arial" panose="020B0604020202020204" pitchFamily="34" charset="0"/>
              </a:rPr>
              <a:t>©2018 by British Medical Journal Publishing Group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F98AEA-2F2E-4971-89EB-6B999D95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08" y="577361"/>
            <a:ext cx="8275320" cy="1014984"/>
          </a:xfrm>
        </p:spPr>
        <p:txBody>
          <a:bodyPr/>
          <a:lstStyle/>
          <a:p>
            <a:r>
              <a:rPr lang="en-US" sz="3600" dirty="0"/>
              <a:t>E-cigarette components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57237" y="6595833"/>
            <a:ext cx="1486763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200" dirty="0">
                <a:solidFill>
                  <a:schemeClr val="accent2"/>
                </a:solidFill>
                <a:ea typeface="msgothic" charset="0"/>
                <a:cs typeface="msgothic" charset="0"/>
              </a:rPr>
              <a:t>Image from CDC.gov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CDBBC0-6B8E-45FD-B642-5BA7C1D41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49"/>
          <a:stretch/>
        </p:blipFill>
        <p:spPr>
          <a:xfrm>
            <a:off x="438539" y="2025335"/>
            <a:ext cx="8411495" cy="37955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626C7D-6185-460B-949E-2FD3456B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e-cigarettes</a:t>
            </a:r>
          </a:p>
        </p:txBody>
      </p:sp>
    </p:spTree>
    <p:extLst>
      <p:ext uri="{BB962C8B-B14F-4D97-AF65-F5344CB8AC3E}">
        <p14:creationId xmlns:p14="http://schemas.microsoft.com/office/powerpoint/2010/main" val="43978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886"/>
            <a:ext cx="9144000" cy="6466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105"/>
            <a:ext cx="9144000" cy="6638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9105"/>
            <a:ext cx="9144000" cy="6856112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77544A3-5764-41BA-9A25-1E8A973DFB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219105"/>
            <a:ext cx="9144000" cy="67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6A3618-875F-4B4C-A57C-5296A05FE1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Nicotine salt-based</a:t>
            </a:r>
          </a:p>
          <a:p>
            <a:pPr lvl="1"/>
            <a:r>
              <a:rPr lang="en-US" dirty="0"/>
              <a:t>Less irritating when inhaled</a:t>
            </a:r>
          </a:p>
          <a:p>
            <a:pPr lvl="1"/>
            <a:endParaRPr lang="en-US" dirty="0"/>
          </a:p>
          <a:p>
            <a:r>
              <a:rPr lang="en-US" dirty="0"/>
              <a:t>High nicotine exposure</a:t>
            </a:r>
          </a:p>
          <a:p>
            <a:endParaRPr lang="en-US" dirty="0"/>
          </a:p>
          <a:p>
            <a:r>
              <a:rPr lang="en-US" dirty="0"/>
              <a:t>Come in variety of flavors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B02700-FD3F-4F95-911C-A22195FF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JUUL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28598EF-2C72-4238-8974-CF2C1DB1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736" y="2301966"/>
            <a:ext cx="4007684" cy="2672992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30387C9A-253D-48D4-BDDC-DF7C42B4D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9" y="6550000"/>
            <a:ext cx="3260202" cy="462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dirty="0" err="1">
                <a:solidFill>
                  <a:schemeClr val="accent2"/>
                </a:solidFill>
                <a:ea typeface="msgothic" charset="0"/>
                <a:cs typeface="msgothic" charset="0"/>
              </a:rPr>
              <a:t>Goniewicz</a:t>
            </a:r>
            <a:r>
              <a:rPr lang="en-GB" sz="1400" dirty="0">
                <a:solidFill>
                  <a:schemeClr val="accent2"/>
                </a:solidFill>
                <a:ea typeface="msgothic" charset="0"/>
                <a:cs typeface="msgothic" charset="0"/>
              </a:rPr>
              <a:t> ML, et al. Tobacco Control. 2019</a:t>
            </a:r>
          </a:p>
        </p:txBody>
      </p:sp>
    </p:spTree>
    <p:extLst>
      <p:ext uri="{BB962C8B-B14F-4D97-AF65-F5344CB8AC3E}">
        <p14:creationId xmlns:p14="http://schemas.microsoft.com/office/powerpoint/2010/main" val="291914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loor, indoor&#10;&#10;Description generated with high confidence">
            <a:extLst>
              <a:ext uri="{FF2B5EF4-FFF2-40B4-BE49-F238E27FC236}">
                <a16:creationId xmlns:a16="http://schemas.microsoft.com/office/drawing/2014/main" id="{A197ACE8-2822-4D3D-B1C4-8F52E5722B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607235"/>
            <a:ext cx="3952875" cy="232615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9372A9-B54F-4E15-B731-6C0D7F828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3736" y="1800808"/>
            <a:ext cx="3852135" cy="3939218"/>
          </a:xfrm>
        </p:spPr>
        <p:txBody>
          <a:bodyPr/>
          <a:lstStyle/>
          <a:p>
            <a:r>
              <a:rPr lang="en-US"/>
              <a:t>Heat tobacco instead of burning it like combustible cigarettes</a:t>
            </a:r>
          </a:p>
          <a:p>
            <a:endParaRPr lang="en-US"/>
          </a:p>
          <a:p>
            <a:r>
              <a:rPr lang="en-US"/>
              <a:t>Different from e-cigarettes in that they heat tobacco, not nicotine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ABD51C-3F22-4FFA-AA48-4A08D81E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34" y="355663"/>
            <a:ext cx="8167332" cy="1188720"/>
          </a:xfrm>
        </p:spPr>
        <p:txBody>
          <a:bodyPr/>
          <a:lstStyle/>
          <a:p>
            <a:r>
              <a:rPr lang="en-US"/>
              <a:t>Heat not Burn Tobacco Cigarettes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86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820</Words>
  <Application>Microsoft Office PowerPoint</Application>
  <PresentationFormat>On-screen Show (4:3)</PresentationFormat>
  <Paragraphs>169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msgothic</vt:lpstr>
      <vt:lpstr>Times New Roman</vt:lpstr>
      <vt:lpstr>Wingdings</vt:lpstr>
      <vt:lpstr>Parcel</vt:lpstr>
      <vt:lpstr>Vaping: Background</vt:lpstr>
      <vt:lpstr>Disclosures</vt:lpstr>
      <vt:lpstr>Overview</vt:lpstr>
      <vt:lpstr>Electronic cigarettes</vt:lpstr>
      <vt:lpstr>E-cigarette components</vt:lpstr>
      <vt:lpstr>Types of e-cigarettes</vt:lpstr>
      <vt:lpstr>PowerPoint Presentation</vt:lpstr>
      <vt:lpstr>JUUL</vt:lpstr>
      <vt:lpstr>Heat not Burn Tobacco Cigarettes</vt:lpstr>
      <vt:lpstr>What’s in an e-cigarette?</vt:lpstr>
      <vt:lpstr>Nicotine concentration of e-cigarettes</vt:lpstr>
      <vt:lpstr>Toxin and carcinogen content of e-cigarettes</vt:lpstr>
      <vt:lpstr>Toxin and carcinogen content of e-cigarettes</vt:lpstr>
      <vt:lpstr>E-cigarette flavors</vt:lpstr>
      <vt:lpstr>E-cigarette use among adults, 2014-2018</vt:lpstr>
      <vt:lpstr>Who is using E-cigarettes?</vt:lpstr>
      <vt:lpstr>Current cigarette and e-cigarette use among HS Students, 2011-2019</vt:lpstr>
      <vt:lpstr>Nicotine vaping among Adolescents</vt:lpstr>
      <vt:lpstr>Youth e-cigarette use patterns</vt:lpstr>
      <vt:lpstr>Youth e-cigarette use patterns</vt:lpstr>
      <vt:lpstr>Flavors used by Past 30-Day JUUL users</vt:lpstr>
      <vt:lpstr>PowerPoint Presentation</vt:lpstr>
      <vt:lpstr>E-cigarette or Vaping product use-associated lung injuries </vt:lpstr>
      <vt:lpstr>EVALI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Vaping: Background</dc:title>
  <dc:creator>Kalkhoran, Sara Masbooghi, M.D.</dc:creator>
  <cp:lastModifiedBy>Glynn Penelope</cp:lastModifiedBy>
  <cp:revision>8</cp:revision>
  <dcterms:created xsi:type="dcterms:W3CDTF">2019-11-08T18:24:55Z</dcterms:created>
  <dcterms:modified xsi:type="dcterms:W3CDTF">2019-11-11T01:38:36Z</dcterms:modified>
</cp:coreProperties>
</file>