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52" r:id="rId2"/>
    <p:sldId id="509" r:id="rId3"/>
    <p:sldId id="502" r:id="rId4"/>
    <p:sldId id="483" r:id="rId5"/>
    <p:sldId id="507" r:id="rId6"/>
    <p:sldId id="508" r:id="rId7"/>
    <p:sldId id="496" r:id="rId8"/>
    <p:sldId id="487" r:id="rId9"/>
    <p:sldId id="504" r:id="rId10"/>
    <p:sldId id="501" r:id="rId11"/>
    <p:sldId id="497" r:id="rId12"/>
  </p:sldIdLst>
  <p:sldSz cx="12192000" cy="6858000"/>
  <p:notesSz cx="9223375" cy="70104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5pPr>
    <a:lvl6pPr marL="22860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6pPr>
    <a:lvl7pPr marL="27432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7pPr>
    <a:lvl8pPr marL="32004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8pPr>
    <a:lvl9pPr marL="36576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a Grieco" initials="AG"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F0"/>
    <a:srgbClr val="EBEBEB"/>
    <a:srgbClr val="97A3D6"/>
    <a:srgbClr val="80CBF0"/>
    <a:srgbClr val="7F7F7F"/>
    <a:srgbClr val="D9D9D9"/>
    <a:srgbClr val="595959"/>
    <a:srgbClr val="C14991"/>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83" autoAdjust="0"/>
    <p:restoredTop sz="96565" autoAdjust="0"/>
  </p:normalViewPr>
  <p:slideViewPr>
    <p:cSldViewPr snapToGrid="0">
      <p:cViewPr varScale="1">
        <p:scale>
          <a:sx n="97" d="100"/>
          <a:sy n="97" d="100"/>
        </p:scale>
        <p:origin x="58" y="67"/>
      </p:cViewPr>
      <p:guideLst>
        <p:guide orient="horz" pos="2160"/>
        <p:guide pos="3840"/>
      </p:guideLst>
    </p:cSldViewPr>
  </p:slideViewPr>
  <p:outlineViewPr>
    <p:cViewPr>
      <p:scale>
        <a:sx n="33" d="100"/>
        <a:sy n="33" d="100"/>
      </p:scale>
      <p:origin x="0" y="-2204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97" d="100"/>
          <a:sy n="97" d="100"/>
        </p:scale>
        <p:origin x="2336"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96796" cy="350520"/>
          </a:xfrm>
          <a:prstGeom prst="rect">
            <a:avLst/>
          </a:prstGeom>
        </p:spPr>
        <p:txBody>
          <a:bodyPr vert="horz" lIns="92759" tIns="46379" rIns="92759" bIns="46379" rtlCol="0"/>
          <a:lstStyle>
            <a:lvl1pPr algn="l" fontAlgn="auto">
              <a:spcBef>
                <a:spcPts val="0"/>
              </a:spcBef>
              <a:spcAft>
                <a:spcPts val="0"/>
              </a:spcAft>
              <a:defRPr sz="1200">
                <a:latin typeface="+mn-lt"/>
                <a:ea typeface="+mn-ea"/>
              </a:defRPr>
            </a:lvl1pPr>
          </a:lstStyle>
          <a:p>
            <a:pPr>
              <a:defRPr/>
            </a:pPr>
            <a:endParaRPr lang="en-US" dirty="0"/>
          </a:p>
        </p:txBody>
      </p:sp>
      <p:sp>
        <p:nvSpPr>
          <p:cNvPr id="3" name="Date Placeholder 2"/>
          <p:cNvSpPr>
            <a:spLocks noGrp="1"/>
          </p:cNvSpPr>
          <p:nvPr>
            <p:ph type="dt" sz="quarter" idx="1"/>
          </p:nvPr>
        </p:nvSpPr>
        <p:spPr>
          <a:xfrm>
            <a:off x="5224445" y="0"/>
            <a:ext cx="3996796" cy="350520"/>
          </a:xfrm>
          <a:prstGeom prst="rect">
            <a:avLst/>
          </a:prstGeom>
        </p:spPr>
        <p:txBody>
          <a:bodyPr vert="horz" wrap="square" lIns="92759" tIns="46379" rIns="92759" bIns="46379" numCol="1" anchor="t" anchorCtr="0" compatLnSpc="1">
            <a:prstTxWarp prst="textNoShape">
              <a:avLst/>
            </a:prstTxWarp>
          </a:bodyPr>
          <a:lstStyle>
            <a:lvl1pPr algn="r">
              <a:defRPr sz="1200"/>
            </a:lvl1pPr>
          </a:lstStyle>
          <a:p>
            <a:fld id="{035A9B5A-D653-47C3-A8DA-0455404ADA8F}" type="datetimeFigureOut">
              <a:rPr lang="en-US" altLang="en-US"/>
              <a:pPr/>
              <a:t>3/15/2023</a:t>
            </a:fld>
            <a:endParaRPr lang="en-US" altLang="en-US" dirty="0"/>
          </a:p>
        </p:txBody>
      </p:sp>
      <p:sp>
        <p:nvSpPr>
          <p:cNvPr id="4" name="Footer Placeholder 3"/>
          <p:cNvSpPr>
            <a:spLocks noGrp="1"/>
          </p:cNvSpPr>
          <p:nvPr>
            <p:ph type="ftr" sz="quarter" idx="2"/>
          </p:nvPr>
        </p:nvSpPr>
        <p:spPr>
          <a:xfrm>
            <a:off x="0" y="6658664"/>
            <a:ext cx="3996796" cy="350520"/>
          </a:xfrm>
          <a:prstGeom prst="rect">
            <a:avLst/>
          </a:prstGeom>
        </p:spPr>
        <p:txBody>
          <a:bodyPr vert="horz" lIns="92759" tIns="46379" rIns="92759" bIns="46379" rtlCol="0" anchor="b"/>
          <a:lstStyle>
            <a:lvl1pPr algn="l" fontAlgn="auto">
              <a:spcBef>
                <a:spcPts val="0"/>
              </a:spcBef>
              <a:spcAft>
                <a:spcPts val="0"/>
              </a:spcAft>
              <a:defRPr sz="120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5224445" y="6658664"/>
            <a:ext cx="3996796" cy="350520"/>
          </a:xfrm>
          <a:prstGeom prst="rect">
            <a:avLst/>
          </a:prstGeom>
        </p:spPr>
        <p:txBody>
          <a:bodyPr vert="horz" wrap="square" lIns="92759" tIns="46379" rIns="92759" bIns="46379" numCol="1" anchor="b" anchorCtr="0" compatLnSpc="1">
            <a:prstTxWarp prst="textNoShape">
              <a:avLst/>
            </a:prstTxWarp>
          </a:bodyPr>
          <a:lstStyle>
            <a:lvl1pPr algn="r">
              <a:defRPr sz="1200"/>
            </a:lvl1pPr>
          </a:lstStyle>
          <a:p>
            <a:fld id="{6E13BF00-73CC-4472-A075-8CF296DC3A43}" type="slidenum">
              <a:rPr lang="en-US" altLang="en-US"/>
              <a:pPr/>
              <a:t>‹#›</a:t>
            </a:fld>
            <a:endParaRPr lang="en-US" altLang="en-US" dirty="0"/>
          </a:p>
        </p:txBody>
      </p:sp>
    </p:spTree>
    <p:extLst>
      <p:ext uri="{BB962C8B-B14F-4D97-AF65-F5344CB8AC3E}">
        <p14:creationId xmlns:p14="http://schemas.microsoft.com/office/powerpoint/2010/main" val="3644261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96796" cy="351737"/>
          </a:xfrm>
          <a:prstGeom prst="rect">
            <a:avLst/>
          </a:prstGeom>
        </p:spPr>
        <p:txBody>
          <a:bodyPr vert="horz" lIns="92759" tIns="46379" rIns="92759" bIns="46379" rtlCol="0"/>
          <a:lstStyle>
            <a:lvl1pPr algn="l" fontAlgn="auto">
              <a:spcBef>
                <a:spcPts val="0"/>
              </a:spcBef>
              <a:spcAft>
                <a:spcPts val="0"/>
              </a:spcAft>
              <a:defRPr sz="1200" dirty="0">
                <a:latin typeface="Calibri Light"/>
                <a:ea typeface="+mn-ea"/>
              </a:defRPr>
            </a:lvl1pPr>
          </a:lstStyle>
          <a:p>
            <a:pPr>
              <a:defRPr/>
            </a:pPr>
            <a:endParaRPr lang="en-US" dirty="0"/>
          </a:p>
        </p:txBody>
      </p:sp>
      <p:sp>
        <p:nvSpPr>
          <p:cNvPr id="3" name="Date Placeholder 2"/>
          <p:cNvSpPr>
            <a:spLocks noGrp="1"/>
          </p:cNvSpPr>
          <p:nvPr>
            <p:ph type="dt" idx="1"/>
          </p:nvPr>
        </p:nvSpPr>
        <p:spPr>
          <a:xfrm>
            <a:off x="5224445" y="0"/>
            <a:ext cx="3996796" cy="351737"/>
          </a:xfrm>
          <a:prstGeom prst="rect">
            <a:avLst/>
          </a:prstGeom>
        </p:spPr>
        <p:txBody>
          <a:bodyPr vert="horz" wrap="square" lIns="92759" tIns="46379" rIns="92759" bIns="46379" numCol="1" anchor="t" anchorCtr="0" compatLnSpc="1">
            <a:prstTxWarp prst="textNoShape">
              <a:avLst/>
            </a:prstTxWarp>
          </a:bodyPr>
          <a:lstStyle>
            <a:lvl1pPr algn="r">
              <a:defRPr sz="1200">
                <a:latin typeface="Calibri Light" panose="020F0302020204030204" pitchFamily="34" charset="0"/>
              </a:defRPr>
            </a:lvl1pPr>
          </a:lstStyle>
          <a:p>
            <a:fld id="{87EE9DF5-9D9A-460A-B25C-4772FF64A902}" type="datetimeFigureOut">
              <a:rPr lang="en-US" altLang="en-US"/>
              <a:pPr/>
              <a:t>3/15/2023</a:t>
            </a:fld>
            <a:endParaRPr lang="en-US" altLang="en-US" dirty="0"/>
          </a:p>
        </p:txBody>
      </p:sp>
      <p:sp>
        <p:nvSpPr>
          <p:cNvPr id="4" name="Slide Image Placeholder 3"/>
          <p:cNvSpPr>
            <a:spLocks noGrp="1" noRot="1" noChangeAspect="1"/>
          </p:cNvSpPr>
          <p:nvPr>
            <p:ph type="sldImg" idx="2"/>
          </p:nvPr>
        </p:nvSpPr>
        <p:spPr>
          <a:xfrm>
            <a:off x="2509838" y="876300"/>
            <a:ext cx="4203700" cy="2365375"/>
          </a:xfrm>
          <a:prstGeom prst="rect">
            <a:avLst/>
          </a:prstGeom>
          <a:noFill/>
          <a:ln w="12700">
            <a:solidFill>
              <a:prstClr val="black"/>
            </a:solidFill>
          </a:ln>
        </p:spPr>
        <p:txBody>
          <a:bodyPr vert="horz" lIns="92759" tIns="46379" rIns="92759" bIns="46379" rtlCol="0" anchor="ctr"/>
          <a:lstStyle/>
          <a:p>
            <a:pPr lvl="0"/>
            <a:endParaRPr lang="en-US" noProof="0" dirty="0"/>
          </a:p>
        </p:txBody>
      </p:sp>
      <p:sp>
        <p:nvSpPr>
          <p:cNvPr id="5" name="Notes Placeholder 4"/>
          <p:cNvSpPr>
            <a:spLocks noGrp="1"/>
          </p:cNvSpPr>
          <p:nvPr>
            <p:ph type="body" sz="quarter" idx="3"/>
          </p:nvPr>
        </p:nvSpPr>
        <p:spPr>
          <a:xfrm>
            <a:off x="922338" y="3373756"/>
            <a:ext cx="7378700" cy="2760345"/>
          </a:xfrm>
          <a:prstGeom prst="rect">
            <a:avLst/>
          </a:prstGeom>
        </p:spPr>
        <p:txBody>
          <a:bodyPr vert="horz" lIns="92759" tIns="46379" rIns="92759" bIns="46379" rtlCol="0"/>
          <a:lstStyle/>
          <a:p>
            <a:pPr lvl="0"/>
            <a:r>
              <a:rPr lang="en-US" noProof="0" dirty="0"/>
              <a:t>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6658664"/>
            <a:ext cx="3996796" cy="351736"/>
          </a:xfrm>
          <a:prstGeom prst="rect">
            <a:avLst/>
          </a:prstGeom>
        </p:spPr>
        <p:txBody>
          <a:bodyPr vert="horz" lIns="92759" tIns="46379" rIns="92759" bIns="46379" rtlCol="0" anchor="b"/>
          <a:lstStyle>
            <a:lvl1pPr algn="l" fontAlgn="auto">
              <a:spcBef>
                <a:spcPts val="0"/>
              </a:spcBef>
              <a:spcAft>
                <a:spcPts val="0"/>
              </a:spcAft>
              <a:defRPr sz="1200" dirty="0">
                <a:latin typeface="Calibri Light"/>
                <a:ea typeface="+mn-ea"/>
              </a:defRPr>
            </a:lvl1pPr>
          </a:lstStyle>
          <a:p>
            <a:pPr>
              <a:defRPr/>
            </a:pPr>
            <a:endParaRPr lang="en-US" dirty="0"/>
          </a:p>
        </p:txBody>
      </p:sp>
      <p:sp>
        <p:nvSpPr>
          <p:cNvPr id="7" name="Slide Number Placeholder 6"/>
          <p:cNvSpPr>
            <a:spLocks noGrp="1"/>
          </p:cNvSpPr>
          <p:nvPr>
            <p:ph type="sldNum" sz="quarter" idx="5"/>
          </p:nvPr>
        </p:nvSpPr>
        <p:spPr>
          <a:xfrm>
            <a:off x="5224445" y="6658664"/>
            <a:ext cx="3996796" cy="351736"/>
          </a:xfrm>
          <a:prstGeom prst="rect">
            <a:avLst/>
          </a:prstGeom>
        </p:spPr>
        <p:txBody>
          <a:bodyPr vert="horz" wrap="square" lIns="92759" tIns="46379" rIns="92759" bIns="46379" numCol="1" anchor="b" anchorCtr="0" compatLnSpc="1">
            <a:prstTxWarp prst="textNoShape">
              <a:avLst/>
            </a:prstTxWarp>
          </a:bodyPr>
          <a:lstStyle>
            <a:lvl1pPr algn="r">
              <a:defRPr sz="1200">
                <a:latin typeface="Calibri Light" panose="020F0302020204030204" pitchFamily="34" charset="0"/>
              </a:defRPr>
            </a:lvl1pPr>
          </a:lstStyle>
          <a:p>
            <a:fld id="{7117CD70-07C8-4CF6-8B46-3971032158FB}" type="slidenum">
              <a:rPr lang="en-US" altLang="en-US"/>
              <a:pPr/>
              <a:t>‹#›</a:t>
            </a:fld>
            <a:endParaRPr lang="en-US" altLang="en-US" dirty="0"/>
          </a:p>
        </p:txBody>
      </p:sp>
    </p:spTree>
    <p:extLst>
      <p:ext uri="{BB962C8B-B14F-4D97-AF65-F5344CB8AC3E}">
        <p14:creationId xmlns:p14="http://schemas.microsoft.com/office/powerpoint/2010/main" val="42020593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Light"/>
        <a:ea typeface="ヒラギノ角ゴ Pro W3" pitchFamily="126" charset="-128"/>
        <a:cs typeface="+mn-cs"/>
      </a:defRPr>
    </a:lvl1pPr>
    <a:lvl2pPr marL="457200" algn="l" rtl="0" fontAlgn="base">
      <a:spcBef>
        <a:spcPct val="30000"/>
      </a:spcBef>
      <a:spcAft>
        <a:spcPct val="0"/>
      </a:spcAft>
      <a:defRPr sz="1200" kern="1200">
        <a:solidFill>
          <a:schemeClr val="tx1"/>
        </a:solidFill>
        <a:latin typeface="Calibri Light"/>
        <a:ea typeface="ヒラギノ角ゴ Pro W3" pitchFamily="126" charset="-128"/>
        <a:cs typeface="+mn-cs"/>
      </a:defRPr>
    </a:lvl2pPr>
    <a:lvl3pPr marL="914400" algn="l" rtl="0" fontAlgn="base">
      <a:spcBef>
        <a:spcPct val="30000"/>
      </a:spcBef>
      <a:spcAft>
        <a:spcPct val="0"/>
      </a:spcAft>
      <a:defRPr sz="1200" kern="1200">
        <a:solidFill>
          <a:schemeClr val="tx1"/>
        </a:solidFill>
        <a:latin typeface="Calibri Light"/>
        <a:ea typeface="ヒラギノ角ゴ Pro W3" pitchFamily="126" charset="-128"/>
        <a:cs typeface="+mn-cs"/>
      </a:defRPr>
    </a:lvl3pPr>
    <a:lvl4pPr marL="1371600" algn="l" rtl="0" fontAlgn="base">
      <a:spcBef>
        <a:spcPct val="30000"/>
      </a:spcBef>
      <a:spcAft>
        <a:spcPct val="0"/>
      </a:spcAft>
      <a:defRPr sz="1200" kern="1200">
        <a:solidFill>
          <a:schemeClr val="tx1"/>
        </a:solidFill>
        <a:latin typeface="Calibri Light"/>
        <a:ea typeface="ヒラギノ角ゴ Pro W3" pitchFamily="126" charset="-128"/>
        <a:cs typeface="+mn-cs"/>
      </a:defRPr>
    </a:lvl4pPr>
    <a:lvl5pPr marL="1828800" algn="l" rtl="0" fontAlgn="base">
      <a:spcBef>
        <a:spcPct val="30000"/>
      </a:spcBef>
      <a:spcAft>
        <a:spcPct val="0"/>
      </a:spcAft>
      <a:defRPr sz="1200" kern="1200">
        <a:solidFill>
          <a:schemeClr val="tx1"/>
        </a:solidFill>
        <a:latin typeface="Calibri Light"/>
        <a:ea typeface="ヒラギノ角ゴ Pro W3" pitchFamily="12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7CD70-07C8-4CF6-8B46-3971032158FB}" type="slidenum">
              <a:rPr lang="en-US" altLang="en-US" smtClean="0"/>
              <a:pPr/>
              <a:t>1</a:t>
            </a:fld>
            <a:endParaRPr lang="en-US" altLang="en-US" dirty="0"/>
          </a:p>
        </p:txBody>
      </p:sp>
    </p:spTree>
    <p:extLst>
      <p:ext uri="{BB962C8B-B14F-4D97-AF65-F5344CB8AC3E}">
        <p14:creationId xmlns:p14="http://schemas.microsoft.com/office/powerpoint/2010/main" val="1146949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17CD70-07C8-4CF6-8B46-3971032158FB}" type="slidenum">
              <a:rPr lang="en-US" altLang="en-US" smtClean="0"/>
              <a:pPr/>
              <a:t>3</a:t>
            </a:fld>
            <a:endParaRPr lang="en-US" altLang="en-US" dirty="0"/>
          </a:p>
        </p:txBody>
      </p:sp>
    </p:spTree>
    <p:extLst>
      <p:ext uri="{BB962C8B-B14F-4D97-AF65-F5344CB8AC3E}">
        <p14:creationId xmlns:p14="http://schemas.microsoft.com/office/powerpoint/2010/main" val="3125647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17CD70-07C8-4CF6-8B46-3971032158FB}" type="slidenum">
              <a:rPr lang="en-US" altLang="en-US" smtClean="0"/>
              <a:pPr/>
              <a:t>5</a:t>
            </a:fld>
            <a:endParaRPr lang="en-US" altLang="en-US" dirty="0"/>
          </a:p>
        </p:txBody>
      </p:sp>
    </p:spTree>
    <p:extLst>
      <p:ext uri="{BB962C8B-B14F-4D97-AF65-F5344CB8AC3E}">
        <p14:creationId xmlns:p14="http://schemas.microsoft.com/office/powerpoint/2010/main" val="333517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17CD70-07C8-4CF6-8B46-3971032158FB}" type="slidenum">
              <a:rPr lang="en-US" altLang="en-US" smtClean="0"/>
              <a:pPr/>
              <a:t>6</a:t>
            </a:fld>
            <a:endParaRPr lang="en-US" altLang="en-US" dirty="0"/>
          </a:p>
        </p:txBody>
      </p:sp>
    </p:spTree>
    <p:extLst>
      <p:ext uri="{BB962C8B-B14F-4D97-AF65-F5344CB8AC3E}">
        <p14:creationId xmlns:p14="http://schemas.microsoft.com/office/powerpoint/2010/main" val="292295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17CD70-07C8-4CF6-8B46-3971032158FB}" type="slidenum">
              <a:rPr lang="en-US" altLang="en-US" smtClean="0"/>
              <a:pPr/>
              <a:t>8</a:t>
            </a:fld>
            <a:endParaRPr lang="en-US" altLang="en-US" dirty="0"/>
          </a:p>
        </p:txBody>
      </p:sp>
    </p:spTree>
    <p:extLst>
      <p:ext uri="{BB962C8B-B14F-4D97-AF65-F5344CB8AC3E}">
        <p14:creationId xmlns:p14="http://schemas.microsoft.com/office/powerpoint/2010/main" val="3039707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17CD70-07C8-4CF6-8B46-3971032158FB}" type="slidenum">
              <a:rPr lang="en-US" altLang="en-US" smtClean="0"/>
              <a:pPr/>
              <a:t>11</a:t>
            </a:fld>
            <a:endParaRPr lang="en-US" altLang="en-US" dirty="0"/>
          </a:p>
        </p:txBody>
      </p:sp>
    </p:spTree>
    <p:extLst>
      <p:ext uri="{BB962C8B-B14F-4D97-AF65-F5344CB8AC3E}">
        <p14:creationId xmlns:p14="http://schemas.microsoft.com/office/powerpoint/2010/main" val="3500959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E8ACCD-6798-C243-BC7F-424D9B01058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b="13099"/>
          <a:stretch/>
        </p:blipFill>
        <p:spPr>
          <a:xfrm>
            <a:off x="0" y="3568"/>
            <a:ext cx="12192000" cy="5953479"/>
          </a:xfrm>
          <a:prstGeom prst="rect">
            <a:avLst/>
          </a:prstGeom>
        </p:spPr>
      </p:pic>
      <p:sp>
        <p:nvSpPr>
          <p:cNvPr id="12" name="Title 1">
            <a:extLst>
              <a:ext uri="{FF2B5EF4-FFF2-40B4-BE49-F238E27FC236}">
                <a16:creationId xmlns:a16="http://schemas.microsoft.com/office/drawing/2014/main" id="{7EB9C543-CA4C-424B-A02D-6D6FD0F04D59}"/>
              </a:ext>
            </a:extLst>
          </p:cNvPr>
          <p:cNvSpPr>
            <a:spLocks noGrp="1"/>
          </p:cNvSpPr>
          <p:nvPr>
            <p:ph type="ctrTitle"/>
          </p:nvPr>
        </p:nvSpPr>
        <p:spPr>
          <a:xfrm>
            <a:off x="0" y="1670208"/>
            <a:ext cx="12192000" cy="1856683"/>
          </a:xfrm>
        </p:spPr>
        <p:txBody>
          <a:bodyPr/>
          <a:lstStyle>
            <a:lvl1pPr algn="ctr">
              <a:defRPr sz="4200" b="0" i="0" baseline="0">
                <a:latin typeface="+mj-lt"/>
                <a:cs typeface="Calibri" panose="020F0502020204030204" pitchFamily="34" charset="0"/>
              </a:defRPr>
            </a:lvl1pPr>
          </a:lstStyle>
          <a:p>
            <a:r>
              <a:rPr lang="en-US" altLang="en-US" b="1">
                <a:latin typeface="Calibri Light" panose="020F0302020204030204" pitchFamily="34" charset="0"/>
              </a:rPr>
              <a:t>Click to edit Master title style</a:t>
            </a:r>
            <a:endParaRPr lang="en-US" altLang="en-US" b="1" dirty="0">
              <a:latin typeface="Calibri Light" panose="020F0302020204030204" pitchFamily="34" charset="0"/>
            </a:endParaRPr>
          </a:p>
        </p:txBody>
      </p:sp>
      <p:sp>
        <p:nvSpPr>
          <p:cNvPr id="13" name="Text Placeholder 12">
            <a:extLst>
              <a:ext uri="{FF2B5EF4-FFF2-40B4-BE49-F238E27FC236}">
                <a16:creationId xmlns:a16="http://schemas.microsoft.com/office/drawing/2014/main" id="{E1956560-FADA-074F-AA0B-2A365A187258}"/>
              </a:ext>
            </a:extLst>
          </p:cNvPr>
          <p:cNvSpPr>
            <a:spLocks noGrp="1"/>
          </p:cNvSpPr>
          <p:nvPr>
            <p:ph type="body" sz="quarter" idx="10"/>
          </p:nvPr>
        </p:nvSpPr>
        <p:spPr>
          <a:xfrm>
            <a:off x="0" y="3638813"/>
            <a:ext cx="12192000" cy="746125"/>
          </a:xfrm>
        </p:spPr>
        <p:txBody>
          <a:bodyPr/>
          <a:lstStyle>
            <a:lvl1pPr marL="0" indent="0" algn="ctr">
              <a:buFont typeface="Arial" panose="020B0604020202020204" pitchFamily="34" charset="0"/>
              <a:buNone/>
              <a:defRPr sz="2400">
                <a:latin typeface="+mj-lt"/>
              </a:defRPr>
            </a:lvl1pPr>
            <a:lvl2pPr marL="457200" indent="0" algn="ctr">
              <a:buFont typeface="Arial" panose="020B0604020202020204" pitchFamily="34" charset="0"/>
              <a:buNone/>
              <a:defRPr>
                <a:latin typeface="+mj-lt"/>
              </a:defRPr>
            </a:lvl2pPr>
            <a:lvl3pPr marL="914400" indent="0" algn="ctr">
              <a:buFont typeface="Arial" panose="020B0604020202020204" pitchFamily="34" charset="0"/>
              <a:buNone/>
              <a:defRPr>
                <a:latin typeface="+mj-lt"/>
              </a:defRPr>
            </a:lvl3pPr>
            <a:lvl4pPr marL="1371600" indent="0" algn="ctr">
              <a:buFont typeface="Arial" panose="020B0604020202020204" pitchFamily="34" charset="0"/>
              <a:buNone/>
              <a:defRPr>
                <a:latin typeface="+mj-lt"/>
              </a:defRPr>
            </a:lvl4pPr>
            <a:lvl5pPr marL="1828800" indent="0" algn="ctr">
              <a:buFont typeface="Arial" panose="020B0604020202020204" pitchFamily="34" charset="0"/>
              <a:buNone/>
              <a:defRPr>
                <a:latin typeface="+mj-lt"/>
              </a:defRPr>
            </a:lvl5pPr>
          </a:lstStyle>
          <a:p>
            <a:pPr lvl="0"/>
            <a:r>
              <a:rPr lang="en-US"/>
              <a:t>Click to edit Master text styles</a:t>
            </a:r>
          </a:p>
        </p:txBody>
      </p:sp>
      <p:pic>
        <p:nvPicPr>
          <p:cNvPr id="2" name="Picture 1">
            <a:extLst>
              <a:ext uri="{FF2B5EF4-FFF2-40B4-BE49-F238E27FC236}">
                <a16:creationId xmlns:a16="http://schemas.microsoft.com/office/drawing/2014/main" id="{EF10C2AE-E34C-A352-B0A2-F0115EBECA5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5982613"/>
            <a:ext cx="12192001" cy="875387"/>
          </a:xfrm>
          <a:prstGeom prst="rect">
            <a:avLst/>
          </a:prstGeom>
        </p:spPr>
      </p:pic>
    </p:spTree>
    <p:extLst>
      <p:ext uri="{BB962C8B-B14F-4D97-AF65-F5344CB8AC3E}">
        <p14:creationId xmlns:p14="http://schemas.microsoft.com/office/powerpoint/2010/main" val="410538647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
    <p:spTree>
      <p:nvGrpSpPr>
        <p:cNvPr id="1" name=""/>
        <p:cNvGrpSpPr/>
        <p:nvPr/>
      </p:nvGrpSpPr>
      <p:grpSpPr>
        <a:xfrm>
          <a:off x="0" y="0"/>
          <a:ext cx="0" cy="0"/>
          <a:chOff x="0" y="0"/>
          <a:chExt cx="0" cy="0"/>
        </a:xfrm>
      </p:grpSpPr>
      <p:sp>
        <p:nvSpPr>
          <p:cNvPr id="14" name="Title 1"/>
          <p:cNvSpPr>
            <a:spLocks noGrp="1"/>
          </p:cNvSpPr>
          <p:nvPr>
            <p:ph type="title"/>
          </p:nvPr>
        </p:nvSpPr>
        <p:spPr>
          <a:xfrm>
            <a:off x="314324" y="365126"/>
            <a:ext cx="7661275" cy="628888"/>
          </a:xfrm>
        </p:spPr>
        <p:txBody>
          <a:bodyPr>
            <a:noAutofit/>
          </a:bodyPr>
          <a:lstStyle>
            <a:lvl1pPr>
              <a:defRPr sz="3200" b="1">
                <a:solidFill>
                  <a:schemeClr val="tx1"/>
                </a:solidFill>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B5CA96B0-9BFC-714E-B7AB-372D96F3CCB4}"/>
              </a:ext>
            </a:extLst>
          </p:cNvPr>
          <p:cNvSpPr/>
          <p:nvPr userDrawn="1"/>
        </p:nvSpPr>
        <p:spPr>
          <a:xfrm>
            <a:off x="8502651" y="0"/>
            <a:ext cx="3689350" cy="5968283"/>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en-US" dirty="0"/>
          </a:p>
        </p:txBody>
      </p:sp>
      <p:sp>
        <p:nvSpPr>
          <p:cNvPr id="10" name="Text Placeholder 8">
            <a:extLst>
              <a:ext uri="{FF2B5EF4-FFF2-40B4-BE49-F238E27FC236}">
                <a16:creationId xmlns:a16="http://schemas.microsoft.com/office/drawing/2014/main" id="{B9136843-A5B6-0946-85F3-9EBB3EF910B1}"/>
              </a:ext>
            </a:extLst>
          </p:cNvPr>
          <p:cNvSpPr>
            <a:spLocks noGrp="1"/>
          </p:cNvSpPr>
          <p:nvPr>
            <p:ph type="body" sz="quarter" idx="11"/>
          </p:nvPr>
        </p:nvSpPr>
        <p:spPr>
          <a:xfrm>
            <a:off x="8810625" y="365126"/>
            <a:ext cx="3067050" cy="1019174"/>
          </a:xfrm>
        </p:spPr>
        <p:txBody>
          <a:bodyPr>
            <a:noAutofit/>
          </a:bodyPr>
          <a:lstStyle>
            <a:lvl1pPr marL="0" indent="0">
              <a:buNone/>
              <a:defRPr sz="2600">
                <a:solidFill>
                  <a:schemeClr val="bg1"/>
                </a:solidFill>
                <a:latin typeface="+mj-lt"/>
              </a:defRPr>
            </a:lvl1pPr>
          </a:lstStyle>
          <a:p>
            <a:pPr lvl="0"/>
            <a:r>
              <a:rPr lang="en-US"/>
              <a:t>Click to edit Master text styles</a:t>
            </a:r>
          </a:p>
        </p:txBody>
      </p:sp>
      <p:sp>
        <p:nvSpPr>
          <p:cNvPr id="13" name="Slide Number Placeholder 5">
            <a:extLst>
              <a:ext uri="{FF2B5EF4-FFF2-40B4-BE49-F238E27FC236}">
                <a16:creationId xmlns:a16="http://schemas.microsoft.com/office/drawing/2014/main" id="{469A61C3-EAEA-FD43-8917-DA2FD8AF16EC}"/>
              </a:ext>
            </a:extLst>
          </p:cNvPr>
          <p:cNvSpPr txBox="1">
            <a:spLocks/>
          </p:cNvSpPr>
          <p:nvPr userDrawn="1"/>
        </p:nvSpPr>
        <p:spPr>
          <a:xfrm>
            <a:off x="11277599" y="5628558"/>
            <a:ext cx="914399" cy="365125"/>
          </a:xfrm>
          <a:prstGeom prst="rect">
            <a:avLst/>
          </a:prstGeom>
        </p:spPr>
        <p:txBody>
          <a:bodyPr anchor="ctr"/>
          <a:lstStyle>
            <a:lvl1pPr>
              <a:defRPr>
                <a:solidFill>
                  <a:schemeClr val="tx1"/>
                </a:solidFill>
                <a:latin typeface="Calibri" panose="020F0502020204030204" pitchFamily="34" charset="0"/>
                <a:ea typeface="ヒラギノ角ゴ Pro W3" pitchFamily="126" charset="-128"/>
              </a:defRPr>
            </a:lvl1pPr>
            <a:lvl2pPr marL="742950" indent="-285750">
              <a:defRPr>
                <a:solidFill>
                  <a:schemeClr val="tx1"/>
                </a:solidFill>
                <a:latin typeface="Calibri" panose="020F0502020204030204" pitchFamily="34" charset="0"/>
                <a:ea typeface="ヒラギノ角ゴ Pro W3" pitchFamily="126" charset="-128"/>
              </a:defRPr>
            </a:lvl2pPr>
            <a:lvl3pPr marL="1143000" indent="-228600">
              <a:defRPr>
                <a:solidFill>
                  <a:schemeClr val="tx1"/>
                </a:solidFill>
                <a:latin typeface="Calibri" panose="020F0502020204030204" pitchFamily="34" charset="0"/>
                <a:ea typeface="ヒラギノ角ゴ Pro W3" pitchFamily="126" charset="-128"/>
              </a:defRPr>
            </a:lvl3pPr>
            <a:lvl4pPr marL="1600200" indent="-228600">
              <a:defRPr>
                <a:solidFill>
                  <a:schemeClr val="tx1"/>
                </a:solidFill>
                <a:latin typeface="Calibri" panose="020F0502020204030204" pitchFamily="34" charset="0"/>
                <a:ea typeface="ヒラギノ角ゴ Pro W3" pitchFamily="126" charset="-128"/>
              </a:defRPr>
            </a:lvl4pPr>
            <a:lvl5pPr marL="2057400" indent="-228600">
              <a:defRPr>
                <a:solidFill>
                  <a:schemeClr val="tx1"/>
                </a:solidFill>
                <a:latin typeface="Calibri" panose="020F0502020204030204" pitchFamily="34" charset="0"/>
                <a:ea typeface="ヒラギノ角ゴ Pro W3" pitchFamily="126" charset="-128"/>
              </a:defRPr>
            </a:lvl5pPr>
            <a:lvl6pPr marL="2514600" indent="-228600" fontAlgn="base">
              <a:spcBef>
                <a:spcPct val="0"/>
              </a:spcBef>
              <a:spcAft>
                <a:spcPct val="0"/>
              </a:spcAft>
              <a:defRPr>
                <a:solidFill>
                  <a:schemeClr val="tx1"/>
                </a:solidFill>
                <a:latin typeface="Calibri" panose="020F0502020204030204" pitchFamily="34" charset="0"/>
                <a:ea typeface="ヒラギノ角ゴ Pro W3" pitchFamily="126" charset="-128"/>
              </a:defRPr>
            </a:lvl6pPr>
            <a:lvl7pPr marL="2971800" indent="-228600" fontAlgn="base">
              <a:spcBef>
                <a:spcPct val="0"/>
              </a:spcBef>
              <a:spcAft>
                <a:spcPct val="0"/>
              </a:spcAft>
              <a:defRPr>
                <a:solidFill>
                  <a:schemeClr val="tx1"/>
                </a:solidFill>
                <a:latin typeface="Calibri" panose="020F0502020204030204" pitchFamily="34" charset="0"/>
                <a:ea typeface="ヒラギノ角ゴ Pro W3" pitchFamily="126" charset="-128"/>
              </a:defRPr>
            </a:lvl7pPr>
            <a:lvl8pPr marL="3429000" indent="-228600" fontAlgn="base">
              <a:spcBef>
                <a:spcPct val="0"/>
              </a:spcBef>
              <a:spcAft>
                <a:spcPct val="0"/>
              </a:spcAft>
              <a:defRPr>
                <a:solidFill>
                  <a:schemeClr val="tx1"/>
                </a:solidFill>
                <a:latin typeface="Calibri" panose="020F0502020204030204" pitchFamily="34" charset="0"/>
                <a:ea typeface="ヒラギノ角ゴ Pro W3" pitchFamily="126" charset="-128"/>
              </a:defRPr>
            </a:lvl8pPr>
            <a:lvl9pPr marL="3886200" indent="-228600" fontAlgn="base">
              <a:spcBef>
                <a:spcPct val="0"/>
              </a:spcBef>
              <a:spcAft>
                <a:spcPct val="0"/>
              </a:spcAft>
              <a:defRPr>
                <a:solidFill>
                  <a:schemeClr val="tx1"/>
                </a:solidFill>
                <a:latin typeface="Calibri" panose="020F0502020204030204" pitchFamily="34" charset="0"/>
                <a:ea typeface="ヒラギノ角ゴ Pro W3" pitchFamily="126" charset="-128"/>
              </a:defRPr>
            </a:lvl9pPr>
          </a:lstStyle>
          <a:p>
            <a:pPr algn="r"/>
            <a:fld id="{1A12950C-7100-48C3-AB35-5629E38EBDE1}" type="slidenum">
              <a:rPr lang="en-US" altLang="en-US" sz="1200">
                <a:solidFill>
                  <a:schemeClr val="bg1"/>
                </a:solidFill>
                <a:latin typeface="Calibri Light" panose="020F0302020204030204" pitchFamily="34" charset="0"/>
              </a:rPr>
              <a:pPr algn="r"/>
              <a:t>‹#›</a:t>
            </a:fld>
            <a:endParaRPr lang="en-US" altLang="en-US" sz="1200" dirty="0">
              <a:solidFill>
                <a:schemeClr val="bg1"/>
              </a:solidFill>
              <a:latin typeface="Calibri Light" panose="020F0302020204030204" pitchFamily="34" charset="0"/>
            </a:endParaRPr>
          </a:p>
        </p:txBody>
      </p:sp>
      <p:sp>
        <p:nvSpPr>
          <p:cNvPr id="15" name="Text Placeholder 7">
            <a:extLst>
              <a:ext uri="{FF2B5EF4-FFF2-40B4-BE49-F238E27FC236}">
                <a16:creationId xmlns:a16="http://schemas.microsoft.com/office/drawing/2014/main" id="{DD740543-8032-D648-88FE-54DC3F913A27}"/>
              </a:ext>
            </a:extLst>
          </p:cNvPr>
          <p:cNvSpPr>
            <a:spLocks noGrp="1"/>
          </p:cNvSpPr>
          <p:nvPr>
            <p:ph type="body" sz="quarter" idx="16"/>
          </p:nvPr>
        </p:nvSpPr>
        <p:spPr>
          <a:xfrm>
            <a:off x="332676" y="1353312"/>
            <a:ext cx="7661275" cy="4275246"/>
          </a:xfrm>
        </p:spPr>
        <p:txBody>
          <a:bodyPr/>
          <a:lstStyle>
            <a:lvl1pPr marL="182880" indent="-182880">
              <a:lnSpc>
                <a:spcPct val="100000"/>
              </a:lnSpc>
              <a:spcBef>
                <a:spcPts val="0"/>
              </a:spcBef>
              <a:buFont typeface="Arial" panose="020B0604020202020204" pitchFamily="34" charset="0"/>
              <a:buChar char="•"/>
              <a:tabLst/>
              <a:defRPr sz="1800" baseline="0">
                <a:solidFill>
                  <a:schemeClr val="tx1"/>
                </a:solidFill>
              </a:defRPr>
            </a:lvl1pPr>
            <a:lvl2pPr marL="365760" indent="-182880" defTabSz="182880">
              <a:lnSpc>
                <a:spcPct val="100000"/>
              </a:lnSpc>
              <a:spcBef>
                <a:spcPts val="0"/>
              </a:spcBef>
              <a:buFont typeface="Arial" panose="020B0604020202020204" pitchFamily="34" charset="0"/>
              <a:buChar char="•"/>
              <a:tabLst>
                <a:tab pos="182880" algn="l"/>
              </a:tabLst>
              <a:defRPr sz="1800" baseline="0">
                <a:solidFill>
                  <a:schemeClr val="tx1"/>
                </a:solidFill>
              </a:defRPr>
            </a:lvl2pPr>
            <a:lvl3pPr marL="548640" indent="-182880">
              <a:lnSpc>
                <a:spcPct val="100000"/>
              </a:lnSpc>
              <a:spcBef>
                <a:spcPts val="0"/>
              </a:spcBef>
              <a:buFont typeface="Arial" panose="020B0604020202020204" pitchFamily="34" charset="0"/>
              <a:buChar char="•"/>
              <a:tabLst/>
              <a:defRPr sz="1800" baseline="0">
                <a:solidFill>
                  <a:schemeClr val="tx1"/>
                </a:solidFill>
              </a:defRPr>
            </a:lvl3pPr>
            <a:lvl4pPr marL="731520" indent="-182880">
              <a:lnSpc>
                <a:spcPct val="100000"/>
              </a:lnSpc>
              <a:spcBef>
                <a:spcPts val="0"/>
              </a:spcBef>
              <a:buFont typeface="Arial" panose="020B0604020202020204" pitchFamily="34" charset="0"/>
              <a:buChar char="•"/>
              <a:tabLst/>
              <a:defRPr sz="1800" baseline="0">
                <a:solidFill>
                  <a:schemeClr val="tx1"/>
                </a:solidFill>
              </a:defRPr>
            </a:lvl4pPr>
            <a:lvl5pPr marL="914400" indent="-182880">
              <a:lnSpc>
                <a:spcPct val="100000"/>
              </a:lnSpc>
              <a:spcBef>
                <a:spcPts val="0"/>
              </a:spcBef>
              <a:buFont typeface="Arial" panose="020B0604020202020204" pitchFamily="34" charset="0"/>
              <a:buChar char="•"/>
              <a:tabLst/>
              <a:defRPr sz="1800" baseline="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7">
            <a:extLst>
              <a:ext uri="{FF2B5EF4-FFF2-40B4-BE49-F238E27FC236}">
                <a16:creationId xmlns:a16="http://schemas.microsoft.com/office/drawing/2014/main" id="{093F6DB9-CD80-7E4C-A018-6C0D21F65CAD}"/>
              </a:ext>
            </a:extLst>
          </p:cNvPr>
          <p:cNvSpPr>
            <a:spLocks noGrp="1"/>
          </p:cNvSpPr>
          <p:nvPr>
            <p:ph type="body" sz="quarter" idx="17"/>
          </p:nvPr>
        </p:nvSpPr>
        <p:spPr>
          <a:xfrm>
            <a:off x="8810623" y="1353312"/>
            <a:ext cx="3067050" cy="4275246"/>
          </a:xfrm>
        </p:spPr>
        <p:txBody>
          <a:bodyPr/>
          <a:lstStyle>
            <a:lvl1pPr marL="182880" indent="-182880">
              <a:lnSpc>
                <a:spcPct val="100000"/>
              </a:lnSpc>
              <a:spcBef>
                <a:spcPts val="0"/>
              </a:spcBef>
              <a:buFont typeface="Arial" panose="020B0604020202020204" pitchFamily="34" charset="0"/>
              <a:buChar char="•"/>
              <a:tabLst/>
              <a:defRPr sz="1800" baseline="0">
                <a:solidFill>
                  <a:schemeClr val="bg1"/>
                </a:solidFill>
              </a:defRPr>
            </a:lvl1pPr>
            <a:lvl2pPr marL="365760" indent="-182880" defTabSz="182880">
              <a:lnSpc>
                <a:spcPct val="100000"/>
              </a:lnSpc>
              <a:spcBef>
                <a:spcPts val="0"/>
              </a:spcBef>
              <a:buFont typeface="Arial" panose="020B0604020202020204" pitchFamily="34" charset="0"/>
              <a:buChar char="•"/>
              <a:tabLst>
                <a:tab pos="182880" algn="l"/>
              </a:tabLst>
              <a:defRPr sz="1800" baseline="0">
                <a:solidFill>
                  <a:schemeClr val="bg1"/>
                </a:solidFill>
              </a:defRPr>
            </a:lvl2pPr>
            <a:lvl3pPr marL="548640" indent="-182880">
              <a:lnSpc>
                <a:spcPct val="100000"/>
              </a:lnSpc>
              <a:spcBef>
                <a:spcPts val="0"/>
              </a:spcBef>
              <a:buFont typeface="Arial" panose="020B0604020202020204" pitchFamily="34" charset="0"/>
              <a:buChar char="•"/>
              <a:tabLst/>
              <a:defRPr sz="1800" baseline="0">
                <a:solidFill>
                  <a:schemeClr val="bg1"/>
                </a:solidFill>
              </a:defRPr>
            </a:lvl3pPr>
            <a:lvl4pPr marL="731520" indent="-182880">
              <a:lnSpc>
                <a:spcPct val="100000"/>
              </a:lnSpc>
              <a:spcBef>
                <a:spcPts val="0"/>
              </a:spcBef>
              <a:buFont typeface="Arial" panose="020B0604020202020204" pitchFamily="34" charset="0"/>
              <a:buChar char="•"/>
              <a:tabLst/>
              <a:defRPr sz="1800" baseline="0">
                <a:solidFill>
                  <a:schemeClr val="bg1"/>
                </a:solidFill>
              </a:defRPr>
            </a:lvl4pPr>
            <a:lvl5pPr marL="914400" indent="-182880">
              <a:lnSpc>
                <a:spcPct val="100000"/>
              </a:lnSpc>
              <a:spcBef>
                <a:spcPts val="0"/>
              </a:spcBef>
              <a:buFont typeface="Arial" panose="020B0604020202020204" pitchFamily="34" charset="0"/>
              <a:buChar char="•"/>
              <a:tabLst/>
              <a:defRPr sz="1800"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a:extLst>
              <a:ext uri="{FF2B5EF4-FFF2-40B4-BE49-F238E27FC236}">
                <a16:creationId xmlns:a16="http://schemas.microsoft.com/office/drawing/2014/main" id="{E90FF394-0468-A0C1-5931-3F7781327CA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5982613"/>
            <a:ext cx="12192001" cy="875387"/>
          </a:xfrm>
          <a:prstGeom prst="rect">
            <a:avLst/>
          </a:prstGeom>
        </p:spPr>
      </p:pic>
    </p:spTree>
    <p:extLst>
      <p:ext uri="{BB962C8B-B14F-4D97-AF65-F5344CB8AC3E}">
        <p14:creationId xmlns:p14="http://schemas.microsoft.com/office/powerpoint/2010/main" val="96220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1">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60EB6E8-832B-1243-9261-36676CB056E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b="13136"/>
          <a:stretch/>
        </p:blipFill>
        <p:spPr>
          <a:xfrm>
            <a:off x="0" y="3568"/>
            <a:ext cx="12192000" cy="5951005"/>
          </a:xfrm>
          <a:prstGeom prst="rect">
            <a:avLst/>
          </a:prstGeom>
        </p:spPr>
      </p:pic>
      <p:sp>
        <p:nvSpPr>
          <p:cNvPr id="12" name="Title 1">
            <a:extLst>
              <a:ext uri="{FF2B5EF4-FFF2-40B4-BE49-F238E27FC236}">
                <a16:creationId xmlns:a16="http://schemas.microsoft.com/office/drawing/2014/main" id="{FF6678A4-D464-FD43-A453-B4DB98D0A595}"/>
              </a:ext>
            </a:extLst>
          </p:cNvPr>
          <p:cNvSpPr>
            <a:spLocks noGrp="1"/>
          </p:cNvSpPr>
          <p:nvPr>
            <p:ph type="title"/>
          </p:nvPr>
        </p:nvSpPr>
        <p:spPr>
          <a:xfrm>
            <a:off x="310895" y="365126"/>
            <a:ext cx="5531105" cy="628888"/>
          </a:xfrm>
        </p:spPr>
        <p:txBody>
          <a:bodyPr>
            <a:noAutofit/>
          </a:bodyPr>
          <a:lstStyle>
            <a:lvl1pPr>
              <a:defRPr sz="3200" b="1">
                <a:solidFill>
                  <a:schemeClr val="tx1"/>
                </a:solidFill>
              </a:defRPr>
            </a:lvl1pPr>
          </a:lstStyle>
          <a:p>
            <a:r>
              <a:rPr lang="en-US"/>
              <a:t>Click to edit Master title style</a:t>
            </a:r>
            <a:endParaRPr lang="en-US" dirty="0"/>
          </a:p>
        </p:txBody>
      </p:sp>
      <p:sp>
        <p:nvSpPr>
          <p:cNvPr id="6" name="Rectangle 5">
            <a:extLst>
              <a:ext uri="{FF2B5EF4-FFF2-40B4-BE49-F238E27FC236}">
                <a16:creationId xmlns:a16="http://schemas.microsoft.com/office/drawing/2014/main" id="{DD2564E9-87DD-D24E-8D23-E41F74576900}"/>
              </a:ext>
            </a:extLst>
          </p:cNvPr>
          <p:cNvSpPr/>
          <p:nvPr userDrawn="1"/>
        </p:nvSpPr>
        <p:spPr>
          <a:xfrm>
            <a:off x="6095999" y="-5953"/>
            <a:ext cx="6096001" cy="5950751"/>
          </a:xfrm>
          <a:prstGeom prst="rect">
            <a:avLst/>
          </a:prstGeom>
          <a:solidFill>
            <a:schemeClr val="accent1">
              <a:lumMod val="40000"/>
              <a:lumOff val="6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Text Placeholder 7">
            <a:extLst>
              <a:ext uri="{FF2B5EF4-FFF2-40B4-BE49-F238E27FC236}">
                <a16:creationId xmlns:a16="http://schemas.microsoft.com/office/drawing/2014/main" id="{E996E447-7B87-A741-9CF8-F4D5F7271B8E}"/>
              </a:ext>
            </a:extLst>
          </p:cNvPr>
          <p:cNvSpPr>
            <a:spLocks noGrp="1"/>
          </p:cNvSpPr>
          <p:nvPr>
            <p:ph type="body" sz="quarter" idx="16"/>
          </p:nvPr>
        </p:nvSpPr>
        <p:spPr>
          <a:xfrm>
            <a:off x="332677" y="1353312"/>
            <a:ext cx="5509324" cy="4275246"/>
          </a:xfrm>
        </p:spPr>
        <p:txBody>
          <a:bodyPr/>
          <a:lstStyle>
            <a:lvl1pPr marL="182880" indent="-182880">
              <a:lnSpc>
                <a:spcPct val="100000"/>
              </a:lnSpc>
              <a:spcBef>
                <a:spcPts val="0"/>
              </a:spcBef>
              <a:buFont typeface="Arial" panose="020B0604020202020204" pitchFamily="34" charset="0"/>
              <a:buChar char="•"/>
              <a:tabLst/>
              <a:defRPr sz="1800" baseline="0">
                <a:solidFill>
                  <a:schemeClr val="tx1"/>
                </a:solidFill>
              </a:defRPr>
            </a:lvl1pPr>
            <a:lvl2pPr marL="365760" indent="-182880" defTabSz="182880">
              <a:lnSpc>
                <a:spcPct val="100000"/>
              </a:lnSpc>
              <a:spcBef>
                <a:spcPts val="0"/>
              </a:spcBef>
              <a:buFont typeface="Arial" panose="020B0604020202020204" pitchFamily="34" charset="0"/>
              <a:buChar char="•"/>
              <a:tabLst>
                <a:tab pos="182880" algn="l"/>
              </a:tabLst>
              <a:defRPr sz="1800" baseline="0">
                <a:solidFill>
                  <a:schemeClr val="tx1"/>
                </a:solidFill>
              </a:defRPr>
            </a:lvl2pPr>
            <a:lvl3pPr marL="548640" indent="-182880">
              <a:lnSpc>
                <a:spcPct val="100000"/>
              </a:lnSpc>
              <a:spcBef>
                <a:spcPts val="0"/>
              </a:spcBef>
              <a:buFont typeface="Arial" panose="020B0604020202020204" pitchFamily="34" charset="0"/>
              <a:buChar char="•"/>
              <a:tabLst/>
              <a:defRPr sz="1800" baseline="0">
                <a:solidFill>
                  <a:schemeClr val="tx1"/>
                </a:solidFill>
              </a:defRPr>
            </a:lvl3pPr>
            <a:lvl4pPr marL="731520" indent="-182880">
              <a:lnSpc>
                <a:spcPct val="100000"/>
              </a:lnSpc>
              <a:spcBef>
                <a:spcPts val="0"/>
              </a:spcBef>
              <a:buFont typeface="Arial" panose="020B0604020202020204" pitchFamily="34" charset="0"/>
              <a:buChar char="•"/>
              <a:tabLst/>
              <a:defRPr sz="1800" baseline="0">
                <a:solidFill>
                  <a:schemeClr val="tx1"/>
                </a:solidFill>
              </a:defRPr>
            </a:lvl4pPr>
            <a:lvl5pPr marL="914400" indent="-182880">
              <a:lnSpc>
                <a:spcPct val="100000"/>
              </a:lnSpc>
              <a:spcBef>
                <a:spcPts val="0"/>
              </a:spcBef>
              <a:buFont typeface="Arial" panose="020B0604020202020204" pitchFamily="34" charset="0"/>
              <a:buChar char="•"/>
              <a:tabLst/>
              <a:defRPr sz="1800" baseline="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 name="Picture 1">
            <a:extLst>
              <a:ext uri="{FF2B5EF4-FFF2-40B4-BE49-F238E27FC236}">
                <a16:creationId xmlns:a16="http://schemas.microsoft.com/office/drawing/2014/main" id="{AA8B13A2-6244-14C7-339D-8BC01BC52C2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5982613"/>
            <a:ext cx="12192001" cy="875387"/>
          </a:xfrm>
          <a:prstGeom prst="rect">
            <a:avLst/>
          </a:prstGeom>
        </p:spPr>
      </p:pic>
    </p:spTree>
    <p:extLst>
      <p:ext uri="{BB962C8B-B14F-4D97-AF65-F5344CB8AC3E}">
        <p14:creationId xmlns:p14="http://schemas.microsoft.com/office/powerpoint/2010/main" val="2444568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674E437-6BDA-6E29-EC85-A772F13C309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5982613"/>
            <a:ext cx="12192001" cy="875387"/>
          </a:xfrm>
          <a:prstGeom prst="rect">
            <a:avLst/>
          </a:prstGeom>
        </p:spPr>
      </p:pic>
      <p:sp>
        <p:nvSpPr>
          <p:cNvPr id="3" name="Title 1">
            <a:extLst>
              <a:ext uri="{FF2B5EF4-FFF2-40B4-BE49-F238E27FC236}">
                <a16:creationId xmlns:a16="http://schemas.microsoft.com/office/drawing/2014/main" id="{BC75A4AA-A940-DC55-6A89-69F93C352467}"/>
              </a:ext>
            </a:extLst>
          </p:cNvPr>
          <p:cNvSpPr>
            <a:spLocks noGrp="1"/>
          </p:cNvSpPr>
          <p:nvPr>
            <p:ph type="title"/>
          </p:nvPr>
        </p:nvSpPr>
        <p:spPr>
          <a:xfrm>
            <a:off x="310895" y="365126"/>
            <a:ext cx="5531105" cy="628888"/>
          </a:xfrm>
        </p:spPr>
        <p:txBody>
          <a:bodyPr>
            <a:noAutofit/>
          </a:bodyPr>
          <a:lstStyle>
            <a:lvl1pPr>
              <a:defRPr sz="3200" b="1">
                <a:solidFill>
                  <a:schemeClr val="tx1"/>
                </a:solidFill>
              </a:defRPr>
            </a:lvl1pPr>
          </a:lstStyle>
          <a:p>
            <a:r>
              <a:rPr lang="en-US"/>
              <a:t>Click to edit Master title style</a:t>
            </a:r>
            <a:endParaRPr lang="en-US" dirty="0"/>
          </a:p>
        </p:txBody>
      </p:sp>
      <p:sp>
        <p:nvSpPr>
          <p:cNvPr id="6" name="Text Placeholder 7">
            <a:extLst>
              <a:ext uri="{FF2B5EF4-FFF2-40B4-BE49-F238E27FC236}">
                <a16:creationId xmlns:a16="http://schemas.microsoft.com/office/drawing/2014/main" id="{8D4712CE-8E13-B719-8A59-A02ECBF19EDB}"/>
              </a:ext>
            </a:extLst>
          </p:cNvPr>
          <p:cNvSpPr>
            <a:spLocks noGrp="1"/>
          </p:cNvSpPr>
          <p:nvPr>
            <p:ph type="body" sz="quarter" idx="16"/>
          </p:nvPr>
        </p:nvSpPr>
        <p:spPr>
          <a:xfrm>
            <a:off x="332677" y="1353312"/>
            <a:ext cx="5509324" cy="4275246"/>
          </a:xfrm>
        </p:spPr>
        <p:txBody>
          <a:bodyPr/>
          <a:lstStyle>
            <a:lvl1pPr marL="182880" indent="-182880">
              <a:lnSpc>
                <a:spcPct val="100000"/>
              </a:lnSpc>
              <a:spcBef>
                <a:spcPts val="0"/>
              </a:spcBef>
              <a:buFont typeface="Arial" panose="020B0604020202020204" pitchFamily="34" charset="0"/>
              <a:buChar char="•"/>
              <a:tabLst/>
              <a:defRPr sz="1800" baseline="0">
                <a:solidFill>
                  <a:schemeClr val="tx1"/>
                </a:solidFill>
              </a:defRPr>
            </a:lvl1pPr>
            <a:lvl2pPr marL="365760" indent="-182880" defTabSz="182880">
              <a:lnSpc>
                <a:spcPct val="100000"/>
              </a:lnSpc>
              <a:spcBef>
                <a:spcPts val="0"/>
              </a:spcBef>
              <a:buFont typeface="Arial" panose="020B0604020202020204" pitchFamily="34" charset="0"/>
              <a:buChar char="•"/>
              <a:tabLst>
                <a:tab pos="182880" algn="l"/>
              </a:tabLst>
              <a:defRPr sz="1800" baseline="0">
                <a:solidFill>
                  <a:schemeClr val="tx1"/>
                </a:solidFill>
              </a:defRPr>
            </a:lvl2pPr>
            <a:lvl3pPr marL="548640" indent="-182880">
              <a:lnSpc>
                <a:spcPct val="100000"/>
              </a:lnSpc>
              <a:spcBef>
                <a:spcPts val="0"/>
              </a:spcBef>
              <a:buFont typeface="Arial" panose="020B0604020202020204" pitchFamily="34" charset="0"/>
              <a:buChar char="•"/>
              <a:tabLst/>
              <a:defRPr sz="1800" baseline="0">
                <a:solidFill>
                  <a:schemeClr val="tx1"/>
                </a:solidFill>
              </a:defRPr>
            </a:lvl3pPr>
            <a:lvl4pPr marL="731520" indent="-182880">
              <a:lnSpc>
                <a:spcPct val="100000"/>
              </a:lnSpc>
              <a:spcBef>
                <a:spcPts val="0"/>
              </a:spcBef>
              <a:buFont typeface="Arial" panose="020B0604020202020204" pitchFamily="34" charset="0"/>
              <a:buChar char="•"/>
              <a:tabLst/>
              <a:defRPr sz="1800" baseline="0">
                <a:solidFill>
                  <a:schemeClr val="tx1"/>
                </a:solidFill>
              </a:defRPr>
            </a:lvl4pPr>
            <a:lvl5pPr marL="914400" indent="-182880">
              <a:lnSpc>
                <a:spcPct val="100000"/>
              </a:lnSpc>
              <a:spcBef>
                <a:spcPts val="0"/>
              </a:spcBef>
              <a:buFont typeface="Arial" panose="020B0604020202020204" pitchFamily="34" charset="0"/>
              <a:buChar char="•"/>
              <a:tabLst/>
              <a:defRPr sz="1800" baseline="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518959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Text Placeholder 2"/>
          <p:cNvSpPr>
            <a:spLocks noGrp="1"/>
          </p:cNvSpPr>
          <p:nvPr>
            <p:ph type="body" idx="1"/>
          </p:nvPr>
        </p:nvSpPr>
        <p:spPr bwMode="auto">
          <a:xfrm>
            <a:off x="838200" y="1825625"/>
            <a:ext cx="10515600" cy="3997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cSld>
  <p:clrMap bg1="lt1" tx1="dk1" bg2="lt2" tx2="dk2" accent1="accent1" accent2="accent2" accent3="accent3" accent4="accent4" accent5="accent5" accent6="accent6" hlink="hlink" folHlink="folHlink"/>
  <p:sldLayoutIdLst>
    <p:sldLayoutId id="2147483752" r:id="rId1"/>
    <p:sldLayoutId id="2147483736" r:id="rId2"/>
    <p:sldLayoutId id="2147483775" r:id="rId3"/>
    <p:sldLayoutId id="2147483791" r:id="rId4"/>
  </p:sldLayoutIdLst>
  <p:hf hdr="0" ftr="0" dt="0"/>
  <p:txStyles>
    <p:titleStyle>
      <a:lvl1pPr algn="l" rtl="0" eaLnBrk="1" fontAlgn="base" hangingPunct="1">
        <a:lnSpc>
          <a:spcPct val="90000"/>
        </a:lnSpc>
        <a:spcBef>
          <a:spcPct val="0"/>
        </a:spcBef>
        <a:spcAft>
          <a:spcPct val="0"/>
        </a:spcAft>
        <a:defRPr sz="4400" b="0" kern="1200">
          <a:solidFill>
            <a:schemeClr val="bg1"/>
          </a:solidFill>
          <a:latin typeface="+mj-lt"/>
          <a:ea typeface="ヒラギノ角ゴ Pro W3" pitchFamily="126" charset="-128"/>
          <a:cs typeface="+mj-cs"/>
        </a:defRPr>
      </a:lvl1pPr>
      <a:lvl2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2pPr>
      <a:lvl3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3pPr>
      <a:lvl4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4pPr>
      <a:lvl5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5pPr>
      <a:lvl6pPr marL="4572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6pPr>
      <a:lvl7pPr marL="9144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7pPr>
      <a:lvl8pPr marL="13716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8pPr>
      <a:lvl9pPr marL="18288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9pPr>
    </p:titleStyle>
    <p:bodyStyle>
      <a:lvl1pPr marL="228600" indent="-228600" algn="l" rtl="0" eaLnBrk="1" fontAlgn="base" hangingPunct="1">
        <a:lnSpc>
          <a:spcPct val="90000"/>
        </a:lnSpc>
        <a:spcBef>
          <a:spcPts val="1000"/>
        </a:spcBef>
        <a:spcAft>
          <a:spcPct val="0"/>
        </a:spcAft>
        <a:buFont typeface="Wingdings" panose="05000000000000000000" pitchFamily="2" charset="2"/>
        <a:buChar char="§"/>
        <a:defRPr sz="2800" kern="1200">
          <a:solidFill>
            <a:schemeClr val="bg1"/>
          </a:solidFill>
          <a:latin typeface="+mn-lt"/>
          <a:ea typeface="ヒラギノ角ゴ Pro W3" pitchFamily="126" charset="-128"/>
          <a:cs typeface="+mn-cs"/>
        </a:defRPr>
      </a:lvl1pPr>
      <a:lvl2pPr marL="914400" indent="-457200" algn="l" rtl="0" eaLnBrk="1" fontAlgn="base" hangingPunct="1">
        <a:lnSpc>
          <a:spcPct val="90000"/>
        </a:lnSpc>
        <a:spcBef>
          <a:spcPts val="500"/>
        </a:spcBef>
        <a:spcAft>
          <a:spcPct val="0"/>
        </a:spcAft>
        <a:buFont typeface="Wingdings" panose="05000000000000000000" pitchFamily="2" charset="2"/>
        <a:buChar char="§"/>
        <a:defRPr sz="2400" kern="1200">
          <a:solidFill>
            <a:schemeClr val="bg1"/>
          </a:solidFill>
          <a:latin typeface="+mn-lt"/>
          <a:ea typeface="ヒラギノ角ゴ Pro W3" pitchFamily="126" charset="-128"/>
          <a:cs typeface="+mn-cs"/>
        </a:defRPr>
      </a:lvl2pPr>
      <a:lvl3pPr marL="1371600" indent="-457200" algn="l" rtl="0" eaLnBrk="1" fontAlgn="base" hangingPunct="1">
        <a:lnSpc>
          <a:spcPct val="90000"/>
        </a:lnSpc>
        <a:spcBef>
          <a:spcPts val="500"/>
        </a:spcBef>
        <a:spcAft>
          <a:spcPct val="0"/>
        </a:spcAft>
        <a:buFont typeface="Wingdings" panose="05000000000000000000" pitchFamily="2" charset="2"/>
        <a:buChar char="§"/>
        <a:defRPr sz="2000" kern="1200">
          <a:solidFill>
            <a:schemeClr val="bg1"/>
          </a:solidFill>
          <a:latin typeface="+mn-lt"/>
          <a:ea typeface="ヒラギノ角ゴ Pro W3" pitchFamily="126" charset="-128"/>
          <a:cs typeface="+mn-cs"/>
        </a:defRPr>
      </a:lvl3pPr>
      <a:lvl4pPr marL="17145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4pPr>
      <a:lvl5pPr marL="21717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38DA3EE-E06C-0D47-8E09-EF5259CA846A}"/>
              </a:ext>
            </a:extLst>
          </p:cNvPr>
          <p:cNvSpPr>
            <a:spLocks noGrp="1"/>
          </p:cNvSpPr>
          <p:nvPr>
            <p:ph type="body" sz="quarter" idx="10"/>
          </p:nvPr>
        </p:nvSpPr>
        <p:spPr>
          <a:xfrm>
            <a:off x="0" y="3325736"/>
            <a:ext cx="12192000" cy="1211430"/>
          </a:xfrm>
        </p:spPr>
        <p:txBody>
          <a:bodyPr/>
          <a:lstStyle/>
          <a:p>
            <a:r>
              <a:rPr lang="en-US" dirty="0"/>
              <a:t>Kevin B. Churchwell, MD</a:t>
            </a:r>
            <a:br>
              <a:rPr lang="en-US" dirty="0"/>
            </a:br>
            <a:r>
              <a:rPr lang="en-US" dirty="0"/>
              <a:t>President &amp; Chief Executive Officer</a:t>
            </a:r>
          </a:p>
          <a:p>
            <a:r>
              <a:rPr lang="en-US" dirty="0"/>
              <a:t>Boston Children’s Hospital</a:t>
            </a:r>
          </a:p>
          <a:p>
            <a:endParaRPr lang="en-US" dirty="0"/>
          </a:p>
        </p:txBody>
      </p:sp>
      <p:sp>
        <p:nvSpPr>
          <p:cNvPr id="7" name="Title 6">
            <a:extLst>
              <a:ext uri="{FF2B5EF4-FFF2-40B4-BE49-F238E27FC236}">
                <a16:creationId xmlns:a16="http://schemas.microsoft.com/office/drawing/2014/main" id="{38F5906B-9AD8-D74A-A3E3-1A0B0ADB60A3}"/>
              </a:ext>
            </a:extLst>
          </p:cNvPr>
          <p:cNvSpPr>
            <a:spLocks noGrp="1"/>
          </p:cNvSpPr>
          <p:nvPr>
            <p:ph type="ctrTitle"/>
          </p:nvPr>
        </p:nvSpPr>
        <p:spPr>
          <a:xfrm>
            <a:off x="0" y="1903888"/>
            <a:ext cx="12192000" cy="1208677"/>
          </a:xfrm>
        </p:spPr>
        <p:txBody>
          <a:bodyPr/>
          <a:lstStyle/>
          <a:p>
            <a:r>
              <a:rPr lang="en-US" b="1" dirty="0"/>
              <a:t>Transforming Child and Adolescent Behavioral Health</a:t>
            </a:r>
          </a:p>
        </p:txBody>
      </p:sp>
    </p:spTree>
    <p:extLst>
      <p:ext uri="{BB962C8B-B14F-4D97-AF65-F5344CB8AC3E}">
        <p14:creationId xmlns:p14="http://schemas.microsoft.com/office/powerpoint/2010/main" val="3972357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47F285C2-52CA-41C6-B74F-E1977189B34A}"/>
              </a:ext>
            </a:extLst>
          </p:cNvPr>
          <p:cNvSpPr txBox="1"/>
          <p:nvPr/>
        </p:nvSpPr>
        <p:spPr>
          <a:xfrm>
            <a:off x="464342" y="2101335"/>
            <a:ext cx="2578893" cy="1015663"/>
          </a:xfrm>
          <a:prstGeom prst="rect">
            <a:avLst/>
          </a:prstGeom>
          <a:noFill/>
        </p:spPr>
        <p:txBody>
          <a:bodyPr wrap="square">
            <a:spAutoFit/>
          </a:bodyPr>
          <a:lstStyle/>
          <a:p>
            <a:pPr marL="12700" lvl="3" algn="ctr">
              <a:buNone/>
            </a:pPr>
            <a:r>
              <a:rPr lang="en-US" sz="2400" b="1" dirty="0">
                <a:solidFill>
                  <a:schemeClr val="tx2"/>
                </a:solidFill>
              </a:rPr>
              <a:t>Increase access </a:t>
            </a:r>
          </a:p>
          <a:p>
            <a:pPr marL="12700" lvl="3" algn="ctr">
              <a:buNone/>
            </a:pPr>
            <a:r>
              <a:rPr lang="en-US" dirty="0"/>
              <a:t>to our care and services for all children</a:t>
            </a:r>
          </a:p>
        </p:txBody>
      </p:sp>
      <p:sp>
        <p:nvSpPr>
          <p:cNvPr id="40" name="TextBox 39">
            <a:extLst>
              <a:ext uri="{FF2B5EF4-FFF2-40B4-BE49-F238E27FC236}">
                <a16:creationId xmlns:a16="http://schemas.microsoft.com/office/drawing/2014/main" id="{94980367-6CB9-69C2-6022-C21264E4F890}"/>
              </a:ext>
            </a:extLst>
          </p:cNvPr>
          <p:cNvSpPr txBox="1"/>
          <p:nvPr/>
        </p:nvSpPr>
        <p:spPr>
          <a:xfrm>
            <a:off x="3321841" y="2101335"/>
            <a:ext cx="2578893" cy="461665"/>
          </a:xfrm>
          <a:prstGeom prst="rect">
            <a:avLst/>
          </a:prstGeom>
          <a:noFill/>
        </p:spPr>
        <p:txBody>
          <a:bodyPr wrap="square">
            <a:spAutoFit/>
          </a:bodyPr>
          <a:lstStyle/>
          <a:p>
            <a:pPr marL="12700" lvl="3" algn="ctr"/>
            <a:r>
              <a:rPr lang="en-US" sz="2400" b="1" dirty="0">
                <a:solidFill>
                  <a:schemeClr val="tx2"/>
                </a:solidFill>
              </a:rPr>
              <a:t>Expand research</a:t>
            </a:r>
            <a:endParaRPr lang="en-US" dirty="0"/>
          </a:p>
        </p:txBody>
      </p:sp>
      <p:sp>
        <p:nvSpPr>
          <p:cNvPr id="41" name="TextBox 40">
            <a:extLst>
              <a:ext uri="{FF2B5EF4-FFF2-40B4-BE49-F238E27FC236}">
                <a16:creationId xmlns:a16="http://schemas.microsoft.com/office/drawing/2014/main" id="{8F02A3FE-2BAB-EF09-59B0-78F4C370D80C}"/>
              </a:ext>
            </a:extLst>
          </p:cNvPr>
          <p:cNvSpPr txBox="1"/>
          <p:nvPr/>
        </p:nvSpPr>
        <p:spPr>
          <a:xfrm>
            <a:off x="6153153" y="2101335"/>
            <a:ext cx="2578893" cy="2492990"/>
          </a:xfrm>
          <a:prstGeom prst="rect">
            <a:avLst/>
          </a:prstGeom>
          <a:noFill/>
        </p:spPr>
        <p:txBody>
          <a:bodyPr wrap="square">
            <a:spAutoFit/>
          </a:bodyPr>
          <a:lstStyle/>
          <a:p>
            <a:pPr marL="12700" lvl="3" algn="ctr">
              <a:buNone/>
            </a:pPr>
            <a:r>
              <a:rPr lang="en-US" sz="2400" b="1" dirty="0">
                <a:solidFill>
                  <a:schemeClr val="tx2"/>
                </a:solidFill>
              </a:rPr>
              <a:t>Strengthen</a:t>
            </a:r>
            <a:r>
              <a:rPr lang="en-US" sz="2400" b="1" dirty="0"/>
              <a:t> </a:t>
            </a:r>
            <a:br>
              <a:rPr lang="en-US" sz="2400" b="1" dirty="0"/>
            </a:br>
            <a:r>
              <a:rPr lang="en-US" dirty="0"/>
              <a:t>our ability to jointly recruit and retain the next generation of behavioral health and rehabilitative care clinicians</a:t>
            </a:r>
          </a:p>
          <a:p>
            <a:pPr marL="12700" lvl="3" algn="ctr">
              <a:buNone/>
            </a:pPr>
            <a:endParaRPr lang="en-US" sz="2400" b="1" dirty="0"/>
          </a:p>
        </p:txBody>
      </p:sp>
      <p:sp>
        <p:nvSpPr>
          <p:cNvPr id="43" name="TextBox 42">
            <a:extLst>
              <a:ext uri="{FF2B5EF4-FFF2-40B4-BE49-F238E27FC236}">
                <a16:creationId xmlns:a16="http://schemas.microsoft.com/office/drawing/2014/main" id="{137BC4F1-79E9-9D1A-C3A6-CE477CB0F1B9}"/>
              </a:ext>
            </a:extLst>
          </p:cNvPr>
          <p:cNvSpPr txBox="1"/>
          <p:nvPr/>
        </p:nvSpPr>
        <p:spPr>
          <a:xfrm>
            <a:off x="9039225" y="2101335"/>
            <a:ext cx="2578893" cy="1015663"/>
          </a:xfrm>
          <a:prstGeom prst="rect">
            <a:avLst/>
          </a:prstGeom>
          <a:noFill/>
        </p:spPr>
        <p:txBody>
          <a:bodyPr wrap="square">
            <a:spAutoFit/>
          </a:bodyPr>
          <a:lstStyle/>
          <a:p>
            <a:pPr marL="12700" lvl="3" algn="ctr"/>
            <a:r>
              <a:rPr lang="en-US" sz="2400" b="1" dirty="0">
                <a:solidFill>
                  <a:schemeClr val="tx2"/>
                </a:solidFill>
              </a:rPr>
              <a:t>Modernize</a:t>
            </a:r>
            <a:r>
              <a:rPr lang="en-US" sz="2400" b="1" dirty="0"/>
              <a:t> </a:t>
            </a:r>
            <a:br>
              <a:rPr lang="en-US" sz="2400" b="1" dirty="0"/>
            </a:br>
            <a:r>
              <a:rPr lang="en-US" dirty="0"/>
              <a:t>the Franciscan Children’s campus</a:t>
            </a:r>
          </a:p>
        </p:txBody>
      </p:sp>
      <p:sp>
        <p:nvSpPr>
          <p:cNvPr id="45" name="Title 44">
            <a:extLst>
              <a:ext uri="{FF2B5EF4-FFF2-40B4-BE49-F238E27FC236}">
                <a16:creationId xmlns:a16="http://schemas.microsoft.com/office/drawing/2014/main" id="{CF5735E9-C331-B5E5-3B21-0D77565A56EC}"/>
              </a:ext>
            </a:extLst>
          </p:cNvPr>
          <p:cNvSpPr>
            <a:spLocks noGrp="1"/>
          </p:cNvSpPr>
          <p:nvPr>
            <p:ph type="title"/>
          </p:nvPr>
        </p:nvSpPr>
        <p:spPr/>
        <p:txBody>
          <a:bodyPr/>
          <a:lstStyle/>
          <a:p>
            <a:r>
              <a:rPr lang="en-US" dirty="0"/>
              <a:t>Together, We Will …</a:t>
            </a:r>
          </a:p>
        </p:txBody>
      </p:sp>
      <p:cxnSp>
        <p:nvCxnSpPr>
          <p:cNvPr id="46" name="Straight Connector 45">
            <a:extLst>
              <a:ext uri="{FF2B5EF4-FFF2-40B4-BE49-F238E27FC236}">
                <a16:creationId xmlns:a16="http://schemas.microsoft.com/office/drawing/2014/main" id="{71DB5833-A215-74F2-E863-9A7BFAB10CA3}"/>
              </a:ext>
            </a:extLst>
          </p:cNvPr>
          <p:cNvCxnSpPr>
            <a:cxnSpLocks noChangeAspect="1"/>
          </p:cNvCxnSpPr>
          <p:nvPr/>
        </p:nvCxnSpPr>
        <p:spPr bwMode="auto">
          <a:xfrm>
            <a:off x="0" y="1899504"/>
            <a:ext cx="12192000" cy="0"/>
          </a:xfrm>
          <a:prstGeom prst="line">
            <a:avLst/>
          </a:prstGeom>
          <a:blipFill dpi="0" rotWithShape="0">
            <a:blip r:embed="rId2"/>
            <a:srcRect/>
            <a:tile tx="0" ty="0" sx="100000" sy="100000" flip="none" algn="tl"/>
          </a:blipFill>
          <a:ln w="28575" cap="flat" cmpd="sng" algn="ctr">
            <a:solidFill>
              <a:schemeClr val="bg1">
                <a:lumMod val="75000"/>
              </a:schemeClr>
            </a:solidFill>
            <a:prstDash val="solid"/>
            <a:miter lim="400000"/>
            <a:headEnd type="none" w="med" len="med"/>
            <a:tailEnd type="none" w="med" len="med"/>
          </a:ln>
          <a:effectLst/>
        </p:spPr>
      </p:cxnSp>
      <p:sp>
        <p:nvSpPr>
          <p:cNvPr id="52" name="Oval 51">
            <a:extLst>
              <a:ext uri="{FF2B5EF4-FFF2-40B4-BE49-F238E27FC236}">
                <a16:creationId xmlns:a16="http://schemas.microsoft.com/office/drawing/2014/main" id="{DD9FB55B-2CB2-B689-30CF-5176659D3941}"/>
              </a:ext>
            </a:extLst>
          </p:cNvPr>
          <p:cNvSpPr>
            <a:spLocks noChangeAspect="1"/>
          </p:cNvSpPr>
          <p:nvPr/>
        </p:nvSpPr>
        <p:spPr bwMode="auto">
          <a:xfrm>
            <a:off x="1645788" y="1769840"/>
            <a:ext cx="239235" cy="238207"/>
          </a:xfrm>
          <a:prstGeom prst="ellipse">
            <a:avLst/>
          </a:prstGeom>
          <a:solidFill>
            <a:schemeClr val="tx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lIns="38100" tIns="38100" rIns="38100" bIns="3810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srgbClr val="74808C"/>
              </a:solidFill>
              <a:effectLst/>
              <a:uLnTx/>
              <a:uFillTx/>
              <a:latin typeface="Poppins" charset="0"/>
              <a:ea typeface="Poppins" charset="0"/>
              <a:cs typeface="Poppins" charset="0"/>
            </a:endParaRPr>
          </a:p>
        </p:txBody>
      </p:sp>
      <p:sp>
        <p:nvSpPr>
          <p:cNvPr id="53" name="Oval 52">
            <a:extLst>
              <a:ext uri="{FF2B5EF4-FFF2-40B4-BE49-F238E27FC236}">
                <a16:creationId xmlns:a16="http://schemas.microsoft.com/office/drawing/2014/main" id="{4880EE54-83EB-0DFE-96DB-329589899402}"/>
              </a:ext>
            </a:extLst>
          </p:cNvPr>
          <p:cNvSpPr>
            <a:spLocks noChangeAspect="1"/>
          </p:cNvSpPr>
          <p:nvPr/>
        </p:nvSpPr>
        <p:spPr bwMode="auto">
          <a:xfrm>
            <a:off x="4500792" y="1769840"/>
            <a:ext cx="239235" cy="238207"/>
          </a:xfrm>
          <a:prstGeom prst="ellipse">
            <a:avLst/>
          </a:prstGeom>
          <a:solidFill>
            <a:schemeClr val="tx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lIns="38100" tIns="38100" rIns="38100" bIns="3810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srgbClr val="74808C"/>
              </a:solidFill>
              <a:effectLst/>
              <a:uLnTx/>
              <a:uFillTx/>
              <a:latin typeface="Poppins" charset="0"/>
              <a:ea typeface="Poppins" charset="0"/>
              <a:cs typeface="Poppins" charset="0"/>
            </a:endParaRPr>
          </a:p>
        </p:txBody>
      </p:sp>
      <p:sp>
        <p:nvSpPr>
          <p:cNvPr id="54" name="Oval 53">
            <a:extLst>
              <a:ext uri="{FF2B5EF4-FFF2-40B4-BE49-F238E27FC236}">
                <a16:creationId xmlns:a16="http://schemas.microsoft.com/office/drawing/2014/main" id="{79DA6132-A452-6AD1-EBCB-2672F3E9F197}"/>
              </a:ext>
            </a:extLst>
          </p:cNvPr>
          <p:cNvSpPr>
            <a:spLocks noChangeAspect="1"/>
          </p:cNvSpPr>
          <p:nvPr/>
        </p:nvSpPr>
        <p:spPr bwMode="auto">
          <a:xfrm>
            <a:off x="7355796" y="1769840"/>
            <a:ext cx="239235" cy="238207"/>
          </a:xfrm>
          <a:prstGeom prst="ellipse">
            <a:avLst/>
          </a:prstGeom>
          <a:solidFill>
            <a:schemeClr val="tx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lIns="38100" tIns="38100" rIns="38100" bIns="3810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srgbClr val="74808C"/>
              </a:solidFill>
              <a:effectLst/>
              <a:uLnTx/>
              <a:uFillTx/>
              <a:latin typeface="Poppins" charset="0"/>
              <a:ea typeface="Poppins" charset="0"/>
              <a:cs typeface="Poppins" charset="0"/>
            </a:endParaRPr>
          </a:p>
        </p:txBody>
      </p:sp>
      <p:sp>
        <p:nvSpPr>
          <p:cNvPr id="55" name="Oval 54">
            <a:extLst>
              <a:ext uri="{FF2B5EF4-FFF2-40B4-BE49-F238E27FC236}">
                <a16:creationId xmlns:a16="http://schemas.microsoft.com/office/drawing/2014/main" id="{ED47BB32-C274-A1C8-E761-F19400F07EC1}"/>
              </a:ext>
            </a:extLst>
          </p:cNvPr>
          <p:cNvSpPr>
            <a:spLocks noChangeAspect="1"/>
          </p:cNvSpPr>
          <p:nvPr/>
        </p:nvSpPr>
        <p:spPr bwMode="auto">
          <a:xfrm>
            <a:off x="10210800" y="1769840"/>
            <a:ext cx="239235" cy="238207"/>
          </a:xfrm>
          <a:prstGeom prst="ellipse">
            <a:avLst/>
          </a:prstGeom>
          <a:solidFill>
            <a:schemeClr val="tx2"/>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lIns="38100" tIns="38100" rIns="38100" bIns="3810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srgbClr val="74808C"/>
              </a:solidFill>
              <a:effectLst/>
              <a:uLnTx/>
              <a:uFillTx/>
              <a:latin typeface="Poppins" charset="0"/>
              <a:ea typeface="Poppins" charset="0"/>
              <a:cs typeface="Poppins" charset="0"/>
            </a:endParaRPr>
          </a:p>
        </p:txBody>
      </p:sp>
      <p:sp>
        <p:nvSpPr>
          <p:cNvPr id="57" name="TextBox 56">
            <a:extLst>
              <a:ext uri="{FF2B5EF4-FFF2-40B4-BE49-F238E27FC236}">
                <a16:creationId xmlns:a16="http://schemas.microsoft.com/office/drawing/2014/main" id="{5B99DA1E-15B4-4929-9472-71400FD0C6EE}"/>
              </a:ext>
            </a:extLst>
          </p:cNvPr>
          <p:cNvSpPr txBox="1"/>
          <p:nvPr/>
        </p:nvSpPr>
        <p:spPr>
          <a:xfrm>
            <a:off x="0" y="4665373"/>
            <a:ext cx="12192000" cy="584775"/>
          </a:xfrm>
          <a:prstGeom prst="rect">
            <a:avLst/>
          </a:prstGeom>
          <a:noFill/>
        </p:spPr>
        <p:txBody>
          <a:bodyPr wrap="square">
            <a:spAutoFit/>
          </a:bodyPr>
          <a:lstStyle/>
          <a:p>
            <a:pPr algn="ctr"/>
            <a:r>
              <a:rPr lang="en-US" sz="3200" dirty="0">
                <a:solidFill>
                  <a:schemeClr val="tx2"/>
                </a:solidFill>
              </a:rPr>
              <a:t>Our affiliation is an </a:t>
            </a:r>
            <a:r>
              <a:rPr lang="en-US" sz="3200" b="1" dirty="0">
                <a:solidFill>
                  <a:schemeClr val="tx2"/>
                </a:solidFill>
              </a:rPr>
              <a:t>investment in the future.</a:t>
            </a:r>
          </a:p>
        </p:txBody>
      </p:sp>
    </p:spTree>
    <p:extLst>
      <p:ext uri="{BB962C8B-B14F-4D97-AF65-F5344CB8AC3E}">
        <p14:creationId xmlns:p14="http://schemas.microsoft.com/office/powerpoint/2010/main" val="264413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E8BE6-4CB7-4C4E-955E-D7E19F6D2109}"/>
              </a:ext>
            </a:extLst>
          </p:cNvPr>
          <p:cNvSpPr>
            <a:spLocks noGrp="1"/>
          </p:cNvSpPr>
          <p:nvPr>
            <p:ph type="title"/>
          </p:nvPr>
        </p:nvSpPr>
        <p:spPr>
          <a:xfrm>
            <a:off x="8677655" y="365126"/>
            <a:ext cx="5531105" cy="628888"/>
          </a:xfrm>
        </p:spPr>
        <p:txBody>
          <a:bodyPr/>
          <a:lstStyle/>
          <a:p>
            <a:r>
              <a:rPr lang="en-US" dirty="0"/>
              <a:t>To a Better Future</a:t>
            </a:r>
          </a:p>
        </p:txBody>
      </p:sp>
      <p:sp>
        <p:nvSpPr>
          <p:cNvPr id="5" name="Text Placeholder 4">
            <a:extLst>
              <a:ext uri="{FF2B5EF4-FFF2-40B4-BE49-F238E27FC236}">
                <a16:creationId xmlns:a16="http://schemas.microsoft.com/office/drawing/2014/main" id="{CA651976-176D-DE43-F603-7E941482EE23}"/>
              </a:ext>
            </a:extLst>
          </p:cNvPr>
          <p:cNvSpPr>
            <a:spLocks noGrp="1"/>
          </p:cNvSpPr>
          <p:nvPr>
            <p:ph type="body" sz="quarter" idx="16"/>
          </p:nvPr>
        </p:nvSpPr>
        <p:spPr>
          <a:xfrm>
            <a:off x="8699437" y="1353312"/>
            <a:ext cx="3203003" cy="4275246"/>
          </a:xfrm>
        </p:spPr>
        <p:txBody>
          <a:bodyPr/>
          <a:lstStyle/>
          <a:p>
            <a:pPr>
              <a:spcAft>
                <a:spcPts val="1200"/>
              </a:spcAft>
            </a:pPr>
            <a:r>
              <a:rPr lang="en-US" sz="1750" dirty="0"/>
              <a:t>Crisis demands more integration and coordination across systems.</a:t>
            </a:r>
          </a:p>
          <a:p>
            <a:pPr>
              <a:spcAft>
                <a:spcPts val="1200"/>
              </a:spcAft>
            </a:pPr>
            <a:r>
              <a:rPr lang="en-US" sz="1750" dirty="0"/>
              <a:t>Collaborate to harness our collective experience, expertise and commitment.</a:t>
            </a:r>
          </a:p>
          <a:p>
            <a:pPr>
              <a:spcAft>
                <a:spcPts val="1200"/>
              </a:spcAft>
            </a:pPr>
            <a:r>
              <a:rPr lang="en-US" sz="1750" dirty="0"/>
              <a:t>Invest more in promotion, prevention, treatment and research; substantial ROI.</a:t>
            </a:r>
          </a:p>
          <a:p>
            <a:pPr>
              <a:spcAft>
                <a:spcPts val="1200"/>
              </a:spcAft>
            </a:pPr>
            <a:r>
              <a:rPr lang="en-US" sz="1750" dirty="0"/>
              <a:t>Drive improvements that will help build a better system … and a better future.</a:t>
            </a:r>
          </a:p>
          <a:p>
            <a:pPr>
              <a:spcAft>
                <a:spcPts val="1200"/>
              </a:spcAft>
            </a:pPr>
            <a:endParaRPr lang="en-US" sz="1750" dirty="0"/>
          </a:p>
        </p:txBody>
      </p:sp>
      <p:pic>
        <p:nvPicPr>
          <p:cNvPr id="8" name="Picture Placeholder 7">
            <a:extLst>
              <a:ext uri="{FF2B5EF4-FFF2-40B4-BE49-F238E27FC236}">
                <a16:creationId xmlns:a16="http://schemas.microsoft.com/office/drawing/2014/main" id="{8273C705-FE25-FB8D-ECD4-B1A4AE0E1C34}"/>
              </a:ext>
            </a:extLst>
          </p:cNvPr>
          <p:cNvPicPr>
            <a:picLocks noGrp="1" noChangeAspect="1"/>
          </p:cNvPicPr>
          <p:nvPr>
            <p:ph type="pic" sz="quarter" idx="4294967295"/>
          </p:nvPr>
        </p:nvPicPr>
        <p:blipFill rotWithShape="1">
          <a:blip r:embed="rId3" cstate="screen">
            <a:extLst>
              <a:ext uri="{28A0092B-C50C-407E-A947-70E740481C1C}">
                <a14:useLocalDpi xmlns:a14="http://schemas.microsoft.com/office/drawing/2010/main"/>
              </a:ext>
            </a:extLst>
          </a:blip>
          <a:srcRect/>
          <a:stretch/>
        </p:blipFill>
        <p:spPr>
          <a:xfrm>
            <a:off x="0" y="0"/>
            <a:ext cx="8501063" cy="5962650"/>
          </a:xfrm>
        </p:spPr>
      </p:pic>
    </p:spTree>
    <p:extLst>
      <p:ext uri="{BB962C8B-B14F-4D97-AF65-F5344CB8AC3E}">
        <p14:creationId xmlns:p14="http://schemas.microsoft.com/office/powerpoint/2010/main" val="1227054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D7B2B24-944F-3A2D-0480-B44303759F57}"/>
              </a:ext>
            </a:extLst>
          </p:cNvPr>
          <p:cNvSpPr txBox="1">
            <a:spLocks/>
          </p:cNvSpPr>
          <p:nvPr/>
        </p:nvSpPr>
        <p:spPr>
          <a:xfrm>
            <a:off x="798206" y="1653812"/>
            <a:ext cx="3813988" cy="3510236"/>
          </a:xfrm>
          <a:prstGeom prst="rect">
            <a:avLst/>
          </a:prstGeom>
        </p:spPr>
        <p:txBody>
          <a:bodyPr/>
          <a:lstStyle>
            <a:lvl1pPr marL="228600" indent="-228600" algn="l" rtl="0" eaLnBrk="1" fontAlgn="base" hangingPunct="1">
              <a:lnSpc>
                <a:spcPct val="90000"/>
              </a:lnSpc>
              <a:spcBef>
                <a:spcPts val="1000"/>
              </a:spcBef>
              <a:spcAft>
                <a:spcPct val="0"/>
              </a:spcAft>
              <a:buFont typeface="Wingdings" panose="05000000000000000000" pitchFamily="2" charset="2"/>
              <a:buChar char="§"/>
              <a:defRPr sz="2800" kern="1200">
                <a:solidFill>
                  <a:schemeClr val="bg1"/>
                </a:solidFill>
                <a:latin typeface="+mn-lt"/>
                <a:ea typeface="ヒラギノ角ゴ Pro W3" pitchFamily="126" charset="-128"/>
                <a:cs typeface="+mn-cs"/>
              </a:defRPr>
            </a:lvl1pPr>
            <a:lvl2pPr marL="914400" indent="-457200" algn="l" rtl="0" eaLnBrk="1" fontAlgn="base" hangingPunct="1">
              <a:lnSpc>
                <a:spcPct val="90000"/>
              </a:lnSpc>
              <a:spcBef>
                <a:spcPts val="500"/>
              </a:spcBef>
              <a:spcAft>
                <a:spcPct val="0"/>
              </a:spcAft>
              <a:buFont typeface="Wingdings" panose="05000000000000000000" pitchFamily="2" charset="2"/>
              <a:buChar char="§"/>
              <a:defRPr sz="2400" kern="1200">
                <a:solidFill>
                  <a:schemeClr val="bg1"/>
                </a:solidFill>
                <a:latin typeface="+mn-lt"/>
                <a:ea typeface="ヒラギノ角ゴ Pro W3" pitchFamily="126" charset="-128"/>
                <a:cs typeface="+mn-cs"/>
              </a:defRPr>
            </a:lvl2pPr>
            <a:lvl3pPr marL="1371600" indent="-457200" algn="l" rtl="0" eaLnBrk="1" fontAlgn="base" hangingPunct="1">
              <a:lnSpc>
                <a:spcPct val="90000"/>
              </a:lnSpc>
              <a:spcBef>
                <a:spcPts val="500"/>
              </a:spcBef>
              <a:spcAft>
                <a:spcPct val="0"/>
              </a:spcAft>
              <a:buFont typeface="Wingdings" panose="05000000000000000000" pitchFamily="2" charset="2"/>
              <a:buChar char="§"/>
              <a:defRPr sz="2000" kern="1200">
                <a:solidFill>
                  <a:schemeClr val="bg1"/>
                </a:solidFill>
                <a:latin typeface="+mn-lt"/>
                <a:ea typeface="ヒラギノ角ゴ Pro W3" pitchFamily="126" charset="-128"/>
                <a:cs typeface="+mn-cs"/>
              </a:defRPr>
            </a:lvl3pPr>
            <a:lvl4pPr marL="17145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4pPr>
            <a:lvl5pPr marL="21717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Wingdings" panose="05000000000000000000" pitchFamily="2" charset="2"/>
              <a:buNone/>
            </a:pPr>
            <a:r>
              <a:rPr lang="en-US" sz="1600" dirty="0">
                <a:solidFill>
                  <a:schemeClr val="tx1"/>
                </a:solidFill>
              </a:rPr>
              <a:t>Dr. Churchwell is a member of the Massachusetts Business Roundtable, a board member of the Boston Chamber of Commerce, the Massachusetts Health and Hospital Association, the MIT Corporation, the Whitehead Institute, St. John’s Preparatory  School, the Children’s Hospital Association, Children’s Hospitals’ Solutions for Patient Safety, Controlled Risk Insurance Company Ltd., Risk Management Foundation of the Harvard Medical Institutions, Inc., the Advisory Board for the Boston University School of Public Health and the Boys and Girls Club of Boston. </a:t>
            </a:r>
          </a:p>
        </p:txBody>
      </p:sp>
      <p:sp>
        <p:nvSpPr>
          <p:cNvPr id="6" name="Text Placeholder 3">
            <a:extLst>
              <a:ext uri="{FF2B5EF4-FFF2-40B4-BE49-F238E27FC236}">
                <a16:creationId xmlns:a16="http://schemas.microsoft.com/office/drawing/2014/main" id="{CAE88372-A0F8-F514-65C0-97EC48337BFB}"/>
              </a:ext>
            </a:extLst>
          </p:cNvPr>
          <p:cNvSpPr txBox="1">
            <a:spLocks/>
          </p:cNvSpPr>
          <p:nvPr/>
        </p:nvSpPr>
        <p:spPr bwMode="auto">
          <a:xfrm>
            <a:off x="5885897" y="1653812"/>
            <a:ext cx="5853737" cy="364275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tx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t>Information Purposes Only </a:t>
            </a:r>
          </a:p>
          <a:p>
            <a:pPr marL="0" indent="0">
              <a:buFont typeface="Arial" panose="020B0604020202020204" pitchFamily="34" charset="0"/>
              <a:buNone/>
            </a:pPr>
            <a:endParaRPr lang="en-US" sz="1600" dirty="0"/>
          </a:p>
          <a:p>
            <a:pPr marL="0" indent="0">
              <a:buFont typeface="Arial" panose="020B0604020202020204" pitchFamily="34" charset="0"/>
              <a:buNone/>
            </a:pPr>
            <a:r>
              <a:rPr lang="en-US" sz="1600" dirty="0"/>
              <a:t>The material is offered for educational and information purposes only. The material is not meant as a substitute for independent medical judgment or the advice of a qualified physician or healthcare professional.  The material is not intended to provide medical advice or clinical services to patients, to verify or approve medical information or credentials, or to make any medical referrals. Any reference in this presentation to any person, or organization, or activities, products, or services related to such person or organization, or any linkages from this web site to the web site of another party, do not constitute or imply the endorsement, recommendation, or favoring by Boston Children’s Hospital.</a:t>
            </a:r>
          </a:p>
        </p:txBody>
      </p:sp>
      <p:sp>
        <p:nvSpPr>
          <p:cNvPr id="7" name="Rectangle 6">
            <a:extLst>
              <a:ext uri="{FF2B5EF4-FFF2-40B4-BE49-F238E27FC236}">
                <a16:creationId xmlns:a16="http://schemas.microsoft.com/office/drawing/2014/main" id="{143E5032-0C1F-4B5C-B333-2ECE5B2D4E6A}"/>
              </a:ext>
            </a:extLst>
          </p:cNvPr>
          <p:cNvSpPr/>
          <p:nvPr/>
        </p:nvSpPr>
        <p:spPr>
          <a:xfrm>
            <a:off x="5083730" y="896846"/>
            <a:ext cx="69937" cy="426720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2">
            <a:extLst>
              <a:ext uri="{FF2B5EF4-FFF2-40B4-BE49-F238E27FC236}">
                <a16:creationId xmlns:a16="http://schemas.microsoft.com/office/drawing/2014/main" id="{DB7CF107-2F7A-8B1C-2E1A-E2045F3FB7D5}"/>
              </a:ext>
            </a:extLst>
          </p:cNvPr>
          <p:cNvSpPr>
            <a:spLocks noGrp="1"/>
          </p:cNvSpPr>
          <p:nvPr>
            <p:ph type="title"/>
          </p:nvPr>
        </p:nvSpPr>
        <p:spPr>
          <a:xfrm>
            <a:off x="776425" y="904165"/>
            <a:ext cx="4726618" cy="628888"/>
          </a:xfrm>
        </p:spPr>
        <p:txBody>
          <a:bodyPr/>
          <a:lstStyle/>
          <a:p>
            <a:r>
              <a:rPr lang="en-US" sz="3000" dirty="0"/>
              <a:t>Financial Disclosure</a:t>
            </a:r>
          </a:p>
        </p:txBody>
      </p:sp>
      <p:sp>
        <p:nvSpPr>
          <p:cNvPr id="12" name="Title 2">
            <a:extLst>
              <a:ext uri="{FF2B5EF4-FFF2-40B4-BE49-F238E27FC236}">
                <a16:creationId xmlns:a16="http://schemas.microsoft.com/office/drawing/2014/main" id="{5B23F57B-C9A4-9611-9954-CACBF13AA6B9}"/>
              </a:ext>
            </a:extLst>
          </p:cNvPr>
          <p:cNvSpPr txBox="1">
            <a:spLocks/>
          </p:cNvSpPr>
          <p:nvPr/>
        </p:nvSpPr>
        <p:spPr bwMode="auto">
          <a:xfrm>
            <a:off x="5864117" y="904165"/>
            <a:ext cx="4726618" cy="628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lnSpc>
                <a:spcPct val="90000"/>
              </a:lnSpc>
              <a:spcBef>
                <a:spcPct val="0"/>
              </a:spcBef>
              <a:spcAft>
                <a:spcPct val="0"/>
              </a:spcAft>
              <a:defRPr sz="3200" b="1" kern="1200">
                <a:solidFill>
                  <a:schemeClr val="tx1"/>
                </a:solidFill>
                <a:latin typeface="+mj-lt"/>
                <a:ea typeface="ヒラギノ角ゴ Pro W3" pitchFamily="126" charset="-128"/>
                <a:cs typeface="+mj-cs"/>
              </a:defRPr>
            </a:lvl1pPr>
            <a:lvl2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2pPr>
            <a:lvl3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3pPr>
            <a:lvl4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4pPr>
            <a:lvl5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5pPr>
            <a:lvl6pPr marL="4572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6pPr>
            <a:lvl7pPr marL="9144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7pPr>
            <a:lvl8pPr marL="13716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8pPr>
            <a:lvl9pPr marL="18288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9pPr>
          </a:lstStyle>
          <a:p>
            <a:r>
              <a:rPr lang="en-US" sz="3000" dirty="0"/>
              <a:t>Disclaimer</a:t>
            </a:r>
          </a:p>
        </p:txBody>
      </p:sp>
    </p:spTree>
    <p:extLst>
      <p:ext uri="{BB962C8B-B14F-4D97-AF65-F5344CB8AC3E}">
        <p14:creationId xmlns:p14="http://schemas.microsoft.com/office/powerpoint/2010/main" val="262226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C0887B1-EB1E-29A3-FC39-97AC5C5951F7}"/>
              </a:ext>
            </a:extLst>
          </p:cNvPr>
          <p:cNvSpPr/>
          <p:nvPr/>
        </p:nvSpPr>
        <p:spPr>
          <a:xfrm>
            <a:off x="132274" y="78363"/>
            <a:ext cx="9404131" cy="597513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B9D52E45-E25B-48AC-A412-75122E737D68}"/>
              </a:ext>
            </a:extLst>
          </p:cNvPr>
          <p:cNvSpPr txBox="1"/>
          <p:nvPr/>
        </p:nvSpPr>
        <p:spPr>
          <a:xfrm>
            <a:off x="6515099" y="2952750"/>
            <a:ext cx="2542273" cy="923330"/>
          </a:xfrm>
          <a:prstGeom prst="rect">
            <a:avLst/>
          </a:prstGeom>
          <a:noFill/>
        </p:spPr>
        <p:txBody>
          <a:bodyPr wrap="square">
            <a:spAutoFit/>
          </a:bodyPr>
          <a:lstStyle/>
          <a:p>
            <a:r>
              <a:rPr lang="en-US" sz="1800" dirty="0">
                <a:solidFill>
                  <a:schemeClr val="bg1"/>
                </a:solidFill>
              </a:rPr>
              <a:t>of young </a:t>
            </a:r>
            <a:r>
              <a:rPr lang="en-US" sz="1800" dirty="0" smtClean="0">
                <a:solidFill>
                  <a:schemeClr val="bg1"/>
                </a:solidFill>
              </a:rPr>
              <a:t>people with a psychiatric condition </a:t>
            </a:r>
            <a:r>
              <a:rPr lang="en-US" sz="1800" dirty="0">
                <a:solidFill>
                  <a:schemeClr val="bg1"/>
                </a:solidFill>
              </a:rPr>
              <a:t>receive treatment</a:t>
            </a:r>
          </a:p>
        </p:txBody>
      </p:sp>
      <p:sp>
        <p:nvSpPr>
          <p:cNvPr id="2" name="Title 1">
            <a:extLst>
              <a:ext uri="{FF2B5EF4-FFF2-40B4-BE49-F238E27FC236}">
                <a16:creationId xmlns:a16="http://schemas.microsoft.com/office/drawing/2014/main" id="{7B3A79D1-61CE-194E-E460-DDD45DECB0D2}"/>
              </a:ext>
            </a:extLst>
          </p:cNvPr>
          <p:cNvSpPr>
            <a:spLocks noGrp="1"/>
          </p:cNvSpPr>
          <p:nvPr>
            <p:ph type="title"/>
          </p:nvPr>
        </p:nvSpPr>
        <p:spPr>
          <a:xfrm>
            <a:off x="310895" y="365126"/>
            <a:ext cx="7888225" cy="628888"/>
          </a:xfrm>
        </p:spPr>
        <p:txBody>
          <a:bodyPr/>
          <a:lstStyle/>
          <a:p>
            <a:r>
              <a:rPr lang="en-US" dirty="0">
                <a:solidFill>
                  <a:schemeClr val="bg1"/>
                </a:solidFill>
              </a:rPr>
              <a:t>The Pediatric Behavioral Health Crisis</a:t>
            </a:r>
          </a:p>
        </p:txBody>
      </p:sp>
      <p:sp>
        <p:nvSpPr>
          <p:cNvPr id="4" name="TextBox 3">
            <a:extLst>
              <a:ext uri="{FF2B5EF4-FFF2-40B4-BE49-F238E27FC236}">
                <a16:creationId xmlns:a16="http://schemas.microsoft.com/office/drawing/2014/main" id="{FAB5EE76-B8B4-2BD4-CDCF-103F54D6B9AE}"/>
              </a:ext>
            </a:extLst>
          </p:cNvPr>
          <p:cNvSpPr txBox="1"/>
          <p:nvPr/>
        </p:nvSpPr>
        <p:spPr>
          <a:xfrm>
            <a:off x="1131660" y="3065929"/>
            <a:ext cx="3049255" cy="923330"/>
          </a:xfrm>
          <a:prstGeom prst="rect">
            <a:avLst/>
          </a:prstGeom>
          <a:noFill/>
        </p:spPr>
        <p:txBody>
          <a:bodyPr wrap="square">
            <a:spAutoFit/>
          </a:bodyPr>
          <a:lstStyle/>
          <a:p>
            <a:r>
              <a:rPr lang="en-US" sz="1800" dirty="0">
                <a:solidFill>
                  <a:schemeClr val="bg1"/>
                </a:solidFill>
              </a:rPr>
              <a:t>What was once a widespread and worsening problem </a:t>
            </a:r>
            <a:r>
              <a:rPr lang="en-US" dirty="0">
                <a:solidFill>
                  <a:schemeClr val="bg1"/>
                </a:solidFill>
              </a:rPr>
              <a:t>is now</a:t>
            </a:r>
            <a:r>
              <a:rPr lang="en-US" sz="1800" dirty="0">
                <a:solidFill>
                  <a:schemeClr val="bg1"/>
                </a:solidFill>
              </a:rPr>
              <a:t> a crisis</a:t>
            </a:r>
          </a:p>
        </p:txBody>
      </p:sp>
      <p:sp>
        <p:nvSpPr>
          <p:cNvPr id="5" name="Text Placeholder 2">
            <a:extLst>
              <a:ext uri="{FF2B5EF4-FFF2-40B4-BE49-F238E27FC236}">
                <a16:creationId xmlns:a16="http://schemas.microsoft.com/office/drawing/2014/main" id="{4718234C-46DD-F74C-63A6-23A8BE9957DA}"/>
              </a:ext>
            </a:extLst>
          </p:cNvPr>
          <p:cNvSpPr txBox="1">
            <a:spLocks/>
          </p:cNvSpPr>
          <p:nvPr/>
        </p:nvSpPr>
        <p:spPr>
          <a:xfrm>
            <a:off x="9724933" y="1576875"/>
            <a:ext cx="2301968" cy="3604725"/>
          </a:xfrm>
          <a:prstGeom prst="rect">
            <a:avLst/>
          </a:prstGeom>
        </p:spPr>
        <p:txBody>
          <a:bodyPr/>
          <a:lstStyle>
            <a:lvl1pPr marL="228600" indent="-228600" algn="l" rtl="0" eaLnBrk="1" fontAlgn="base" hangingPunct="1">
              <a:lnSpc>
                <a:spcPct val="90000"/>
              </a:lnSpc>
              <a:spcBef>
                <a:spcPts val="1000"/>
              </a:spcBef>
              <a:spcAft>
                <a:spcPct val="0"/>
              </a:spcAft>
              <a:buFont typeface="Wingdings" panose="05000000000000000000" pitchFamily="2" charset="2"/>
              <a:buChar char="§"/>
              <a:defRPr sz="2800" kern="1200">
                <a:solidFill>
                  <a:schemeClr val="bg1"/>
                </a:solidFill>
                <a:latin typeface="+mn-lt"/>
                <a:ea typeface="ヒラギノ角ゴ Pro W3" pitchFamily="126" charset="-128"/>
                <a:cs typeface="+mn-cs"/>
              </a:defRPr>
            </a:lvl1pPr>
            <a:lvl2pPr marL="914400" indent="-457200" algn="l" rtl="0" eaLnBrk="1" fontAlgn="base" hangingPunct="1">
              <a:lnSpc>
                <a:spcPct val="90000"/>
              </a:lnSpc>
              <a:spcBef>
                <a:spcPts val="500"/>
              </a:spcBef>
              <a:spcAft>
                <a:spcPct val="0"/>
              </a:spcAft>
              <a:buFont typeface="Wingdings" panose="05000000000000000000" pitchFamily="2" charset="2"/>
              <a:buChar char="§"/>
              <a:defRPr sz="2400" kern="1200">
                <a:solidFill>
                  <a:schemeClr val="bg1"/>
                </a:solidFill>
                <a:latin typeface="+mn-lt"/>
                <a:ea typeface="ヒラギノ角ゴ Pro W3" pitchFamily="126" charset="-128"/>
                <a:cs typeface="+mn-cs"/>
              </a:defRPr>
            </a:lvl2pPr>
            <a:lvl3pPr marL="1371600" indent="-457200" algn="l" rtl="0" eaLnBrk="1" fontAlgn="base" hangingPunct="1">
              <a:lnSpc>
                <a:spcPct val="90000"/>
              </a:lnSpc>
              <a:spcBef>
                <a:spcPts val="500"/>
              </a:spcBef>
              <a:spcAft>
                <a:spcPct val="0"/>
              </a:spcAft>
              <a:buFont typeface="Wingdings" panose="05000000000000000000" pitchFamily="2" charset="2"/>
              <a:buChar char="§"/>
              <a:defRPr sz="2000" kern="1200">
                <a:solidFill>
                  <a:schemeClr val="bg1"/>
                </a:solidFill>
                <a:latin typeface="+mn-lt"/>
                <a:ea typeface="ヒラギノ角ゴ Pro W3" pitchFamily="126" charset="-128"/>
                <a:cs typeface="+mn-cs"/>
              </a:defRPr>
            </a:lvl3pPr>
            <a:lvl4pPr marL="17145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4pPr>
            <a:lvl5pPr marL="21717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560"/>
              </a:lnSpc>
              <a:buFont typeface="Wingdings" panose="05000000000000000000" pitchFamily="2" charset="2"/>
              <a:buNone/>
            </a:pPr>
            <a:r>
              <a:rPr lang="en-US" dirty="0">
                <a:solidFill>
                  <a:schemeClr val="tx2"/>
                </a:solidFill>
              </a:rPr>
              <a:t>Untreated disorders result in family, social, educational and economic consequences</a:t>
            </a:r>
          </a:p>
        </p:txBody>
      </p:sp>
      <p:grpSp>
        <p:nvGrpSpPr>
          <p:cNvPr id="6" name="Group 5">
            <a:extLst>
              <a:ext uri="{FF2B5EF4-FFF2-40B4-BE49-F238E27FC236}">
                <a16:creationId xmlns:a16="http://schemas.microsoft.com/office/drawing/2014/main" id="{4FB81854-7690-823D-3380-F51ADCEF16F5}"/>
              </a:ext>
            </a:extLst>
          </p:cNvPr>
          <p:cNvGrpSpPr/>
          <p:nvPr/>
        </p:nvGrpSpPr>
        <p:grpSpPr>
          <a:xfrm>
            <a:off x="127000" y="4513895"/>
            <a:ext cx="1155700" cy="1275588"/>
            <a:chOff x="457200" y="1353312"/>
            <a:chExt cx="1155700" cy="1275588"/>
          </a:xfrm>
        </p:grpSpPr>
        <p:sp>
          <p:nvSpPr>
            <p:cNvPr id="7" name="Text Placeholder 2">
              <a:extLst>
                <a:ext uri="{FF2B5EF4-FFF2-40B4-BE49-F238E27FC236}">
                  <a16:creationId xmlns:a16="http://schemas.microsoft.com/office/drawing/2014/main" id="{D940763D-A570-6C3F-9D8B-37C1113DBACF}"/>
                </a:ext>
              </a:extLst>
            </p:cNvPr>
            <p:cNvSpPr txBox="1">
              <a:spLocks/>
            </p:cNvSpPr>
            <p:nvPr/>
          </p:nvSpPr>
          <p:spPr bwMode="auto">
            <a:xfrm>
              <a:off x="457200" y="1353312"/>
              <a:ext cx="1155700" cy="1275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bg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4000"/>
                </a:lnSpc>
                <a:buNone/>
              </a:pPr>
              <a:r>
                <a:rPr lang="en-US" sz="4000" dirty="0"/>
                <a:t>1</a:t>
              </a:r>
            </a:p>
            <a:p>
              <a:pPr marL="0" indent="0" algn="ctr">
                <a:lnSpc>
                  <a:spcPts val="4000"/>
                </a:lnSpc>
                <a:buNone/>
              </a:pPr>
              <a:r>
                <a:rPr lang="en-US" sz="4000" dirty="0"/>
                <a:t>2</a:t>
              </a:r>
            </a:p>
          </p:txBody>
        </p:sp>
        <p:cxnSp>
          <p:nvCxnSpPr>
            <p:cNvPr id="8" name="Straight Connector 7">
              <a:extLst>
                <a:ext uri="{FF2B5EF4-FFF2-40B4-BE49-F238E27FC236}">
                  <a16:creationId xmlns:a16="http://schemas.microsoft.com/office/drawing/2014/main" id="{750FC634-71AA-6E44-00DA-08D5A2D81FBB}"/>
                </a:ext>
              </a:extLst>
            </p:cNvPr>
            <p:cNvCxnSpPr>
              <a:cxnSpLocks/>
            </p:cNvCxnSpPr>
            <p:nvPr/>
          </p:nvCxnSpPr>
          <p:spPr>
            <a:xfrm>
              <a:off x="797425" y="1873616"/>
              <a:ext cx="474483"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9" name="TextBox 8">
            <a:extLst>
              <a:ext uri="{FF2B5EF4-FFF2-40B4-BE49-F238E27FC236}">
                <a16:creationId xmlns:a16="http://schemas.microsoft.com/office/drawing/2014/main" id="{D07455F9-67A3-2373-240D-C05336CFA8E2}"/>
              </a:ext>
            </a:extLst>
          </p:cNvPr>
          <p:cNvSpPr txBox="1"/>
          <p:nvPr/>
        </p:nvSpPr>
        <p:spPr>
          <a:xfrm>
            <a:off x="1131660" y="4598125"/>
            <a:ext cx="3214992" cy="936008"/>
          </a:xfrm>
          <a:prstGeom prst="rect">
            <a:avLst/>
          </a:prstGeom>
          <a:noFill/>
        </p:spPr>
        <p:txBody>
          <a:bodyPr wrap="square">
            <a:spAutoFit/>
          </a:bodyPr>
          <a:lstStyle/>
          <a:p>
            <a:r>
              <a:rPr lang="en-US" sz="1800" dirty="0">
                <a:solidFill>
                  <a:schemeClr val="bg1"/>
                </a:solidFill>
              </a:rPr>
              <a:t>of US adolescents now have at least one behavioral / mental / emotional disorder</a:t>
            </a:r>
          </a:p>
        </p:txBody>
      </p:sp>
      <p:sp>
        <p:nvSpPr>
          <p:cNvPr id="10" name="TextBox 9">
            <a:extLst>
              <a:ext uri="{FF2B5EF4-FFF2-40B4-BE49-F238E27FC236}">
                <a16:creationId xmlns:a16="http://schemas.microsoft.com/office/drawing/2014/main" id="{89E3F451-E4A9-915B-6D53-8D1297935098}"/>
              </a:ext>
            </a:extLst>
          </p:cNvPr>
          <p:cNvSpPr txBox="1"/>
          <p:nvPr/>
        </p:nvSpPr>
        <p:spPr>
          <a:xfrm>
            <a:off x="374293" y="1195264"/>
            <a:ext cx="8015564" cy="1200329"/>
          </a:xfrm>
          <a:prstGeom prst="rect">
            <a:avLst/>
          </a:prstGeom>
          <a:noFill/>
        </p:spPr>
        <p:txBody>
          <a:bodyPr wrap="square">
            <a:spAutoFit/>
          </a:bodyPr>
          <a:lstStyle/>
          <a:p>
            <a:r>
              <a:rPr lang="en-US" sz="2400" dirty="0">
                <a:solidFill>
                  <a:schemeClr val="bg1"/>
                </a:solidFill>
              </a:rPr>
              <a:t>The pandemic sparked an explosive increase in behavioral health disorders among children and adolescents. The impact among youth of color has been even worse.</a:t>
            </a:r>
          </a:p>
        </p:txBody>
      </p:sp>
      <p:grpSp>
        <p:nvGrpSpPr>
          <p:cNvPr id="12" name="Group 11">
            <a:extLst>
              <a:ext uri="{FF2B5EF4-FFF2-40B4-BE49-F238E27FC236}">
                <a16:creationId xmlns:a16="http://schemas.microsoft.com/office/drawing/2014/main" id="{AB7F285C-6E40-EE65-1135-231161AE9415}"/>
              </a:ext>
            </a:extLst>
          </p:cNvPr>
          <p:cNvGrpSpPr/>
          <p:nvPr/>
        </p:nvGrpSpPr>
        <p:grpSpPr>
          <a:xfrm>
            <a:off x="374293" y="3231776"/>
            <a:ext cx="606800" cy="654423"/>
            <a:chOff x="4603172" y="3204277"/>
            <a:chExt cx="293744" cy="316798"/>
          </a:xfrm>
        </p:grpSpPr>
        <p:cxnSp>
          <p:nvCxnSpPr>
            <p:cNvPr id="13" name="Straight Connector 12">
              <a:extLst>
                <a:ext uri="{FF2B5EF4-FFF2-40B4-BE49-F238E27FC236}">
                  <a16:creationId xmlns:a16="http://schemas.microsoft.com/office/drawing/2014/main" id="{DE33E4A3-C3CF-05CA-C523-DC941C293E8E}"/>
                </a:ext>
              </a:extLst>
            </p:cNvPr>
            <p:cNvCxnSpPr/>
            <p:nvPr/>
          </p:nvCxnSpPr>
          <p:spPr>
            <a:xfrm>
              <a:off x="4634787" y="3204277"/>
              <a:ext cx="0" cy="29031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F2B05E5-C496-213A-F385-24E275F73BDA}"/>
                </a:ext>
              </a:extLst>
            </p:cNvPr>
            <p:cNvCxnSpPr/>
            <p:nvPr/>
          </p:nvCxnSpPr>
          <p:spPr>
            <a:xfrm>
              <a:off x="4631969" y="3488954"/>
              <a:ext cx="26494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5" name="Right Arrow 14">
              <a:extLst>
                <a:ext uri="{FF2B5EF4-FFF2-40B4-BE49-F238E27FC236}">
                  <a16:creationId xmlns:a16="http://schemas.microsoft.com/office/drawing/2014/main" id="{D531586D-E88E-1975-0892-BD1317C37380}"/>
                </a:ext>
              </a:extLst>
            </p:cNvPr>
            <p:cNvSpPr/>
            <p:nvPr/>
          </p:nvSpPr>
          <p:spPr>
            <a:xfrm rot="18900000">
              <a:off x="4665792" y="3288835"/>
              <a:ext cx="197301" cy="109925"/>
            </a:xfrm>
            <a:prstGeom prst="rightArrow">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45BB245D-FBD2-A19B-9518-A54E1796FB41}"/>
                </a:ext>
              </a:extLst>
            </p:cNvPr>
            <p:cNvCxnSpPr>
              <a:cxnSpLocks/>
            </p:cNvCxnSpPr>
            <p:nvPr/>
          </p:nvCxnSpPr>
          <p:spPr>
            <a:xfrm flipV="1">
              <a:off x="4681953" y="34607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5C02A5A7-14E7-394D-D123-0F32717169E9}"/>
                </a:ext>
              </a:extLst>
            </p:cNvPr>
            <p:cNvCxnSpPr>
              <a:cxnSpLocks/>
            </p:cNvCxnSpPr>
            <p:nvPr/>
          </p:nvCxnSpPr>
          <p:spPr>
            <a:xfrm flipV="1">
              <a:off x="4779377" y="34607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82DC85FE-7535-AA85-4123-4315E81194E9}"/>
                </a:ext>
              </a:extLst>
            </p:cNvPr>
            <p:cNvCxnSpPr>
              <a:cxnSpLocks/>
            </p:cNvCxnSpPr>
            <p:nvPr/>
          </p:nvCxnSpPr>
          <p:spPr>
            <a:xfrm flipV="1">
              <a:off x="4876800" y="34607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19" name="Group 18">
              <a:extLst>
                <a:ext uri="{FF2B5EF4-FFF2-40B4-BE49-F238E27FC236}">
                  <a16:creationId xmlns:a16="http://schemas.microsoft.com/office/drawing/2014/main" id="{01C6607C-AB6F-FF6F-6F7D-6C209FA0AF76}"/>
                </a:ext>
              </a:extLst>
            </p:cNvPr>
            <p:cNvGrpSpPr/>
            <p:nvPr/>
          </p:nvGrpSpPr>
          <p:grpSpPr>
            <a:xfrm rot="16200000">
              <a:off x="4535904" y="3295663"/>
              <a:ext cx="194847" cy="60312"/>
              <a:chOff x="4834353" y="3613163"/>
              <a:chExt cx="194847" cy="60312"/>
            </a:xfrm>
          </p:grpSpPr>
          <p:cxnSp>
            <p:nvCxnSpPr>
              <p:cNvPr id="20" name="Straight Connector 19">
                <a:extLst>
                  <a:ext uri="{FF2B5EF4-FFF2-40B4-BE49-F238E27FC236}">
                    <a16:creationId xmlns:a16="http://schemas.microsoft.com/office/drawing/2014/main" id="{451B70D7-F5EF-EBB0-86B9-FB8B20FA0352}"/>
                  </a:ext>
                </a:extLst>
              </p:cNvPr>
              <p:cNvCxnSpPr>
                <a:cxnSpLocks/>
              </p:cNvCxnSpPr>
              <p:nvPr/>
            </p:nvCxnSpPr>
            <p:spPr>
              <a:xfrm flipV="1">
                <a:off x="4834353" y="36131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D7F5E07-4F0D-D229-20C1-0880DB61792A}"/>
                  </a:ext>
                </a:extLst>
              </p:cNvPr>
              <p:cNvCxnSpPr>
                <a:cxnSpLocks/>
              </p:cNvCxnSpPr>
              <p:nvPr/>
            </p:nvCxnSpPr>
            <p:spPr>
              <a:xfrm flipV="1">
                <a:off x="4931777" y="36131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53733228-3E3F-0B27-77E0-CD5D1024DFC6}"/>
                  </a:ext>
                </a:extLst>
              </p:cNvPr>
              <p:cNvCxnSpPr>
                <a:cxnSpLocks/>
              </p:cNvCxnSpPr>
              <p:nvPr/>
            </p:nvCxnSpPr>
            <p:spPr>
              <a:xfrm flipV="1">
                <a:off x="5029200" y="3613163"/>
                <a:ext cx="0" cy="6031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grpSp>
      <p:sp>
        <p:nvSpPr>
          <p:cNvPr id="28" name="TextBox 27">
            <a:extLst>
              <a:ext uri="{FF2B5EF4-FFF2-40B4-BE49-F238E27FC236}">
                <a16:creationId xmlns:a16="http://schemas.microsoft.com/office/drawing/2014/main" id="{EF36DBA5-4C02-F833-3C62-B5B47432EB78}"/>
              </a:ext>
            </a:extLst>
          </p:cNvPr>
          <p:cNvSpPr txBox="1"/>
          <p:nvPr/>
        </p:nvSpPr>
        <p:spPr>
          <a:xfrm>
            <a:off x="6515100" y="4598125"/>
            <a:ext cx="2648298" cy="923330"/>
          </a:xfrm>
          <a:prstGeom prst="rect">
            <a:avLst/>
          </a:prstGeom>
          <a:noFill/>
        </p:spPr>
        <p:txBody>
          <a:bodyPr wrap="square">
            <a:spAutoFit/>
          </a:bodyPr>
          <a:lstStyle/>
          <a:p>
            <a:r>
              <a:rPr lang="en-US" sz="1800" dirty="0">
                <a:solidFill>
                  <a:schemeClr val="bg1"/>
                </a:solidFill>
              </a:rPr>
              <a:t>The average delay between symptom onset and treatment</a:t>
            </a:r>
          </a:p>
        </p:txBody>
      </p:sp>
      <p:sp>
        <p:nvSpPr>
          <p:cNvPr id="29" name="Text Placeholder 2">
            <a:extLst>
              <a:ext uri="{FF2B5EF4-FFF2-40B4-BE49-F238E27FC236}">
                <a16:creationId xmlns:a16="http://schemas.microsoft.com/office/drawing/2014/main" id="{5772EDC4-9364-C7CF-9DC6-390337623BEE}"/>
              </a:ext>
            </a:extLst>
          </p:cNvPr>
          <p:cNvSpPr txBox="1">
            <a:spLocks/>
          </p:cNvSpPr>
          <p:nvPr/>
        </p:nvSpPr>
        <p:spPr bwMode="auto">
          <a:xfrm>
            <a:off x="5140176" y="4650021"/>
            <a:ext cx="1624536" cy="1275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bg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3300"/>
              </a:lnSpc>
              <a:buNone/>
            </a:pPr>
            <a:r>
              <a:rPr lang="en-US" sz="4000" dirty="0"/>
              <a:t>10</a:t>
            </a:r>
            <a:r>
              <a:rPr lang="en-US" sz="3300" dirty="0"/>
              <a:t> </a:t>
            </a:r>
            <a:br>
              <a:rPr lang="en-US" sz="3300" dirty="0"/>
            </a:br>
            <a:r>
              <a:rPr lang="en-US" sz="3300" dirty="0">
                <a:latin typeface="+mj-lt"/>
              </a:rPr>
              <a:t>YEARS</a:t>
            </a:r>
          </a:p>
        </p:txBody>
      </p:sp>
      <p:grpSp>
        <p:nvGrpSpPr>
          <p:cNvPr id="25" name="Group 24">
            <a:extLst>
              <a:ext uri="{FF2B5EF4-FFF2-40B4-BE49-F238E27FC236}">
                <a16:creationId xmlns:a16="http://schemas.microsoft.com/office/drawing/2014/main" id="{7D71E6A6-D524-35F8-3344-7B1BD936E274}"/>
              </a:ext>
            </a:extLst>
          </p:cNvPr>
          <p:cNvGrpSpPr/>
          <p:nvPr/>
        </p:nvGrpSpPr>
        <p:grpSpPr>
          <a:xfrm>
            <a:off x="4762017" y="2935567"/>
            <a:ext cx="1960236" cy="1664739"/>
            <a:chOff x="5816770" y="2430363"/>
            <a:chExt cx="1960236" cy="1664739"/>
          </a:xfrm>
        </p:grpSpPr>
        <p:grpSp>
          <p:nvGrpSpPr>
            <p:cNvPr id="26" name="Group 25">
              <a:extLst>
                <a:ext uri="{FF2B5EF4-FFF2-40B4-BE49-F238E27FC236}">
                  <a16:creationId xmlns:a16="http://schemas.microsoft.com/office/drawing/2014/main" id="{935678A1-FCB5-08EC-3505-98B3484B04F7}"/>
                </a:ext>
              </a:extLst>
            </p:cNvPr>
            <p:cNvGrpSpPr/>
            <p:nvPr/>
          </p:nvGrpSpPr>
          <p:grpSpPr>
            <a:xfrm>
              <a:off x="6621306" y="2430363"/>
              <a:ext cx="1155700" cy="1275588"/>
              <a:chOff x="456816" y="1353305"/>
              <a:chExt cx="1155700" cy="1275588"/>
            </a:xfrm>
          </p:grpSpPr>
          <p:sp>
            <p:nvSpPr>
              <p:cNvPr id="30" name="Text Placeholder 2">
                <a:extLst>
                  <a:ext uri="{FF2B5EF4-FFF2-40B4-BE49-F238E27FC236}">
                    <a16:creationId xmlns:a16="http://schemas.microsoft.com/office/drawing/2014/main" id="{D809AD39-7221-88DA-3497-ADB522499A31}"/>
                  </a:ext>
                </a:extLst>
              </p:cNvPr>
              <p:cNvSpPr txBox="1">
                <a:spLocks/>
              </p:cNvSpPr>
              <p:nvPr/>
            </p:nvSpPr>
            <p:spPr bwMode="auto">
              <a:xfrm>
                <a:off x="456816" y="1353305"/>
                <a:ext cx="1155700" cy="1275588"/>
              </a:xfrm>
              <a:prstGeom prst="rect">
                <a:avLst/>
              </a:prstGeom>
              <a:noFill/>
              <a:ln>
                <a:noFill/>
              </a:ln>
              <a:extLst>
                <a:ext uri="{909E8E84-426E-40dd-AFC4-6F175D3DCCD1}">
                  <a14:hiddenFill xmlns:a14="http://schemas.microsoft.com/office/drawing/2010/main" xmlns="" xmlns:lc="http://schemas.openxmlformats.org/drawingml/2006/lockedCanvas">
                    <a:solidFill>
                      <a:srgbClr val="FFFFFF"/>
                    </a:solidFill>
                  </a14:hiddenFill>
                </a:ex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5pPr>
                <a:lvl6pPr marL="22860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6pPr>
                <a:lvl7pPr marL="27432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7pPr>
                <a:lvl8pPr marL="32004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8pPr>
                <a:lvl9pPr marL="36576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9pPr>
              </a:lstStyle>
              <a:p>
                <a:pPr marL="0" indent="0" algn="ctr">
                  <a:lnSpc>
                    <a:spcPts val="4000"/>
                  </a:lnSpc>
                  <a:buNone/>
                </a:pPr>
                <a:r>
                  <a:rPr lang="en-US" sz="4000" dirty="0">
                    <a:solidFill>
                      <a:schemeClr val="bg1"/>
                    </a:solidFill>
                  </a:rPr>
                  <a:t>1</a:t>
                </a:r>
              </a:p>
              <a:p>
                <a:pPr marL="0" indent="0" algn="ctr">
                  <a:lnSpc>
                    <a:spcPts val="4000"/>
                  </a:lnSpc>
                  <a:buNone/>
                </a:pPr>
                <a:r>
                  <a:rPr lang="en-US" sz="4000" dirty="0">
                    <a:solidFill>
                      <a:schemeClr val="bg1"/>
                    </a:solidFill>
                  </a:rPr>
                  <a:t>2</a:t>
                </a:r>
              </a:p>
            </p:txBody>
          </p:sp>
          <p:cxnSp>
            <p:nvCxnSpPr>
              <p:cNvPr id="31" name="Straight Connector 30">
                <a:extLst>
                  <a:ext uri="{FF2B5EF4-FFF2-40B4-BE49-F238E27FC236}">
                    <a16:creationId xmlns:a16="http://schemas.microsoft.com/office/drawing/2014/main" id="{CAF0A0DC-AEA3-BBE8-4A28-E46FE8E0284A}"/>
                  </a:ext>
                </a:extLst>
              </p:cNvPr>
              <p:cNvCxnSpPr>
                <a:cxnSpLocks/>
              </p:cNvCxnSpPr>
              <p:nvPr/>
            </p:nvCxnSpPr>
            <p:spPr>
              <a:xfrm>
                <a:off x="797425" y="1873616"/>
                <a:ext cx="474483"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7" name="Text Placeholder 2">
              <a:extLst>
                <a:ext uri="{FF2B5EF4-FFF2-40B4-BE49-F238E27FC236}">
                  <a16:creationId xmlns:a16="http://schemas.microsoft.com/office/drawing/2014/main" id="{22DC1621-A0E7-7F7B-04A3-D5AE6D07C82A}"/>
                </a:ext>
              </a:extLst>
            </p:cNvPr>
            <p:cNvSpPr txBox="1">
              <a:spLocks/>
            </p:cNvSpPr>
            <p:nvPr/>
          </p:nvSpPr>
          <p:spPr bwMode="auto">
            <a:xfrm>
              <a:off x="5816770" y="2790402"/>
              <a:ext cx="1747453" cy="1304700"/>
            </a:xfrm>
            <a:prstGeom prst="rect">
              <a:avLst/>
            </a:prstGeom>
            <a:noFill/>
            <a:ln>
              <a:noFill/>
            </a:ln>
            <a:extLst>
              <a:ext uri="{909E8E84-426E-40dd-AFC4-6F175D3DCCD1}">
                <a14:hiddenFill xmlns:a14="http://schemas.microsoft.com/office/drawing/2010/main" xmlns="" xmlns:lc="http://schemas.openxmlformats.org/drawingml/2006/lockedCanvas">
                  <a:solidFill>
                    <a:srgbClr val="FFFFFF"/>
                  </a:solidFill>
                </a14:hiddenFill>
              </a:ex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ヒラギノ角ゴ Pro W3" pitchFamily="126" charset="-128"/>
                  <a:cs typeface="+mn-cs"/>
                </a:defRPr>
              </a:lvl5pPr>
              <a:lvl6pPr marL="22860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6pPr>
              <a:lvl7pPr marL="27432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7pPr>
              <a:lvl8pPr marL="32004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8pPr>
              <a:lvl9pPr marL="3657600" algn="l" defTabSz="914400" rtl="0" eaLnBrk="1" latinLnBrk="0" hangingPunct="1">
                <a:defRPr kern="1200">
                  <a:solidFill>
                    <a:schemeClr val="tx1"/>
                  </a:solidFill>
                  <a:latin typeface="Calibri" panose="020F0502020204030204" pitchFamily="34" charset="0"/>
                  <a:ea typeface="ヒラギノ角ゴ Pro W3" pitchFamily="126" charset="-128"/>
                  <a:cs typeface="+mn-cs"/>
                </a:defRPr>
              </a:lvl9pPr>
            </a:lstStyle>
            <a:p>
              <a:pPr marL="0" indent="0" algn="ctr">
                <a:lnSpc>
                  <a:spcPts val="4000"/>
                </a:lnSpc>
                <a:buNone/>
              </a:pPr>
              <a:r>
                <a:rPr lang="en-US" sz="7000" dirty="0">
                  <a:solidFill>
                    <a:schemeClr val="bg1"/>
                  </a:solidFill>
                </a:rPr>
                <a:t>&lt;</a:t>
              </a:r>
            </a:p>
          </p:txBody>
        </p:sp>
      </p:grpSp>
    </p:spTree>
    <p:extLst>
      <p:ext uri="{BB962C8B-B14F-4D97-AF65-F5344CB8AC3E}">
        <p14:creationId xmlns:p14="http://schemas.microsoft.com/office/powerpoint/2010/main" val="2836901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719AC-ED07-857D-B244-A97EB01B41DD}"/>
              </a:ext>
            </a:extLst>
          </p:cNvPr>
          <p:cNvSpPr/>
          <p:nvPr/>
        </p:nvSpPr>
        <p:spPr>
          <a:xfrm>
            <a:off x="6217873" y="2362958"/>
            <a:ext cx="2065240" cy="3264844"/>
          </a:xfrm>
          <a:prstGeom prst="rect">
            <a:avLst/>
          </a:prstGeom>
          <a:noFill/>
        </p:spPr>
        <p:txBody>
          <a:bodyPr wrap="square">
            <a:noAutofit/>
          </a:bodyPr>
          <a:lstStyle/>
          <a:p>
            <a:pPr algn="ctr">
              <a:lnSpc>
                <a:spcPts val="2000"/>
              </a:lnSpc>
              <a:spcAft>
                <a:spcPts val="600"/>
              </a:spcAft>
            </a:pPr>
            <a:r>
              <a:rPr lang="en-US" sz="2200" b="1" dirty="0">
                <a:solidFill>
                  <a:schemeClr val="tx2"/>
                </a:solidFill>
                <a:latin typeface="+mj-lt"/>
                <a:cs typeface="Calibri" panose="020F0502020204030204" pitchFamily="34" charset="0"/>
              </a:rPr>
              <a:t>Factors</a:t>
            </a:r>
          </a:p>
          <a:p>
            <a:pPr marL="285750" indent="-161925">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Underlying causes poorly understood</a:t>
            </a:r>
          </a:p>
          <a:p>
            <a:pPr marL="285750" indent="-161925">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Lack of societal awareness</a:t>
            </a:r>
          </a:p>
          <a:p>
            <a:pPr marL="285750" indent="-161925">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Failure to prioritize</a:t>
            </a:r>
          </a:p>
          <a:p>
            <a:pPr marL="285750" indent="-161925">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Workforce shortages</a:t>
            </a:r>
          </a:p>
          <a:p>
            <a:pPr marL="285750" indent="-161925">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Longstanding underinvestment</a:t>
            </a:r>
          </a:p>
          <a:p>
            <a:pPr algn="ctr">
              <a:lnSpc>
                <a:spcPts val="2000"/>
              </a:lnSpc>
            </a:pPr>
            <a:endParaRPr lang="en-US" sz="1600" dirty="0">
              <a:solidFill>
                <a:srgbClr val="595959"/>
              </a:solidFill>
              <a:cs typeface="Calibri" panose="020F0502020204030204" pitchFamily="34" charset="0"/>
            </a:endParaRPr>
          </a:p>
        </p:txBody>
      </p:sp>
      <p:sp>
        <p:nvSpPr>
          <p:cNvPr id="14" name="Rectangle 13">
            <a:extLst>
              <a:ext uri="{FF2B5EF4-FFF2-40B4-BE49-F238E27FC236}">
                <a16:creationId xmlns:a16="http://schemas.microsoft.com/office/drawing/2014/main" id="{87E1CC3A-379A-55F4-CF40-8FB3B84FFD37}"/>
              </a:ext>
            </a:extLst>
          </p:cNvPr>
          <p:cNvSpPr/>
          <p:nvPr/>
        </p:nvSpPr>
        <p:spPr>
          <a:xfrm>
            <a:off x="8245013" y="2362958"/>
            <a:ext cx="2044700" cy="957145"/>
          </a:xfrm>
          <a:prstGeom prst="rect">
            <a:avLst/>
          </a:prstGeom>
          <a:noFill/>
        </p:spPr>
        <p:txBody>
          <a:bodyPr wrap="square">
            <a:noAutofit/>
          </a:bodyPr>
          <a:lstStyle/>
          <a:p>
            <a:pPr algn="ctr">
              <a:lnSpc>
                <a:spcPts val="2100"/>
              </a:lnSpc>
              <a:spcAft>
                <a:spcPts val="600"/>
              </a:spcAft>
            </a:pPr>
            <a:r>
              <a:rPr lang="en-US" sz="2200" b="1" dirty="0">
                <a:solidFill>
                  <a:schemeClr val="tx2"/>
                </a:solidFill>
                <a:latin typeface="+mj-lt"/>
                <a:cs typeface="Calibri" panose="020F0502020204030204" pitchFamily="34" charset="0"/>
              </a:rPr>
              <a:t>Access is Needed</a:t>
            </a:r>
          </a:p>
          <a:p>
            <a:pPr algn="ctr">
              <a:lnSpc>
                <a:spcPts val="1800"/>
              </a:lnSpc>
              <a:spcAft>
                <a:spcPts val="600"/>
              </a:spcAft>
            </a:pPr>
            <a:r>
              <a:rPr lang="en-US" sz="1600" dirty="0">
                <a:solidFill>
                  <a:srgbClr val="595959"/>
                </a:solidFill>
                <a:cs typeface="Calibri" panose="020F0502020204030204" pitchFamily="34" charset="0"/>
              </a:rPr>
              <a:t>across the </a:t>
            </a:r>
            <a:br>
              <a:rPr lang="en-US" sz="1600" dirty="0">
                <a:solidFill>
                  <a:srgbClr val="595959"/>
                </a:solidFill>
                <a:cs typeface="Calibri" panose="020F0502020204030204" pitchFamily="34" charset="0"/>
              </a:rPr>
            </a:br>
            <a:r>
              <a:rPr lang="en-US" sz="1600" dirty="0">
                <a:solidFill>
                  <a:srgbClr val="595959"/>
                </a:solidFill>
                <a:cs typeface="Calibri" panose="020F0502020204030204" pitchFamily="34" charset="0"/>
              </a:rPr>
              <a:t>continuum </a:t>
            </a:r>
            <a:br>
              <a:rPr lang="en-US" sz="1600" dirty="0">
                <a:solidFill>
                  <a:srgbClr val="595959"/>
                </a:solidFill>
                <a:cs typeface="Calibri" panose="020F0502020204030204" pitchFamily="34" charset="0"/>
              </a:rPr>
            </a:br>
            <a:r>
              <a:rPr lang="en-US" sz="1600" dirty="0">
                <a:solidFill>
                  <a:srgbClr val="595959"/>
                </a:solidFill>
                <a:cs typeface="Calibri" panose="020F0502020204030204" pitchFamily="34" charset="0"/>
              </a:rPr>
              <a:t>of care</a:t>
            </a:r>
          </a:p>
          <a:p>
            <a:pPr algn="ctr">
              <a:lnSpc>
                <a:spcPts val="2000"/>
              </a:lnSpc>
            </a:pPr>
            <a:endParaRPr lang="en-US" sz="1600" dirty="0">
              <a:solidFill>
                <a:srgbClr val="595959"/>
              </a:solidFill>
              <a:cs typeface="Calibri" panose="020F0502020204030204" pitchFamily="34" charset="0"/>
            </a:endParaRPr>
          </a:p>
        </p:txBody>
      </p:sp>
      <p:sp>
        <p:nvSpPr>
          <p:cNvPr id="31" name="Rectangle 30">
            <a:extLst>
              <a:ext uri="{FF2B5EF4-FFF2-40B4-BE49-F238E27FC236}">
                <a16:creationId xmlns:a16="http://schemas.microsoft.com/office/drawing/2014/main" id="{5B93760A-960F-A32C-8E4D-784615435E8A}"/>
              </a:ext>
            </a:extLst>
          </p:cNvPr>
          <p:cNvSpPr/>
          <p:nvPr/>
        </p:nvSpPr>
        <p:spPr>
          <a:xfrm>
            <a:off x="10104894" y="2362958"/>
            <a:ext cx="2044700" cy="2450665"/>
          </a:xfrm>
          <a:prstGeom prst="rect">
            <a:avLst/>
          </a:prstGeom>
          <a:noFill/>
        </p:spPr>
        <p:txBody>
          <a:bodyPr wrap="square">
            <a:noAutofit/>
          </a:bodyPr>
          <a:lstStyle/>
          <a:p>
            <a:pPr algn="ctr">
              <a:lnSpc>
                <a:spcPts val="2100"/>
              </a:lnSpc>
              <a:spcAft>
                <a:spcPts val="600"/>
              </a:spcAft>
            </a:pPr>
            <a:r>
              <a:rPr lang="en-US" sz="2200" b="1" dirty="0">
                <a:solidFill>
                  <a:schemeClr val="tx2"/>
                </a:solidFill>
                <a:latin typeface="+mj-lt"/>
                <a:cs typeface="Calibri" panose="020F0502020204030204" pitchFamily="34" charset="0"/>
              </a:rPr>
              <a:t>BCH</a:t>
            </a:r>
            <a:br>
              <a:rPr lang="en-US" sz="2200" b="1" dirty="0">
                <a:solidFill>
                  <a:schemeClr val="tx2"/>
                </a:solidFill>
                <a:latin typeface="+mj-lt"/>
                <a:cs typeface="Calibri" panose="020F0502020204030204" pitchFamily="34" charset="0"/>
              </a:rPr>
            </a:br>
            <a:r>
              <a:rPr lang="en-US" sz="2200" b="1" dirty="0">
                <a:solidFill>
                  <a:schemeClr val="tx2"/>
                </a:solidFill>
                <a:latin typeface="+mj-lt"/>
                <a:cs typeface="Calibri" panose="020F0502020204030204" pitchFamily="34" charset="0"/>
              </a:rPr>
              <a:t>Boarding</a:t>
            </a:r>
          </a:p>
          <a:p>
            <a:pPr marL="401638" indent="-163513">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61% increase </a:t>
            </a:r>
            <a:br>
              <a:rPr lang="en-US" sz="1600" dirty="0">
                <a:solidFill>
                  <a:srgbClr val="595959"/>
                </a:solidFill>
                <a:cs typeface="Calibri" panose="020F0502020204030204" pitchFamily="34" charset="0"/>
              </a:rPr>
            </a:br>
            <a:r>
              <a:rPr lang="en-US" sz="1600" dirty="0">
                <a:solidFill>
                  <a:srgbClr val="595959"/>
                </a:solidFill>
                <a:cs typeface="Calibri" panose="020F0502020204030204" pitchFamily="34" charset="0"/>
              </a:rPr>
              <a:t>over 4 years</a:t>
            </a:r>
          </a:p>
          <a:p>
            <a:pPr marL="401638" indent="-163513">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30 - 40 children per day</a:t>
            </a:r>
          </a:p>
          <a:p>
            <a:pPr marL="401638" indent="-163513">
              <a:lnSpc>
                <a:spcPts val="1800"/>
              </a:lnSpc>
              <a:spcAft>
                <a:spcPts val="600"/>
              </a:spcAft>
              <a:buFont typeface="Arial" panose="020B0604020202020204" pitchFamily="34" charset="0"/>
              <a:buChar char="•"/>
            </a:pPr>
            <a:r>
              <a:rPr lang="en-US" sz="1600" dirty="0">
                <a:solidFill>
                  <a:srgbClr val="595959"/>
                </a:solidFill>
                <a:cs typeface="Calibri" panose="020F0502020204030204" pitchFamily="34" charset="0"/>
              </a:rPr>
              <a:t>Statewide: 147 children per day in February</a:t>
            </a:r>
          </a:p>
          <a:p>
            <a:pPr marL="285750" indent="-161925">
              <a:lnSpc>
                <a:spcPts val="1800"/>
              </a:lnSpc>
              <a:spcAft>
                <a:spcPts val="600"/>
              </a:spcAft>
              <a:buFont typeface="Arial" panose="020B0604020202020204" pitchFamily="34" charset="0"/>
              <a:buChar char="•"/>
            </a:pPr>
            <a:endParaRPr lang="en-US" sz="1600" dirty="0">
              <a:solidFill>
                <a:srgbClr val="595959"/>
              </a:solidFill>
              <a:cs typeface="Calibri" panose="020F0502020204030204" pitchFamily="34" charset="0"/>
            </a:endParaRPr>
          </a:p>
          <a:p>
            <a:pPr algn="ctr">
              <a:lnSpc>
                <a:spcPts val="2000"/>
              </a:lnSpc>
            </a:pPr>
            <a:endParaRPr lang="en-US" sz="1600" dirty="0">
              <a:solidFill>
                <a:srgbClr val="595959"/>
              </a:solidFill>
              <a:cs typeface="Calibri" panose="020F0502020204030204" pitchFamily="34" charset="0"/>
            </a:endParaRPr>
          </a:p>
        </p:txBody>
      </p:sp>
      <p:sp>
        <p:nvSpPr>
          <p:cNvPr id="32" name="Oval 31">
            <a:extLst>
              <a:ext uri="{FF2B5EF4-FFF2-40B4-BE49-F238E27FC236}">
                <a16:creationId xmlns:a16="http://schemas.microsoft.com/office/drawing/2014/main" id="{0D3855DD-4E1B-7955-ED91-4AC508A5FD3C}"/>
              </a:ext>
            </a:extLst>
          </p:cNvPr>
          <p:cNvSpPr>
            <a:spLocks noChangeArrowheads="1"/>
          </p:cNvSpPr>
          <p:nvPr/>
        </p:nvSpPr>
        <p:spPr bwMode="auto">
          <a:xfrm>
            <a:off x="6877497" y="1272549"/>
            <a:ext cx="823181" cy="822952"/>
          </a:xfrm>
          <a:prstGeom prst="ellipse">
            <a:avLst/>
          </a:prstGeom>
          <a:solidFill>
            <a:schemeClr val="tx2"/>
          </a:solidFill>
          <a:ln/>
          <a:effectLst/>
        </p:spPr>
        <p:style>
          <a:lnRef idx="0">
            <a:schemeClr val="accent1"/>
          </a:lnRef>
          <a:fillRef idx="3">
            <a:schemeClr val="accent1"/>
          </a:fillRef>
          <a:effectRef idx="3">
            <a:schemeClr val="accent1"/>
          </a:effectRef>
          <a:fontRef idx="minor">
            <a:schemeClr val="lt1"/>
          </a:fontRef>
        </p:style>
        <p:txBody>
          <a:bodyPr lIns="0" tIns="182880" rIns="0" bIns="0" anchor="ctr">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Bef>
                <a:spcPts val="0"/>
              </a:spcBef>
              <a:spcAft>
                <a:spcPts val="0"/>
              </a:spcAft>
              <a:defRPr/>
            </a:pPr>
            <a:endParaRPr lang="id-ID" sz="1200" kern="1200" dirty="0">
              <a:solidFill>
                <a:srgbClr val="595959"/>
              </a:solidFill>
              <a:cs typeface="Calibri" panose="020F0502020204030204" pitchFamily="34" charset="0"/>
            </a:endParaRPr>
          </a:p>
        </p:txBody>
      </p:sp>
      <p:sp>
        <p:nvSpPr>
          <p:cNvPr id="33" name="Oval 32">
            <a:extLst>
              <a:ext uri="{FF2B5EF4-FFF2-40B4-BE49-F238E27FC236}">
                <a16:creationId xmlns:a16="http://schemas.microsoft.com/office/drawing/2014/main" id="{0678E3E4-15F6-4817-0BFF-E7AADA3EB0CF}"/>
              </a:ext>
            </a:extLst>
          </p:cNvPr>
          <p:cNvSpPr>
            <a:spLocks noChangeArrowheads="1"/>
          </p:cNvSpPr>
          <p:nvPr/>
        </p:nvSpPr>
        <p:spPr bwMode="auto">
          <a:xfrm>
            <a:off x="8841400" y="1272549"/>
            <a:ext cx="823181" cy="822952"/>
          </a:xfrm>
          <a:prstGeom prst="ellipse">
            <a:avLst/>
          </a:prstGeom>
          <a:solidFill>
            <a:schemeClr val="tx2"/>
          </a:solidFill>
          <a:ln/>
          <a:effectLst/>
        </p:spPr>
        <p:style>
          <a:lnRef idx="0">
            <a:schemeClr val="accent1"/>
          </a:lnRef>
          <a:fillRef idx="3">
            <a:schemeClr val="accent1"/>
          </a:fillRef>
          <a:effectRef idx="3">
            <a:schemeClr val="accent1"/>
          </a:effectRef>
          <a:fontRef idx="minor">
            <a:schemeClr val="lt1"/>
          </a:fontRef>
        </p:style>
        <p:txBody>
          <a:bodyPr lIns="0" tIns="182880" rIns="0" bIns="0" anchor="ctr">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Bef>
                <a:spcPts val="0"/>
              </a:spcBef>
              <a:spcAft>
                <a:spcPts val="0"/>
              </a:spcAft>
              <a:defRPr/>
            </a:pPr>
            <a:endParaRPr lang="id-ID" sz="1200" kern="1200" dirty="0">
              <a:solidFill>
                <a:srgbClr val="595959"/>
              </a:solidFill>
              <a:cs typeface="Calibri" panose="020F0502020204030204" pitchFamily="34" charset="0"/>
            </a:endParaRPr>
          </a:p>
        </p:txBody>
      </p:sp>
      <p:sp>
        <p:nvSpPr>
          <p:cNvPr id="34" name="Oval 33">
            <a:extLst>
              <a:ext uri="{FF2B5EF4-FFF2-40B4-BE49-F238E27FC236}">
                <a16:creationId xmlns:a16="http://schemas.microsoft.com/office/drawing/2014/main" id="{8C92D14F-221B-9C1A-E4F1-119F291152F3}"/>
              </a:ext>
            </a:extLst>
          </p:cNvPr>
          <p:cNvSpPr>
            <a:spLocks noChangeArrowheads="1"/>
          </p:cNvSpPr>
          <p:nvPr/>
        </p:nvSpPr>
        <p:spPr bwMode="auto">
          <a:xfrm>
            <a:off x="10668464" y="1272549"/>
            <a:ext cx="823181" cy="822952"/>
          </a:xfrm>
          <a:prstGeom prst="ellipse">
            <a:avLst/>
          </a:prstGeom>
          <a:solidFill>
            <a:schemeClr val="tx2"/>
          </a:solidFill>
          <a:ln/>
          <a:effectLst/>
        </p:spPr>
        <p:style>
          <a:lnRef idx="0">
            <a:schemeClr val="accent1"/>
          </a:lnRef>
          <a:fillRef idx="3">
            <a:schemeClr val="accent1"/>
          </a:fillRef>
          <a:effectRef idx="3">
            <a:schemeClr val="accent1"/>
          </a:effectRef>
          <a:fontRef idx="minor">
            <a:schemeClr val="lt1"/>
          </a:fontRef>
        </p:style>
        <p:txBody>
          <a:bodyPr lIns="0" tIns="182880" rIns="0" bIns="0" anchor="ctr">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Bef>
                <a:spcPts val="0"/>
              </a:spcBef>
              <a:spcAft>
                <a:spcPts val="0"/>
              </a:spcAft>
              <a:defRPr/>
            </a:pPr>
            <a:endParaRPr lang="id-ID" sz="1200" kern="1200" dirty="0">
              <a:solidFill>
                <a:srgbClr val="595959"/>
              </a:solidFill>
              <a:cs typeface="Calibri" panose="020F0502020204030204" pitchFamily="34" charset="0"/>
            </a:endParaRPr>
          </a:p>
        </p:txBody>
      </p:sp>
      <p:pic>
        <p:nvPicPr>
          <p:cNvPr id="36" name="Picture 35">
            <a:extLst>
              <a:ext uri="{FF2B5EF4-FFF2-40B4-BE49-F238E27FC236}">
                <a16:creationId xmlns:a16="http://schemas.microsoft.com/office/drawing/2014/main" id="{8B3F428A-32C9-2314-84C4-D234C231A66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855380" y="1442208"/>
            <a:ext cx="434774" cy="434775"/>
          </a:xfrm>
          <a:prstGeom prst="rect">
            <a:avLst/>
          </a:prstGeom>
        </p:spPr>
      </p:pic>
      <p:sp>
        <p:nvSpPr>
          <p:cNvPr id="37" name="Shape 2529">
            <a:extLst>
              <a:ext uri="{FF2B5EF4-FFF2-40B4-BE49-F238E27FC236}">
                <a16:creationId xmlns:a16="http://schemas.microsoft.com/office/drawing/2014/main" id="{4FB0A5F4-A8EA-8F5A-6C9C-E62EFC697C87}"/>
              </a:ext>
            </a:extLst>
          </p:cNvPr>
          <p:cNvSpPr/>
          <p:nvPr/>
        </p:nvSpPr>
        <p:spPr bwMode="auto">
          <a:xfrm>
            <a:off x="9101054" y="1447898"/>
            <a:ext cx="317421" cy="435471"/>
          </a:xfrm>
          <a:custGeom>
            <a:avLst/>
            <a:gdLst/>
            <a:ahLst/>
            <a:cxnLst>
              <a:cxn ang="0">
                <a:pos x="wd2" y="hd2"/>
              </a:cxn>
              <a:cxn ang="5400000">
                <a:pos x="wd2" y="hd2"/>
              </a:cxn>
              <a:cxn ang="10800000">
                <a:pos x="wd2" y="hd2"/>
              </a:cxn>
              <a:cxn ang="16200000">
                <a:pos x="wd2" y="hd2"/>
              </a:cxn>
            </a:cxnLst>
            <a:rect l="0" t="0" r="r" b="b"/>
            <a:pathLst>
              <a:path w="21600" h="21600" extrusionOk="0">
                <a:moveTo>
                  <a:pt x="11475" y="15573"/>
                </a:moveTo>
                <a:lnTo>
                  <a:pt x="11475" y="16200"/>
                </a:lnTo>
                <a:cubicBezTo>
                  <a:pt x="11475" y="16471"/>
                  <a:pt x="11172" y="16691"/>
                  <a:pt x="10800" y="16691"/>
                </a:cubicBezTo>
                <a:cubicBezTo>
                  <a:pt x="10428" y="16691"/>
                  <a:pt x="10125" y="16471"/>
                  <a:pt x="10125" y="16200"/>
                </a:cubicBezTo>
                <a:lnTo>
                  <a:pt x="10125" y="15573"/>
                </a:lnTo>
                <a:cubicBezTo>
                  <a:pt x="9723" y="15403"/>
                  <a:pt x="9450" y="15090"/>
                  <a:pt x="9450" y="14727"/>
                </a:cubicBezTo>
                <a:cubicBezTo>
                  <a:pt x="9450" y="14185"/>
                  <a:pt x="10055" y="13745"/>
                  <a:pt x="10800" y="13745"/>
                </a:cubicBezTo>
                <a:cubicBezTo>
                  <a:pt x="11545" y="13745"/>
                  <a:pt x="12150" y="14185"/>
                  <a:pt x="12150" y="14727"/>
                </a:cubicBezTo>
                <a:cubicBezTo>
                  <a:pt x="12150" y="15090"/>
                  <a:pt x="11876" y="15403"/>
                  <a:pt x="11475" y="15573"/>
                </a:cubicBezTo>
                <a:moveTo>
                  <a:pt x="10800" y="12764"/>
                </a:moveTo>
                <a:cubicBezTo>
                  <a:pt x="9309" y="12764"/>
                  <a:pt x="8100" y="13643"/>
                  <a:pt x="8100" y="14727"/>
                </a:cubicBezTo>
                <a:cubicBezTo>
                  <a:pt x="8100" y="15232"/>
                  <a:pt x="8369" y="15686"/>
                  <a:pt x="8798" y="16034"/>
                </a:cubicBezTo>
                <a:cubicBezTo>
                  <a:pt x="8789" y="16089"/>
                  <a:pt x="8775" y="16143"/>
                  <a:pt x="8775" y="16200"/>
                </a:cubicBezTo>
                <a:cubicBezTo>
                  <a:pt x="8775" y="17014"/>
                  <a:pt x="9681" y="17673"/>
                  <a:pt x="10800" y="17673"/>
                </a:cubicBezTo>
                <a:cubicBezTo>
                  <a:pt x="11919" y="17673"/>
                  <a:pt x="12825" y="17014"/>
                  <a:pt x="12825" y="16200"/>
                </a:cubicBezTo>
                <a:cubicBezTo>
                  <a:pt x="12825" y="16143"/>
                  <a:pt x="12810" y="16089"/>
                  <a:pt x="12802" y="16034"/>
                </a:cubicBezTo>
                <a:cubicBezTo>
                  <a:pt x="13231" y="15687"/>
                  <a:pt x="13500" y="15232"/>
                  <a:pt x="13500" y="14727"/>
                </a:cubicBezTo>
                <a:cubicBezTo>
                  <a:pt x="13500" y="13643"/>
                  <a:pt x="12291" y="12764"/>
                  <a:pt x="10800" y="12764"/>
                </a:cubicBezTo>
                <a:moveTo>
                  <a:pt x="20250" y="19636"/>
                </a:moveTo>
                <a:cubicBezTo>
                  <a:pt x="20250" y="20179"/>
                  <a:pt x="19645" y="20618"/>
                  <a:pt x="18900" y="20618"/>
                </a:cubicBezTo>
                <a:lnTo>
                  <a:pt x="2700" y="20618"/>
                </a:lnTo>
                <a:cubicBezTo>
                  <a:pt x="1955" y="20618"/>
                  <a:pt x="1350" y="20179"/>
                  <a:pt x="1350" y="19636"/>
                </a:cubicBezTo>
                <a:lnTo>
                  <a:pt x="1350" y="10800"/>
                </a:lnTo>
                <a:cubicBezTo>
                  <a:pt x="1350" y="10258"/>
                  <a:pt x="1955" y="9818"/>
                  <a:pt x="2700" y="9818"/>
                </a:cubicBezTo>
                <a:lnTo>
                  <a:pt x="18900" y="9818"/>
                </a:lnTo>
                <a:cubicBezTo>
                  <a:pt x="19645" y="9818"/>
                  <a:pt x="20250" y="10258"/>
                  <a:pt x="20250" y="10800"/>
                </a:cubicBezTo>
                <a:cubicBezTo>
                  <a:pt x="20250" y="10800"/>
                  <a:pt x="20250" y="19636"/>
                  <a:pt x="20250" y="19636"/>
                </a:cubicBezTo>
                <a:close/>
                <a:moveTo>
                  <a:pt x="18900" y="8836"/>
                </a:moveTo>
                <a:lnTo>
                  <a:pt x="18900" y="5891"/>
                </a:lnTo>
                <a:cubicBezTo>
                  <a:pt x="18900" y="2638"/>
                  <a:pt x="15273" y="0"/>
                  <a:pt x="10800" y="0"/>
                </a:cubicBezTo>
                <a:cubicBezTo>
                  <a:pt x="6327" y="0"/>
                  <a:pt x="2700" y="2638"/>
                  <a:pt x="2700" y="5891"/>
                </a:cubicBezTo>
                <a:cubicBezTo>
                  <a:pt x="2700" y="6162"/>
                  <a:pt x="3003" y="6382"/>
                  <a:pt x="3375" y="6382"/>
                </a:cubicBezTo>
                <a:cubicBezTo>
                  <a:pt x="3747" y="6382"/>
                  <a:pt x="4050" y="6162"/>
                  <a:pt x="4050" y="5891"/>
                </a:cubicBezTo>
                <a:cubicBezTo>
                  <a:pt x="4050" y="3180"/>
                  <a:pt x="7072" y="982"/>
                  <a:pt x="10800" y="982"/>
                </a:cubicBezTo>
                <a:cubicBezTo>
                  <a:pt x="14528" y="982"/>
                  <a:pt x="17550" y="3180"/>
                  <a:pt x="17550" y="5891"/>
                </a:cubicBezTo>
                <a:lnTo>
                  <a:pt x="17550" y="8836"/>
                </a:lnTo>
                <a:lnTo>
                  <a:pt x="2700" y="8836"/>
                </a:lnTo>
                <a:cubicBezTo>
                  <a:pt x="1209" y="8836"/>
                  <a:pt x="0" y="9716"/>
                  <a:pt x="0" y="10800"/>
                </a:cubicBezTo>
                <a:lnTo>
                  <a:pt x="0" y="19636"/>
                </a:lnTo>
                <a:cubicBezTo>
                  <a:pt x="0" y="20721"/>
                  <a:pt x="1209" y="21600"/>
                  <a:pt x="2700" y="21600"/>
                </a:cubicBezTo>
                <a:lnTo>
                  <a:pt x="18900" y="21600"/>
                </a:lnTo>
                <a:cubicBezTo>
                  <a:pt x="20391" y="21600"/>
                  <a:pt x="21600" y="20721"/>
                  <a:pt x="21600" y="19636"/>
                </a:cubicBezTo>
                <a:lnTo>
                  <a:pt x="21600" y="10800"/>
                </a:lnTo>
                <a:cubicBezTo>
                  <a:pt x="21600" y="9716"/>
                  <a:pt x="20391" y="8836"/>
                  <a:pt x="18900" y="8836"/>
                </a:cubicBezTo>
              </a:path>
            </a:pathLst>
          </a:custGeom>
          <a:solidFill>
            <a:schemeClr val="bg1"/>
          </a:solidFill>
          <a:ln w="12700">
            <a:miter lim="400000"/>
          </a:ln>
        </p:spPr>
        <p:txBody>
          <a:bodyPr lIns="38090" tIns="38090" rIns="38090" bIns="38090" anchor="ctr"/>
          <a:lstStyle/>
          <a:p>
            <a:pPr defTabSz="457063" fontAlgn="auto">
              <a:spcBef>
                <a:spcPts val="0"/>
              </a:spcBef>
              <a:spcAft>
                <a:spcPts val="0"/>
              </a:spcAft>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dirty="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38" name="Shape 2588">
            <a:extLst>
              <a:ext uri="{FF2B5EF4-FFF2-40B4-BE49-F238E27FC236}">
                <a16:creationId xmlns:a16="http://schemas.microsoft.com/office/drawing/2014/main" id="{001937C8-2146-54F0-57BB-79D3B1BDB278}"/>
              </a:ext>
            </a:extLst>
          </p:cNvPr>
          <p:cNvSpPr/>
          <p:nvPr/>
        </p:nvSpPr>
        <p:spPr bwMode="auto">
          <a:xfrm>
            <a:off x="7101700" y="1532195"/>
            <a:ext cx="382878" cy="348281"/>
          </a:xfrm>
          <a:custGeom>
            <a:avLst/>
            <a:gdLst/>
            <a:ahLst/>
            <a:cxnLst>
              <a:cxn ang="0">
                <a:pos x="wd2" y="hd2"/>
              </a:cxn>
              <a:cxn ang="5400000">
                <a:pos x="wd2" y="hd2"/>
              </a:cxn>
              <a:cxn ang="10800000">
                <a:pos x="wd2" y="hd2"/>
              </a:cxn>
              <a:cxn ang="16200000">
                <a:pos x="wd2" y="hd2"/>
              </a:cxn>
            </a:cxnLst>
            <a:rect l="0" t="0" r="r" b="b"/>
            <a:pathLst>
              <a:path w="21600" h="21600" extrusionOk="0">
                <a:moveTo>
                  <a:pt x="17182" y="12420"/>
                </a:moveTo>
                <a:cubicBezTo>
                  <a:pt x="16368" y="12420"/>
                  <a:pt x="15709" y="11694"/>
                  <a:pt x="15709" y="10800"/>
                </a:cubicBezTo>
                <a:cubicBezTo>
                  <a:pt x="15709" y="9906"/>
                  <a:pt x="16368" y="9180"/>
                  <a:pt x="17182" y="9180"/>
                </a:cubicBezTo>
                <a:cubicBezTo>
                  <a:pt x="17995" y="9180"/>
                  <a:pt x="18655" y="9906"/>
                  <a:pt x="18655" y="10800"/>
                </a:cubicBezTo>
                <a:cubicBezTo>
                  <a:pt x="18655" y="11694"/>
                  <a:pt x="17995" y="12420"/>
                  <a:pt x="17182" y="12420"/>
                </a:cubicBezTo>
                <a:moveTo>
                  <a:pt x="21109" y="10260"/>
                </a:moveTo>
                <a:lnTo>
                  <a:pt x="19587" y="10260"/>
                </a:lnTo>
                <a:cubicBezTo>
                  <a:pt x="19360" y="9028"/>
                  <a:pt x="18369" y="8100"/>
                  <a:pt x="17182" y="8100"/>
                </a:cubicBezTo>
                <a:cubicBezTo>
                  <a:pt x="15994" y="8100"/>
                  <a:pt x="15004" y="9028"/>
                  <a:pt x="14777" y="10260"/>
                </a:cubicBezTo>
                <a:lnTo>
                  <a:pt x="491" y="10260"/>
                </a:lnTo>
                <a:cubicBezTo>
                  <a:pt x="220" y="10260"/>
                  <a:pt x="0" y="10502"/>
                  <a:pt x="0" y="10800"/>
                </a:cubicBezTo>
                <a:cubicBezTo>
                  <a:pt x="0" y="11098"/>
                  <a:pt x="220" y="11340"/>
                  <a:pt x="491" y="11340"/>
                </a:cubicBezTo>
                <a:lnTo>
                  <a:pt x="14777" y="11340"/>
                </a:lnTo>
                <a:cubicBezTo>
                  <a:pt x="15004" y="12572"/>
                  <a:pt x="15994" y="13500"/>
                  <a:pt x="17182" y="13500"/>
                </a:cubicBezTo>
                <a:cubicBezTo>
                  <a:pt x="18369" y="13500"/>
                  <a:pt x="19360" y="12572"/>
                  <a:pt x="19587" y="11340"/>
                </a:cubicBezTo>
                <a:lnTo>
                  <a:pt x="21109" y="11340"/>
                </a:lnTo>
                <a:cubicBezTo>
                  <a:pt x="21380" y="11340"/>
                  <a:pt x="21600" y="11098"/>
                  <a:pt x="21600" y="10800"/>
                </a:cubicBezTo>
                <a:cubicBezTo>
                  <a:pt x="21600" y="10502"/>
                  <a:pt x="21380" y="10260"/>
                  <a:pt x="21109" y="10260"/>
                </a:cubicBezTo>
                <a:moveTo>
                  <a:pt x="5400" y="1080"/>
                </a:moveTo>
                <a:cubicBezTo>
                  <a:pt x="6214" y="1080"/>
                  <a:pt x="6873" y="1806"/>
                  <a:pt x="6873" y="2700"/>
                </a:cubicBezTo>
                <a:cubicBezTo>
                  <a:pt x="6873" y="3595"/>
                  <a:pt x="6214" y="4320"/>
                  <a:pt x="5400" y="4320"/>
                </a:cubicBezTo>
                <a:cubicBezTo>
                  <a:pt x="4586" y="4320"/>
                  <a:pt x="3927" y="3595"/>
                  <a:pt x="3927" y="2700"/>
                </a:cubicBezTo>
                <a:cubicBezTo>
                  <a:pt x="3927" y="1806"/>
                  <a:pt x="4586" y="1080"/>
                  <a:pt x="5400" y="1080"/>
                </a:cubicBezTo>
                <a:moveTo>
                  <a:pt x="491" y="3240"/>
                </a:moveTo>
                <a:lnTo>
                  <a:pt x="2995" y="3240"/>
                </a:lnTo>
                <a:cubicBezTo>
                  <a:pt x="3222" y="4472"/>
                  <a:pt x="4213" y="5400"/>
                  <a:pt x="5400" y="5400"/>
                </a:cubicBezTo>
                <a:cubicBezTo>
                  <a:pt x="6587" y="5400"/>
                  <a:pt x="7578" y="4472"/>
                  <a:pt x="7805" y="3240"/>
                </a:cubicBezTo>
                <a:lnTo>
                  <a:pt x="21109" y="3240"/>
                </a:lnTo>
                <a:cubicBezTo>
                  <a:pt x="21380" y="3240"/>
                  <a:pt x="21600" y="2999"/>
                  <a:pt x="21600" y="2700"/>
                </a:cubicBezTo>
                <a:cubicBezTo>
                  <a:pt x="21600" y="2402"/>
                  <a:pt x="21380" y="2160"/>
                  <a:pt x="21109" y="2160"/>
                </a:cubicBezTo>
                <a:lnTo>
                  <a:pt x="7805" y="2160"/>
                </a:lnTo>
                <a:cubicBezTo>
                  <a:pt x="7578" y="928"/>
                  <a:pt x="6587" y="0"/>
                  <a:pt x="5400" y="0"/>
                </a:cubicBezTo>
                <a:cubicBezTo>
                  <a:pt x="4213" y="0"/>
                  <a:pt x="3222" y="928"/>
                  <a:pt x="2995" y="2160"/>
                </a:cubicBezTo>
                <a:lnTo>
                  <a:pt x="491" y="2160"/>
                </a:lnTo>
                <a:cubicBezTo>
                  <a:pt x="220" y="2160"/>
                  <a:pt x="0" y="2402"/>
                  <a:pt x="0" y="2700"/>
                </a:cubicBezTo>
                <a:cubicBezTo>
                  <a:pt x="0" y="2999"/>
                  <a:pt x="220" y="3240"/>
                  <a:pt x="491" y="3240"/>
                </a:cubicBezTo>
                <a:moveTo>
                  <a:pt x="9327" y="20519"/>
                </a:moveTo>
                <a:cubicBezTo>
                  <a:pt x="8514" y="20519"/>
                  <a:pt x="7855" y="19794"/>
                  <a:pt x="7855" y="18899"/>
                </a:cubicBezTo>
                <a:cubicBezTo>
                  <a:pt x="7855" y="18005"/>
                  <a:pt x="8514" y="17279"/>
                  <a:pt x="9327" y="17279"/>
                </a:cubicBezTo>
                <a:cubicBezTo>
                  <a:pt x="10141" y="17279"/>
                  <a:pt x="10800" y="18005"/>
                  <a:pt x="10800" y="18899"/>
                </a:cubicBezTo>
                <a:cubicBezTo>
                  <a:pt x="10800" y="19794"/>
                  <a:pt x="10141" y="20519"/>
                  <a:pt x="9327" y="20519"/>
                </a:cubicBezTo>
                <a:moveTo>
                  <a:pt x="21109" y="18359"/>
                </a:moveTo>
                <a:lnTo>
                  <a:pt x="11732" y="18359"/>
                </a:lnTo>
                <a:cubicBezTo>
                  <a:pt x="11505" y="17127"/>
                  <a:pt x="10515" y="16199"/>
                  <a:pt x="9327" y="16199"/>
                </a:cubicBezTo>
                <a:cubicBezTo>
                  <a:pt x="8140" y="16199"/>
                  <a:pt x="7150" y="17127"/>
                  <a:pt x="6922" y="18359"/>
                </a:cubicBezTo>
                <a:lnTo>
                  <a:pt x="491" y="18359"/>
                </a:lnTo>
                <a:cubicBezTo>
                  <a:pt x="220" y="18359"/>
                  <a:pt x="0" y="18601"/>
                  <a:pt x="0" y="18899"/>
                </a:cubicBezTo>
                <a:cubicBezTo>
                  <a:pt x="0" y="19198"/>
                  <a:pt x="220" y="19439"/>
                  <a:pt x="491" y="19439"/>
                </a:cubicBezTo>
                <a:lnTo>
                  <a:pt x="6922" y="19439"/>
                </a:lnTo>
                <a:cubicBezTo>
                  <a:pt x="7150" y="20672"/>
                  <a:pt x="8140" y="21600"/>
                  <a:pt x="9327" y="21600"/>
                </a:cubicBezTo>
                <a:cubicBezTo>
                  <a:pt x="10515" y="21600"/>
                  <a:pt x="11505" y="20672"/>
                  <a:pt x="11732" y="19439"/>
                </a:cubicBezTo>
                <a:lnTo>
                  <a:pt x="21109" y="19439"/>
                </a:lnTo>
                <a:cubicBezTo>
                  <a:pt x="21380" y="19439"/>
                  <a:pt x="21600" y="19198"/>
                  <a:pt x="21600" y="18899"/>
                </a:cubicBezTo>
                <a:cubicBezTo>
                  <a:pt x="21600" y="18601"/>
                  <a:pt x="21380" y="18359"/>
                  <a:pt x="21109" y="18359"/>
                </a:cubicBezTo>
              </a:path>
            </a:pathLst>
          </a:custGeom>
          <a:solidFill>
            <a:schemeClr val="bg1"/>
          </a:solidFill>
          <a:ln w="12700">
            <a:miter lim="400000"/>
          </a:ln>
        </p:spPr>
        <p:txBody>
          <a:bodyPr lIns="38090" tIns="38090" rIns="38090" bIns="38090" anchor="ctr"/>
          <a:lstStyle/>
          <a:p>
            <a:pPr defTabSz="457063" fontAlgn="auto">
              <a:spcBef>
                <a:spcPts val="0"/>
              </a:spcBef>
              <a:spcAft>
                <a:spcPts val="0"/>
              </a:spcAft>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dirty="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13" name="Title 5">
            <a:extLst>
              <a:ext uri="{FF2B5EF4-FFF2-40B4-BE49-F238E27FC236}">
                <a16:creationId xmlns:a16="http://schemas.microsoft.com/office/drawing/2014/main" id="{58163CD7-0F26-DF75-1AA4-8EF809F77D2C}"/>
              </a:ext>
            </a:extLst>
          </p:cNvPr>
          <p:cNvSpPr>
            <a:spLocks noGrp="1"/>
          </p:cNvSpPr>
          <p:nvPr>
            <p:ph type="title"/>
          </p:nvPr>
        </p:nvSpPr>
        <p:spPr>
          <a:xfrm>
            <a:off x="768095" y="1746843"/>
            <a:ext cx="5531105" cy="628888"/>
          </a:xfrm>
        </p:spPr>
        <p:txBody>
          <a:bodyPr/>
          <a:lstStyle/>
          <a:p>
            <a:r>
              <a:rPr lang="en-US" dirty="0"/>
              <a:t>Where We’ve Been</a:t>
            </a:r>
          </a:p>
        </p:txBody>
      </p:sp>
      <p:sp>
        <p:nvSpPr>
          <p:cNvPr id="15" name="Title 5">
            <a:extLst>
              <a:ext uri="{FF2B5EF4-FFF2-40B4-BE49-F238E27FC236}">
                <a16:creationId xmlns:a16="http://schemas.microsoft.com/office/drawing/2014/main" id="{5F8F0482-6120-B08F-F7C7-212B6F61C02F}"/>
              </a:ext>
            </a:extLst>
          </p:cNvPr>
          <p:cNvSpPr txBox="1">
            <a:spLocks/>
          </p:cNvSpPr>
          <p:nvPr/>
        </p:nvSpPr>
        <p:spPr bwMode="auto">
          <a:xfrm>
            <a:off x="768095" y="2336087"/>
            <a:ext cx="4756405" cy="210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lnSpc>
                <a:spcPct val="90000"/>
              </a:lnSpc>
              <a:spcBef>
                <a:spcPct val="0"/>
              </a:spcBef>
              <a:spcAft>
                <a:spcPct val="0"/>
              </a:spcAft>
              <a:defRPr sz="3200" b="1" kern="1200">
                <a:solidFill>
                  <a:schemeClr val="tx1"/>
                </a:solidFill>
                <a:latin typeface="+mj-lt"/>
                <a:ea typeface="ヒラギノ角ゴ Pro W3" pitchFamily="126" charset="-128"/>
                <a:cs typeface="+mj-cs"/>
              </a:defRPr>
            </a:lvl1pPr>
            <a:lvl2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2pPr>
            <a:lvl3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3pPr>
            <a:lvl4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4pPr>
            <a:lvl5pPr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5pPr>
            <a:lvl6pPr marL="4572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6pPr>
            <a:lvl7pPr marL="9144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7pPr>
            <a:lvl8pPr marL="13716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8pPr>
            <a:lvl9pPr marL="1828800" algn="l" rtl="0" eaLnBrk="1" fontAlgn="base" hangingPunct="1">
              <a:lnSpc>
                <a:spcPct val="90000"/>
              </a:lnSpc>
              <a:spcBef>
                <a:spcPct val="0"/>
              </a:spcBef>
              <a:spcAft>
                <a:spcPct val="0"/>
              </a:spcAft>
              <a:defRPr sz="4400">
                <a:solidFill>
                  <a:schemeClr val="bg1"/>
                </a:solidFill>
                <a:latin typeface="Calibri Light" panose="020F0302020204030204" pitchFamily="34" charset="0"/>
                <a:ea typeface="ヒラギノ角ゴ Pro W3" pitchFamily="126" charset="-128"/>
              </a:defRPr>
            </a:lvl9pPr>
          </a:lstStyle>
          <a:p>
            <a:pPr>
              <a:lnSpc>
                <a:spcPts val="3400"/>
              </a:lnSpc>
            </a:pPr>
            <a:r>
              <a:rPr lang="en-US" sz="2200" b="0" dirty="0"/>
              <a:t>In 2021, the Children’s Hospital Association and the American Academy of Pediatrics declared the behavioral health crisis a national emergency.</a:t>
            </a:r>
          </a:p>
        </p:txBody>
      </p:sp>
    </p:spTree>
    <p:extLst>
      <p:ext uri="{BB962C8B-B14F-4D97-AF65-F5344CB8AC3E}">
        <p14:creationId xmlns:p14="http://schemas.microsoft.com/office/powerpoint/2010/main" val="331985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0096-2C2D-14BC-8A04-BEE8056CC844}"/>
              </a:ext>
            </a:extLst>
          </p:cNvPr>
          <p:cNvSpPr>
            <a:spLocks noGrp="1"/>
          </p:cNvSpPr>
          <p:nvPr>
            <p:ph type="title"/>
          </p:nvPr>
        </p:nvSpPr>
        <p:spPr>
          <a:xfrm>
            <a:off x="310895" y="365126"/>
            <a:ext cx="7309105" cy="628888"/>
          </a:xfrm>
        </p:spPr>
        <p:txBody>
          <a:bodyPr/>
          <a:lstStyle/>
          <a:p>
            <a:r>
              <a:rPr lang="en-US" dirty="0">
                <a:solidFill>
                  <a:schemeClr val="tx1"/>
                </a:solidFill>
              </a:rPr>
              <a:t>Nurses: On the Front Lines of the Crisis</a:t>
            </a:r>
            <a:endParaRPr lang="en-US" dirty="0"/>
          </a:p>
        </p:txBody>
      </p:sp>
      <p:sp>
        <p:nvSpPr>
          <p:cNvPr id="4" name="TextBox 16">
            <a:extLst>
              <a:ext uri="{FF2B5EF4-FFF2-40B4-BE49-F238E27FC236}">
                <a16:creationId xmlns:a16="http://schemas.microsoft.com/office/drawing/2014/main" id="{53BD7D7B-19B5-18A1-A068-D04E1BC5FB81}"/>
              </a:ext>
            </a:extLst>
          </p:cNvPr>
          <p:cNvSpPr txBox="1">
            <a:spLocks noChangeArrowheads="1"/>
          </p:cNvSpPr>
          <p:nvPr/>
        </p:nvSpPr>
        <p:spPr bwMode="auto">
          <a:xfrm>
            <a:off x="539723" y="3736061"/>
            <a:ext cx="2057400" cy="15529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nchorCtr="0">
            <a:no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algn="ctr"/>
            <a:r>
              <a:rPr lang="en-US" b="0" i="0" u="none" strike="noStrike" dirty="0">
                <a:effectLst/>
                <a:latin typeface="+mn-lt"/>
              </a:rPr>
              <a:t>Sharp rise in behavioral health patient </a:t>
            </a:r>
            <a:br>
              <a:rPr lang="en-US" b="0" i="0" u="none" strike="noStrike" dirty="0">
                <a:effectLst/>
                <a:latin typeface="+mn-lt"/>
              </a:rPr>
            </a:br>
            <a:r>
              <a:rPr lang="en-US" b="0" i="0" u="none" strike="noStrike" dirty="0">
                <a:effectLst/>
                <a:latin typeface="+mn-lt"/>
              </a:rPr>
              <a:t>volume and acuity</a:t>
            </a:r>
            <a:endParaRPr lang="en-US" dirty="0">
              <a:latin typeface="+mn-lt"/>
              <a:cs typeface="Arial" panose="020B0604020202020204" pitchFamily="34" charset="0"/>
            </a:endParaRPr>
          </a:p>
        </p:txBody>
      </p:sp>
      <p:sp>
        <p:nvSpPr>
          <p:cNvPr id="6" name="Freeform 5">
            <a:extLst>
              <a:ext uri="{FF2B5EF4-FFF2-40B4-BE49-F238E27FC236}">
                <a16:creationId xmlns:a16="http://schemas.microsoft.com/office/drawing/2014/main" id="{4CCD7F09-6742-FB67-D45D-A2FA066D2A8E}"/>
              </a:ext>
            </a:extLst>
          </p:cNvPr>
          <p:cNvSpPr>
            <a:spLocks noEditPoints="1"/>
          </p:cNvSpPr>
          <p:nvPr/>
        </p:nvSpPr>
        <p:spPr bwMode="auto">
          <a:xfrm>
            <a:off x="1364466" y="3174706"/>
            <a:ext cx="434955" cy="419856"/>
          </a:xfrm>
          <a:custGeom>
            <a:avLst/>
            <a:gdLst>
              <a:gd name="T0" fmla="*/ 252 w 374"/>
              <a:gd name="T1" fmla="*/ 0 h 361"/>
              <a:gd name="T2" fmla="*/ 187 w 374"/>
              <a:gd name="T3" fmla="*/ 31 h 361"/>
              <a:gd name="T4" fmla="*/ 122 w 374"/>
              <a:gd name="T5" fmla="*/ 0 h 361"/>
              <a:gd name="T6" fmla="*/ 0 w 374"/>
              <a:gd name="T7" fmla="*/ 175 h 361"/>
              <a:gd name="T8" fmla="*/ 187 w 374"/>
              <a:gd name="T9" fmla="*/ 361 h 361"/>
              <a:gd name="T10" fmla="*/ 374 w 374"/>
              <a:gd name="T11" fmla="*/ 175 h 361"/>
              <a:gd name="T12" fmla="*/ 252 w 374"/>
              <a:gd name="T13" fmla="*/ 0 h 361"/>
              <a:gd name="T14" fmla="*/ 187 w 374"/>
              <a:gd name="T15" fmla="*/ 303 h 361"/>
              <a:gd name="T16" fmla="*/ 59 w 374"/>
              <a:gd name="T17" fmla="*/ 175 h 361"/>
              <a:gd name="T18" fmla="*/ 187 w 374"/>
              <a:gd name="T19" fmla="*/ 47 h 361"/>
              <a:gd name="T20" fmla="*/ 315 w 374"/>
              <a:gd name="T21" fmla="*/ 175 h 361"/>
              <a:gd name="T22" fmla="*/ 187 w 374"/>
              <a:gd name="T23" fmla="*/ 303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4" h="361">
                <a:moveTo>
                  <a:pt x="252" y="0"/>
                </a:moveTo>
                <a:cubicBezTo>
                  <a:pt x="237" y="19"/>
                  <a:pt x="213" y="31"/>
                  <a:pt x="187" y="31"/>
                </a:cubicBezTo>
                <a:cubicBezTo>
                  <a:pt x="161" y="31"/>
                  <a:pt x="137" y="19"/>
                  <a:pt x="122" y="0"/>
                </a:cubicBezTo>
                <a:cubicBezTo>
                  <a:pt x="51" y="26"/>
                  <a:pt x="0" y="95"/>
                  <a:pt x="0" y="175"/>
                </a:cubicBezTo>
                <a:cubicBezTo>
                  <a:pt x="0" y="278"/>
                  <a:pt x="84" y="361"/>
                  <a:pt x="187" y="361"/>
                </a:cubicBezTo>
                <a:cubicBezTo>
                  <a:pt x="290" y="361"/>
                  <a:pt x="374" y="278"/>
                  <a:pt x="374" y="175"/>
                </a:cubicBezTo>
                <a:cubicBezTo>
                  <a:pt x="374" y="95"/>
                  <a:pt x="323" y="26"/>
                  <a:pt x="252" y="0"/>
                </a:cubicBezTo>
                <a:close/>
                <a:moveTo>
                  <a:pt x="187" y="303"/>
                </a:moveTo>
                <a:cubicBezTo>
                  <a:pt x="116" y="303"/>
                  <a:pt x="59" y="245"/>
                  <a:pt x="59" y="175"/>
                </a:cubicBezTo>
                <a:cubicBezTo>
                  <a:pt x="59" y="104"/>
                  <a:pt x="116" y="47"/>
                  <a:pt x="187" y="47"/>
                </a:cubicBezTo>
                <a:cubicBezTo>
                  <a:pt x="258" y="47"/>
                  <a:pt x="315" y="104"/>
                  <a:pt x="315" y="175"/>
                </a:cubicBezTo>
                <a:cubicBezTo>
                  <a:pt x="315" y="245"/>
                  <a:pt x="258" y="303"/>
                  <a:pt x="187" y="303"/>
                </a:cubicBezTo>
                <a:close/>
              </a:path>
            </a:pathLst>
          </a:custGeom>
          <a:solidFill>
            <a:schemeClr val="tx2"/>
          </a:solidFill>
          <a:ln>
            <a:noFill/>
          </a:ln>
        </p:spPr>
        <p:txBody>
          <a:bodyPr>
            <a:noAutofit/>
          </a:bodyPr>
          <a:lstStyle/>
          <a:p>
            <a:pPr fontAlgn="auto">
              <a:spcBef>
                <a:spcPts val="0"/>
              </a:spcBef>
              <a:spcAft>
                <a:spcPts val="0"/>
              </a:spcAft>
              <a:defRPr/>
            </a:pPr>
            <a:endParaRPr lang="en-US" dirty="0">
              <a:latin typeface="+mn-lt"/>
              <a:ea typeface="+mn-ea"/>
              <a:cs typeface="+mn-cs"/>
            </a:endParaRPr>
          </a:p>
        </p:txBody>
      </p:sp>
      <p:sp>
        <p:nvSpPr>
          <p:cNvPr id="7" name="Freeform 6">
            <a:extLst>
              <a:ext uri="{FF2B5EF4-FFF2-40B4-BE49-F238E27FC236}">
                <a16:creationId xmlns:a16="http://schemas.microsoft.com/office/drawing/2014/main" id="{893653A8-4559-8CDD-49C0-F2C2C89A8194}"/>
              </a:ext>
            </a:extLst>
          </p:cNvPr>
          <p:cNvSpPr>
            <a:spLocks noEditPoints="1"/>
          </p:cNvSpPr>
          <p:nvPr/>
        </p:nvSpPr>
        <p:spPr bwMode="auto">
          <a:xfrm>
            <a:off x="1268067" y="3008041"/>
            <a:ext cx="627753" cy="684081"/>
          </a:xfrm>
          <a:custGeom>
            <a:avLst/>
            <a:gdLst>
              <a:gd name="T0" fmla="*/ 270 w 540"/>
              <a:gd name="T1" fmla="*/ 588 h 588"/>
              <a:gd name="T2" fmla="*/ 0 w 540"/>
              <a:gd name="T3" fmla="*/ 318 h 588"/>
              <a:gd name="T4" fmla="*/ 185 w 540"/>
              <a:gd name="T5" fmla="*/ 62 h 588"/>
              <a:gd name="T6" fmla="*/ 270 w 540"/>
              <a:gd name="T7" fmla="*/ 0 h 588"/>
              <a:gd name="T8" fmla="*/ 355 w 540"/>
              <a:gd name="T9" fmla="*/ 62 h 588"/>
              <a:gd name="T10" fmla="*/ 540 w 540"/>
              <a:gd name="T11" fmla="*/ 318 h 588"/>
              <a:gd name="T12" fmla="*/ 270 w 540"/>
              <a:gd name="T13" fmla="*/ 588 h 588"/>
              <a:gd name="T14" fmla="*/ 270 w 540"/>
              <a:gd name="T15" fmla="*/ 12 h 588"/>
              <a:gd name="T16" fmla="*/ 195 w 540"/>
              <a:gd name="T17" fmla="*/ 68 h 588"/>
              <a:gd name="T18" fmla="*/ 191 w 540"/>
              <a:gd name="T19" fmla="*/ 72 h 588"/>
              <a:gd name="T20" fmla="*/ 12 w 540"/>
              <a:gd name="T21" fmla="*/ 318 h 588"/>
              <a:gd name="T22" fmla="*/ 270 w 540"/>
              <a:gd name="T23" fmla="*/ 576 h 588"/>
              <a:gd name="T24" fmla="*/ 528 w 540"/>
              <a:gd name="T25" fmla="*/ 318 h 588"/>
              <a:gd name="T26" fmla="*/ 349 w 540"/>
              <a:gd name="T27" fmla="*/ 72 h 588"/>
              <a:gd name="T28" fmla="*/ 345 w 540"/>
              <a:gd name="T29" fmla="*/ 68 h 588"/>
              <a:gd name="T30" fmla="*/ 270 w 540"/>
              <a:gd name="T31" fmla="*/ 12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0" h="588">
                <a:moveTo>
                  <a:pt x="270" y="588"/>
                </a:moveTo>
                <a:cubicBezTo>
                  <a:pt x="121" y="588"/>
                  <a:pt x="0" y="467"/>
                  <a:pt x="0" y="318"/>
                </a:cubicBezTo>
                <a:cubicBezTo>
                  <a:pt x="0" y="201"/>
                  <a:pt x="74" y="98"/>
                  <a:pt x="185" y="62"/>
                </a:cubicBezTo>
                <a:cubicBezTo>
                  <a:pt x="197" y="25"/>
                  <a:pt x="231" y="0"/>
                  <a:pt x="270" y="0"/>
                </a:cubicBezTo>
                <a:cubicBezTo>
                  <a:pt x="309" y="0"/>
                  <a:pt x="343" y="25"/>
                  <a:pt x="355" y="62"/>
                </a:cubicBezTo>
                <a:cubicBezTo>
                  <a:pt x="466" y="98"/>
                  <a:pt x="540" y="201"/>
                  <a:pt x="540" y="318"/>
                </a:cubicBezTo>
                <a:cubicBezTo>
                  <a:pt x="540" y="467"/>
                  <a:pt x="419" y="588"/>
                  <a:pt x="270" y="588"/>
                </a:cubicBezTo>
                <a:close/>
                <a:moveTo>
                  <a:pt x="270" y="12"/>
                </a:moveTo>
                <a:cubicBezTo>
                  <a:pt x="236" y="12"/>
                  <a:pt x="205" y="35"/>
                  <a:pt x="195" y="68"/>
                </a:cubicBezTo>
                <a:cubicBezTo>
                  <a:pt x="195" y="70"/>
                  <a:pt x="193" y="71"/>
                  <a:pt x="191" y="72"/>
                </a:cubicBezTo>
                <a:cubicBezTo>
                  <a:pt x="84" y="106"/>
                  <a:pt x="12" y="205"/>
                  <a:pt x="12" y="318"/>
                </a:cubicBezTo>
                <a:cubicBezTo>
                  <a:pt x="12" y="460"/>
                  <a:pt x="128" y="576"/>
                  <a:pt x="270" y="576"/>
                </a:cubicBezTo>
                <a:cubicBezTo>
                  <a:pt x="412" y="576"/>
                  <a:pt x="528" y="460"/>
                  <a:pt x="528" y="318"/>
                </a:cubicBezTo>
                <a:cubicBezTo>
                  <a:pt x="528" y="205"/>
                  <a:pt x="456" y="106"/>
                  <a:pt x="349" y="72"/>
                </a:cubicBezTo>
                <a:cubicBezTo>
                  <a:pt x="347" y="71"/>
                  <a:pt x="345" y="70"/>
                  <a:pt x="345" y="68"/>
                </a:cubicBezTo>
                <a:cubicBezTo>
                  <a:pt x="335" y="35"/>
                  <a:pt x="304" y="12"/>
                  <a:pt x="270" y="12"/>
                </a:cubicBezTo>
                <a:close/>
              </a:path>
            </a:pathLst>
          </a:custGeom>
          <a:solidFill>
            <a:schemeClr val="tx2"/>
          </a:solidFill>
          <a:ln>
            <a:noFill/>
          </a:ln>
        </p:spPr>
        <p:txBody>
          <a:bodyPr>
            <a:noAutofit/>
          </a:bodyPr>
          <a:lstStyle/>
          <a:p>
            <a:pPr fontAlgn="auto">
              <a:spcBef>
                <a:spcPts val="0"/>
              </a:spcBef>
              <a:spcAft>
                <a:spcPts val="0"/>
              </a:spcAft>
              <a:defRPr/>
            </a:pPr>
            <a:endParaRPr lang="en-US" dirty="0">
              <a:latin typeface="+mn-lt"/>
              <a:ea typeface="+mn-ea"/>
              <a:cs typeface="+mn-cs"/>
            </a:endParaRPr>
          </a:p>
        </p:txBody>
      </p:sp>
      <p:grpSp>
        <p:nvGrpSpPr>
          <p:cNvPr id="24" name="Group 23">
            <a:extLst>
              <a:ext uri="{FF2B5EF4-FFF2-40B4-BE49-F238E27FC236}">
                <a16:creationId xmlns:a16="http://schemas.microsoft.com/office/drawing/2014/main" id="{1A468A31-4D3F-E83D-86AF-697FE132B2B9}"/>
              </a:ext>
            </a:extLst>
          </p:cNvPr>
          <p:cNvGrpSpPr/>
          <p:nvPr/>
        </p:nvGrpSpPr>
        <p:grpSpPr>
          <a:xfrm>
            <a:off x="9244273" y="3008041"/>
            <a:ext cx="2057400" cy="2448783"/>
            <a:chOff x="9244273" y="2853058"/>
            <a:chExt cx="2057400" cy="2448783"/>
          </a:xfrm>
        </p:grpSpPr>
        <p:sp>
          <p:nvSpPr>
            <p:cNvPr id="5" name="TextBox 18">
              <a:extLst>
                <a:ext uri="{FF2B5EF4-FFF2-40B4-BE49-F238E27FC236}">
                  <a16:creationId xmlns:a16="http://schemas.microsoft.com/office/drawing/2014/main" id="{A4C4673C-3B9B-79A1-5DE6-9981E0EFDD5C}"/>
                </a:ext>
              </a:extLst>
            </p:cNvPr>
            <p:cNvSpPr txBox="1">
              <a:spLocks noChangeArrowheads="1"/>
            </p:cNvSpPr>
            <p:nvPr/>
          </p:nvSpPr>
          <p:spPr bwMode="auto">
            <a:xfrm>
              <a:off x="9244273" y="3581078"/>
              <a:ext cx="2057400" cy="1720763"/>
            </a:xfrm>
            <a:prstGeom prst="rect">
              <a:avLst/>
            </a:prstGeom>
            <a:noFill/>
            <a:ln>
              <a:noFill/>
            </a:ln>
          </p:spPr>
          <p:txBody>
            <a:bodyPr wrap="square" anchor="t" anchorCtr="0">
              <a:no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algn="ctr"/>
              <a:r>
                <a:rPr lang="en-US" dirty="0">
                  <a:latin typeface="+mn-lt"/>
                </a:rPr>
                <a:t>M</a:t>
              </a:r>
              <a:r>
                <a:rPr lang="en-US" b="0" i="0" u="none" strike="noStrike" dirty="0">
                  <a:effectLst/>
                  <a:latin typeface="+mn-lt"/>
                </a:rPr>
                <a:t>ulti-year behavioral health treatment gaps exacerbating workforce shortages</a:t>
              </a:r>
              <a:endParaRPr lang="en-US" dirty="0">
                <a:latin typeface="+mn-lt"/>
                <a:cs typeface="Arial" panose="020B0604020202020204" pitchFamily="34" charset="0"/>
              </a:endParaRPr>
            </a:p>
          </p:txBody>
        </p:sp>
        <p:sp>
          <p:nvSpPr>
            <p:cNvPr id="10" name="Freeform 9">
              <a:extLst>
                <a:ext uri="{FF2B5EF4-FFF2-40B4-BE49-F238E27FC236}">
                  <a16:creationId xmlns:a16="http://schemas.microsoft.com/office/drawing/2014/main" id="{1F405C46-B5E4-1E1B-4AE7-E44575327C8D}"/>
                </a:ext>
              </a:extLst>
            </p:cNvPr>
            <p:cNvSpPr>
              <a:spLocks noEditPoints="1"/>
            </p:cNvSpPr>
            <p:nvPr/>
          </p:nvSpPr>
          <p:spPr bwMode="auto">
            <a:xfrm>
              <a:off x="10048050" y="3019634"/>
              <a:ext cx="434916" cy="419792"/>
            </a:xfrm>
            <a:custGeom>
              <a:avLst/>
              <a:gdLst>
                <a:gd name="T0" fmla="*/ 801169 w 374"/>
                <a:gd name="T1" fmla="*/ 0 h 361"/>
                <a:gd name="T2" fmla="*/ 594519 w 374"/>
                <a:gd name="T3" fmla="*/ 98561 h 361"/>
                <a:gd name="T4" fmla="*/ 387868 w 374"/>
                <a:gd name="T5" fmla="*/ 0 h 361"/>
                <a:gd name="T6" fmla="*/ 0 w 374"/>
                <a:gd name="T7" fmla="*/ 556395 h 361"/>
                <a:gd name="T8" fmla="*/ 594519 w 374"/>
                <a:gd name="T9" fmla="*/ 1147763 h 361"/>
                <a:gd name="T10" fmla="*/ 1189037 w 374"/>
                <a:gd name="T11" fmla="*/ 556395 h 361"/>
                <a:gd name="T12" fmla="*/ 801169 w 374"/>
                <a:gd name="T13" fmla="*/ 0 h 361"/>
                <a:gd name="T14" fmla="*/ 594519 w 374"/>
                <a:gd name="T15" fmla="*/ 963358 h 361"/>
                <a:gd name="T16" fmla="*/ 187575 w 374"/>
                <a:gd name="T17" fmla="*/ 556395 h 361"/>
                <a:gd name="T18" fmla="*/ 594519 w 374"/>
                <a:gd name="T19" fmla="*/ 149432 h 361"/>
                <a:gd name="T20" fmla="*/ 1001462 w 374"/>
                <a:gd name="T21" fmla="*/ 556395 h 361"/>
                <a:gd name="T22" fmla="*/ 594519 w 374"/>
                <a:gd name="T23" fmla="*/ 963358 h 36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74" h="361">
                  <a:moveTo>
                    <a:pt x="252" y="0"/>
                  </a:moveTo>
                  <a:cubicBezTo>
                    <a:pt x="237" y="19"/>
                    <a:pt x="213" y="31"/>
                    <a:pt x="187" y="31"/>
                  </a:cubicBezTo>
                  <a:cubicBezTo>
                    <a:pt x="161" y="31"/>
                    <a:pt x="137" y="19"/>
                    <a:pt x="122" y="0"/>
                  </a:cubicBezTo>
                  <a:cubicBezTo>
                    <a:pt x="51" y="26"/>
                    <a:pt x="0" y="95"/>
                    <a:pt x="0" y="175"/>
                  </a:cubicBezTo>
                  <a:cubicBezTo>
                    <a:pt x="0" y="278"/>
                    <a:pt x="84" y="361"/>
                    <a:pt x="187" y="361"/>
                  </a:cubicBezTo>
                  <a:cubicBezTo>
                    <a:pt x="290" y="361"/>
                    <a:pt x="374" y="278"/>
                    <a:pt x="374" y="175"/>
                  </a:cubicBezTo>
                  <a:cubicBezTo>
                    <a:pt x="374" y="95"/>
                    <a:pt x="323" y="26"/>
                    <a:pt x="252" y="0"/>
                  </a:cubicBezTo>
                  <a:close/>
                  <a:moveTo>
                    <a:pt x="187" y="303"/>
                  </a:moveTo>
                  <a:cubicBezTo>
                    <a:pt x="116" y="303"/>
                    <a:pt x="59" y="245"/>
                    <a:pt x="59" y="175"/>
                  </a:cubicBezTo>
                  <a:cubicBezTo>
                    <a:pt x="59" y="104"/>
                    <a:pt x="116" y="47"/>
                    <a:pt x="187" y="47"/>
                  </a:cubicBezTo>
                  <a:cubicBezTo>
                    <a:pt x="258" y="47"/>
                    <a:pt x="315" y="104"/>
                    <a:pt x="315" y="175"/>
                  </a:cubicBezTo>
                  <a:cubicBezTo>
                    <a:pt x="315" y="245"/>
                    <a:pt x="258" y="303"/>
                    <a:pt x="187" y="303"/>
                  </a:cubicBezTo>
                  <a:close/>
                </a:path>
              </a:pathLst>
            </a:custGeom>
            <a:solidFill>
              <a:schemeClr val="tx2"/>
            </a:solidFill>
            <a:ln w="9525">
              <a:noFill/>
              <a:round/>
              <a:headEnd/>
              <a:tailEnd/>
            </a:ln>
          </p:spPr>
          <p:txBody>
            <a:bodyPr>
              <a:noAutofit/>
            </a:bodyPr>
            <a:lstStyle/>
            <a:p>
              <a:endParaRPr lang="en-US" dirty="0">
                <a:latin typeface="Arial"/>
              </a:endParaRPr>
            </a:p>
          </p:txBody>
        </p:sp>
        <p:sp>
          <p:nvSpPr>
            <p:cNvPr id="11" name="Freeform 10">
              <a:extLst>
                <a:ext uri="{FF2B5EF4-FFF2-40B4-BE49-F238E27FC236}">
                  <a16:creationId xmlns:a16="http://schemas.microsoft.com/office/drawing/2014/main" id="{2B144E81-8312-0DAE-23B4-C895875CB9D6}"/>
                </a:ext>
              </a:extLst>
            </p:cNvPr>
            <p:cNvSpPr>
              <a:spLocks noEditPoints="1"/>
            </p:cNvSpPr>
            <p:nvPr/>
          </p:nvSpPr>
          <p:spPr bwMode="auto">
            <a:xfrm>
              <a:off x="9951867" y="2853058"/>
              <a:ext cx="627753" cy="684081"/>
            </a:xfrm>
            <a:custGeom>
              <a:avLst/>
              <a:gdLst>
                <a:gd name="T0" fmla="*/ 270 w 540"/>
                <a:gd name="T1" fmla="*/ 588 h 588"/>
                <a:gd name="T2" fmla="*/ 0 w 540"/>
                <a:gd name="T3" fmla="*/ 318 h 588"/>
                <a:gd name="T4" fmla="*/ 185 w 540"/>
                <a:gd name="T5" fmla="*/ 62 h 588"/>
                <a:gd name="T6" fmla="*/ 270 w 540"/>
                <a:gd name="T7" fmla="*/ 0 h 588"/>
                <a:gd name="T8" fmla="*/ 355 w 540"/>
                <a:gd name="T9" fmla="*/ 62 h 588"/>
                <a:gd name="T10" fmla="*/ 540 w 540"/>
                <a:gd name="T11" fmla="*/ 318 h 588"/>
                <a:gd name="T12" fmla="*/ 270 w 540"/>
                <a:gd name="T13" fmla="*/ 588 h 588"/>
                <a:gd name="T14" fmla="*/ 270 w 540"/>
                <a:gd name="T15" fmla="*/ 12 h 588"/>
                <a:gd name="T16" fmla="*/ 195 w 540"/>
                <a:gd name="T17" fmla="*/ 68 h 588"/>
                <a:gd name="T18" fmla="*/ 191 w 540"/>
                <a:gd name="T19" fmla="*/ 72 h 588"/>
                <a:gd name="T20" fmla="*/ 12 w 540"/>
                <a:gd name="T21" fmla="*/ 318 h 588"/>
                <a:gd name="T22" fmla="*/ 270 w 540"/>
                <a:gd name="T23" fmla="*/ 576 h 588"/>
                <a:gd name="T24" fmla="*/ 528 w 540"/>
                <a:gd name="T25" fmla="*/ 318 h 588"/>
                <a:gd name="T26" fmla="*/ 349 w 540"/>
                <a:gd name="T27" fmla="*/ 72 h 588"/>
                <a:gd name="T28" fmla="*/ 345 w 540"/>
                <a:gd name="T29" fmla="*/ 68 h 588"/>
                <a:gd name="T30" fmla="*/ 270 w 540"/>
                <a:gd name="T31" fmla="*/ 12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0" h="588">
                  <a:moveTo>
                    <a:pt x="270" y="588"/>
                  </a:moveTo>
                  <a:cubicBezTo>
                    <a:pt x="121" y="588"/>
                    <a:pt x="0" y="467"/>
                    <a:pt x="0" y="318"/>
                  </a:cubicBezTo>
                  <a:cubicBezTo>
                    <a:pt x="0" y="201"/>
                    <a:pt x="74" y="98"/>
                    <a:pt x="185" y="62"/>
                  </a:cubicBezTo>
                  <a:cubicBezTo>
                    <a:pt x="197" y="25"/>
                    <a:pt x="231" y="0"/>
                    <a:pt x="270" y="0"/>
                  </a:cubicBezTo>
                  <a:cubicBezTo>
                    <a:pt x="309" y="0"/>
                    <a:pt x="343" y="25"/>
                    <a:pt x="355" y="62"/>
                  </a:cubicBezTo>
                  <a:cubicBezTo>
                    <a:pt x="466" y="98"/>
                    <a:pt x="540" y="201"/>
                    <a:pt x="540" y="318"/>
                  </a:cubicBezTo>
                  <a:cubicBezTo>
                    <a:pt x="540" y="467"/>
                    <a:pt x="419" y="588"/>
                    <a:pt x="270" y="588"/>
                  </a:cubicBezTo>
                  <a:close/>
                  <a:moveTo>
                    <a:pt x="270" y="12"/>
                  </a:moveTo>
                  <a:cubicBezTo>
                    <a:pt x="236" y="12"/>
                    <a:pt x="205" y="35"/>
                    <a:pt x="195" y="68"/>
                  </a:cubicBezTo>
                  <a:cubicBezTo>
                    <a:pt x="195" y="70"/>
                    <a:pt x="193" y="71"/>
                    <a:pt x="191" y="72"/>
                  </a:cubicBezTo>
                  <a:cubicBezTo>
                    <a:pt x="84" y="106"/>
                    <a:pt x="12" y="205"/>
                    <a:pt x="12" y="318"/>
                  </a:cubicBezTo>
                  <a:cubicBezTo>
                    <a:pt x="12" y="460"/>
                    <a:pt x="128" y="576"/>
                    <a:pt x="270" y="576"/>
                  </a:cubicBezTo>
                  <a:cubicBezTo>
                    <a:pt x="412" y="576"/>
                    <a:pt x="528" y="460"/>
                    <a:pt x="528" y="318"/>
                  </a:cubicBezTo>
                  <a:cubicBezTo>
                    <a:pt x="528" y="205"/>
                    <a:pt x="456" y="106"/>
                    <a:pt x="349" y="72"/>
                  </a:cubicBezTo>
                  <a:cubicBezTo>
                    <a:pt x="347" y="71"/>
                    <a:pt x="345" y="70"/>
                    <a:pt x="345" y="68"/>
                  </a:cubicBezTo>
                  <a:cubicBezTo>
                    <a:pt x="335" y="35"/>
                    <a:pt x="304" y="12"/>
                    <a:pt x="270" y="12"/>
                  </a:cubicBezTo>
                  <a:close/>
                </a:path>
              </a:pathLst>
            </a:custGeom>
            <a:solidFill>
              <a:schemeClr val="tx2"/>
            </a:solidFill>
            <a:ln>
              <a:noFill/>
            </a:ln>
          </p:spPr>
          <p:txBody>
            <a:bodyPr>
              <a:noAutofit/>
            </a:bodyPr>
            <a:lstStyle/>
            <a:p>
              <a:pPr fontAlgn="auto">
                <a:spcBef>
                  <a:spcPts val="0"/>
                </a:spcBef>
                <a:spcAft>
                  <a:spcPts val="0"/>
                </a:spcAft>
                <a:defRPr/>
              </a:pPr>
              <a:endParaRPr lang="en-US" dirty="0">
                <a:latin typeface="+mn-lt"/>
                <a:ea typeface="+mn-ea"/>
                <a:cs typeface="+mn-cs"/>
              </a:endParaRPr>
            </a:p>
          </p:txBody>
        </p:sp>
      </p:grpSp>
      <p:sp>
        <p:nvSpPr>
          <p:cNvPr id="12" name="Rounded Rectangle 29">
            <a:extLst>
              <a:ext uri="{FF2B5EF4-FFF2-40B4-BE49-F238E27FC236}">
                <a16:creationId xmlns:a16="http://schemas.microsoft.com/office/drawing/2014/main" id="{AC4D2865-42CA-D540-55DA-C562CB089F23}"/>
              </a:ext>
            </a:extLst>
          </p:cNvPr>
          <p:cNvSpPr/>
          <p:nvPr/>
        </p:nvSpPr>
        <p:spPr>
          <a:xfrm>
            <a:off x="1576489" y="2745168"/>
            <a:ext cx="2329275" cy="269988"/>
          </a:xfrm>
          <a:custGeom>
            <a:avLst/>
            <a:gdLst>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491411 w 4608203"/>
              <a:gd name="connsiteY6" fmla="*/ 2948405 h 2948405"/>
              <a:gd name="connsiteX7" fmla="*/ 0 w 4608203"/>
              <a:gd name="connsiteY7" fmla="*/ 2456994 h 2948405"/>
              <a:gd name="connsiteX8" fmla="*/ 0 w 4608203"/>
              <a:gd name="connsiteY8" fmla="*/ 491411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0 w 4608203"/>
              <a:gd name="connsiteY6" fmla="*/ 2456994 h 2948405"/>
              <a:gd name="connsiteX7" fmla="*/ 0 w 4608203"/>
              <a:gd name="connsiteY7" fmla="*/ 491411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7" fmla="*/ 91440 w 4608203"/>
              <a:gd name="connsiteY7" fmla="*/ 2548434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0" fmla="*/ 0 w 4608203"/>
              <a:gd name="connsiteY0" fmla="*/ 491411 h 2456994"/>
              <a:gd name="connsiteX1" fmla="*/ 491411 w 4608203"/>
              <a:gd name="connsiteY1" fmla="*/ 0 h 2456994"/>
              <a:gd name="connsiteX2" fmla="*/ 4116792 w 4608203"/>
              <a:gd name="connsiteY2" fmla="*/ 0 h 2456994"/>
              <a:gd name="connsiteX3" fmla="*/ 4608203 w 4608203"/>
              <a:gd name="connsiteY3" fmla="*/ 491411 h 2456994"/>
              <a:gd name="connsiteX4" fmla="*/ 4608203 w 4608203"/>
              <a:gd name="connsiteY4" fmla="*/ 2456994 h 2456994"/>
              <a:gd name="connsiteX0" fmla="*/ 0 w 4608203"/>
              <a:gd name="connsiteY0" fmla="*/ 491411 h 491411"/>
              <a:gd name="connsiteX1" fmla="*/ 491411 w 4608203"/>
              <a:gd name="connsiteY1" fmla="*/ 0 h 491411"/>
              <a:gd name="connsiteX2" fmla="*/ 4116792 w 4608203"/>
              <a:gd name="connsiteY2" fmla="*/ 0 h 491411"/>
              <a:gd name="connsiteX3" fmla="*/ 4608203 w 4608203"/>
              <a:gd name="connsiteY3" fmla="*/ 491411 h 491411"/>
              <a:gd name="connsiteX0" fmla="*/ 0 w 4116792"/>
              <a:gd name="connsiteY0" fmla="*/ 491411 h 491411"/>
              <a:gd name="connsiteX1" fmla="*/ 491411 w 4116792"/>
              <a:gd name="connsiteY1" fmla="*/ 0 h 491411"/>
              <a:gd name="connsiteX2" fmla="*/ 4116792 w 4116792"/>
              <a:gd name="connsiteY2" fmla="*/ 0 h 491411"/>
              <a:gd name="connsiteX0" fmla="*/ 0 w 4370792"/>
              <a:gd name="connsiteY0" fmla="*/ 504111 h 504111"/>
              <a:gd name="connsiteX1" fmla="*/ 491411 w 4370792"/>
              <a:gd name="connsiteY1" fmla="*/ 12700 h 504111"/>
              <a:gd name="connsiteX2" fmla="*/ 4370792 w 4370792"/>
              <a:gd name="connsiteY2" fmla="*/ 0 h 504111"/>
              <a:gd name="connsiteX0" fmla="*/ 0 w 4239559"/>
              <a:gd name="connsiteY0" fmla="*/ 491411 h 491411"/>
              <a:gd name="connsiteX1" fmla="*/ 491411 w 4239559"/>
              <a:gd name="connsiteY1" fmla="*/ 0 h 491411"/>
              <a:gd name="connsiteX2" fmla="*/ 4239559 w 4239559"/>
              <a:gd name="connsiteY2" fmla="*/ 0 h 491411"/>
            </a:gdLst>
            <a:ahLst/>
            <a:cxnLst>
              <a:cxn ang="0">
                <a:pos x="connsiteX0" y="connsiteY0"/>
              </a:cxn>
              <a:cxn ang="0">
                <a:pos x="connsiteX1" y="connsiteY1"/>
              </a:cxn>
              <a:cxn ang="0">
                <a:pos x="connsiteX2" y="connsiteY2"/>
              </a:cxn>
            </a:cxnLst>
            <a:rect l="l" t="t" r="r" b="b"/>
            <a:pathLst>
              <a:path w="4239559" h="491411">
                <a:moveTo>
                  <a:pt x="0" y="491411"/>
                </a:moveTo>
                <a:cubicBezTo>
                  <a:pt x="0" y="220012"/>
                  <a:pt x="220012" y="0"/>
                  <a:pt x="491411" y="0"/>
                </a:cubicBezTo>
                <a:lnTo>
                  <a:pt x="4239559" y="0"/>
                </a:lnTo>
              </a:path>
            </a:pathLst>
          </a:custGeom>
          <a:noFill/>
          <a:ln w="38100" cmpd="sng">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endParaRPr lang="en-US" dirty="0"/>
          </a:p>
        </p:txBody>
      </p:sp>
      <p:sp>
        <p:nvSpPr>
          <p:cNvPr id="13" name="Rounded Rectangle 29">
            <a:extLst>
              <a:ext uri="{FF2B5EF4-FFF2-40B4-BE49-F238E27FC236}">
                <a16:creationId xmlns:a16="http://schemas.microsoft.com/office/drawing/2014/main" id="{8B2E1992-0706-8B91-1ECC-A8C6108D6A52}"/>
              </a:ext>
            </a:extLst>
          </p:cNvPr>
          <p:cNvSpPr/>
          <p:nvPr/>
        </p:nvSpPr>
        <p:spPr>
          <a:xfrm flipH="1">
            <a:off x="7941924" y="2745168"/>
            <a:ext cx="2329275" cy="269988"/>
          </a:xfrm>
          <a:custGeom>
            <a:avLst/>
            <a:gdLst>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491411 w 4608203"/>
              <a:gd name="connsiteY6" fmla="*/ 2948405 h 2948405"/>
              <a:gd name="connsiteX7" fmla="*/ 0 w 4608203"/>
              <a:gd name="connsiteY7" fmla="*/ 2456994 h 2948405"/>
              <a:gd name="connsiteX8" fmla="*/ 0 w 4608203"/>
              <a:gd name="connsiteY8" fmla="*/ 491411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0 w 4608203"/>
              <a:gd name="connsiteY6" fmla="*/ 2456994 h 2948405"/>
              <a:gd name="connsiteX7" fmla="*/ 0 w 4608203"/>
              <a:gd name="connsiteY7" fmla="*/ 491411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7" fmla="*/ 91440 w 4608203"/>
              <a:gd name="connsiteY7" fmla="*/ 2548434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0" fmla="*/ 0 w 4608203"/>
              <a:gd name="connsiteY0" fmla="*/ 491411 h 2456994"/>
              <a:gd name="connsiteX1" fmla="*/ 491411 w 4608203"/>
              <a:gd name="connsiteY1" fmla="*/ 0 h 2456994"/>
              <a:gd name="connsiteX2" fmla="*/ 4116792 w 4608203"/>
              <a:gd name="connsiteY2" fmla="*/ 0 h 2456994"/>
              <a:gd name="connsiteX3" fmla="*/ 4608203 w 4608203"/>
              <a:gd name="connsiteY3" fmla="*/ 491411 h 2456994"/>
              <a:gd name="connsiteX4" fmla="*/ 4608203 w 4608203"/>
              <a:gd name="connsiteY4" fmla="*/ 2456994 h 2456994"/>
              <a:gd name="connsiteX0" fmla="*/ 0 w 4608203"/>
              <a:gd name="connsiteY0" fmla="*/ 491411 h 491411"/>
              <a:gd name="connsiteX1" fmla="*/ 491411 w 4608203"/>
              <a:gd name="connsiteY1" fmla="*/ 0 h 491411"/>
              <a:gd name="connsiteX2" fmla="*/ 4116792 w 4608203"/>
              <a:gd name="connsiteY2" fmla="*/ 0 h 491411"/>
              <a:gd name="connsiteX3" fmla="*/ 4608203 w 4608203"/>
              <a:gd name="connsiteY3" fmla="*/ 491411 h 491411"/>
              <a:gd name="connsiteX0" fmla="*/ 0 w 4116792"/>
              <a:gd name="connsiteY0" fmla="*/ 491411 h 491411"/>
              <a:gd name="connsiteX1" fmla="*/ 491411 w 4116792"/>
              <a:gd name="connsiteY1" fmla="*/ 0 h 491411"/>
              <a:gd name="connsiteX2" fmla="*/ 4116792 w 4116792"/>
              <a:gd name="connsiteY2" fmla="*/ 0 h 491411"/>
              <a:gd name="connsiteX0" fmla="*/ 0 w 4370792"/>
              <a:gd name="connsiteY0" fmla="*/ 504111 h 504111"/>
              <a:gd name="connsiteX1" fmla="*/ 491411 w 4370792"/>
              <a:gd name="connsiteY1" fmla="*/ 12700 h 504111"/>
              <a:gd name="connsiteX2" fmla="*/ 4370792 w 4370792"/>
              <a:gd name="connsiteY2" fmla="*/ 0 h 504111"/>
              <a:gd name="connsiteX0" fmla="*/ 0 w 4239559"/>
              <a:gd name="connsiteY0" fmla="*/ 491411 h 491411"/>
              <a:gd name="connsiteX1" fmla="*/ 491411 w 4239559"/>
              <a:gd name="connsiteY1" fmla="*/ 0 h 491411"/>
              <a:gd name="connsiteX2" fmla="*/ 4239559 w 4239559"/>
              <a:gd name="connsiteY2" fmla="*/ 0 h 491411"/>
            </a:gdLst>
            <a:ahLst/>
            <a:cxnLst>
              <a:cxn ang="0">
                <a:pos x="connsiteX0" y="connsiteY0"/>
              </a:cxn>
              <a:cxn ang="0">
                <a:pos x="connsiteX1" y="connsiteY1"/>
              </a:cxn>
              <a:cxn ang="0">
                <a:pos x="connsiteX2" y="connsiteY2"/>
              </a:cxn>
            </a:cxnLst>
            <a:rect l="l" t="t" r="r" b="b"/>
            <a:pathLst>
              <a:path w="4239559" h="491411">
                <a:moveTo>
                  <a:pt x="0" y="491411"/>
                </a:moveTo>
                <a:cubicBezTo>
                  <a:pt x="0" y="220012"/>
                  <a:pt x="220012" y="0"/>
                  <a:pt x="491411" y="0"/>
                </a:cubicBezTo>
                <a:lnTo>
                  <a:pt x="4239559" y="0"/>
                </a:lnTo>
              </a:path>
            </a:pathLst>
          </a:custGeom>
          <a:noFill/>
          <a:ln w="38100" cmpd="sng">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endParaRPr lang="en-US" dirty="0"/>
          </a:p>
        </p:txBody>
      </p:sp>
      <p:grpSp>
        <p:nvGrpSpPr>
          <p:cNvPr id="32" name="Group 31">
            <a:extLst>
              <a:ext uri="{FF2B5EF4-FFF2-40B4-BE49-F238E27FC236}">
                <a16:creationId xmlns:a16="http://schemas.microsoft.com/office/drawing/2014/main" id="{9065467F-9E22-FE03-6304-89D207DF1EA2}"/>
              </a:ext>
            </a:extLst>
          </p:cNvPr>
          <p:cNvGrpSpPr/>
          <p:nvPr/>
        </p:nvGrpSpPr>
        <p:grpSpPr>
          <a:xfrm>
            <a:off x="6339732" y="2742217"/>
            <a:ext cx="2057400" cy="2471327"/>
            <a:chOff x="4568730" y="2788570"/>
            <a:chExt cx="2057400" cy="2471327"/>
          </a:xfrm>
        </p:grpSpPr>
        <p:sp>
          <p:nvSpPr>
            <p:cNvPr id="3" name="TextBox 14">
              <a:extLst>
                <a:ext uri="{FF2B5EF4-FFF2-40B4-BE49-F238E27FC236}">
                  <a16:creationId xmlns:a16="http://schemas.microsoft.com/office/drawing/2014/main" id="{BA5EDAFB-3A43-25B9-F103-20115F3E1F85}"/>
                </a:ext>
              </a:extLst>
            </p:cNvPr>
            <p:cNvSpPr txBox="1">
              <a:spLocks noChangeArrowheads="1"/>
            </p:cNvSpPr>
            <p:nvPr/>
          </p:nvSpPr>
          <p:spPr bwMode="auto">
            <a:xfrm>
              <a:off x="4568730" y="3782414"/>
              <a:ext cx="2057400" cy="14774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nchorCtr="0">
              <a:no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algn="ctr"/>
              <a:r>
                <a:rPr lang="en-US" b="0" i="0" u="none" strike="noStrike" dirty="0">
                  <a:effectLst/>
                  <a:latin typeface="+mn-lt"/>
                </a:rPr>
                <a:t>Extended ED and inpatient behavioral health patient </a:t>
              </a:r>
              <a:br>
                <a:rPr lang="en-US" b="0" i="0" u="none" strike="noStrike" dirty="0">
                  <a:effectLst/>
                  <a:latin typeface="+mn-lt"/>
                </a:rPr>
              </a:br>
              <a:r>
                <a:rPr lang="en-US" b="0" i="0" u="none" strike="noStrike" dirty="0">
                  <a:effectLst/>
                  <a:latin typeface="+mn-lt"/>
                </a:rPr>
                <a:t>boarding times</a:t>
              </a:r>
              <a:endParaRPr lang="en-US" dirty="0">
                <a:latin typeface="+mn-lt"/>
                <a:cs typeface="Arial" panose="020B0604020202020204" pitchFamily="34" charset="0"/>
              </a:endParaRPr>
            </a:p>
          </p:txBody>
        </p:sp>
        <p:sp>
          <p:nvSpPr>
            <p:cNvPr id="8" name="Freeform 7">
              <a:extLst>
                <a:ext uri="{FF2B5EF4-FFF2-40B4-BE49-F238E27FC236}">
                  <a16:creationId xmlns:a16="http://schemas.microsoft.com/office/drawing/2014/main" id="{E705A02E-83FD-A701-EF27-3C69BC9F3632}"/>
                </a:ext>
              </a:extLst>
            </p:cNvPr>
            <p:cNvSpPr>
              <a:spLocks noEditPoints="1"/>
            </p:cNvSpPr>
            <p:nvPr/>
          </p:nvSpPr>
          <p:spPr bwMode="auto">
            <a:xfrm>
              <a:off x="5382588" y="3221059"/>
              <a:ext cx="434955" cy="419856"/>
            </a:xfrm>
            <a:custGeom>
              <a:avLst/>
              <a:gdLst>
                <a:gd name="T0" fmla="*/ 252 w 374"/>
                <a:gd name="T1" fmla="*/ 0 h 361"/>
                <a:gd name="T2" fmla="*/ 187 w 374"/>
                <a:gd name="T3" fmla="*/ 31 h 361"/>
                <a:gd name="T4" fmla="*/ 122 w 374"/>
                <a:gd name="T5" fmla="*/ 0 h 361"/>
                <a:gd name="T6" fmla="*/ 0 w 374"/>
                <a:gd name="T7" fmla="*/ 175 h 361"/>
                <a:gd name="T8" fmla="*/ 187 w 374"/>
                <a:gd name="T9" fmla="*/ 361 h 361"/>
                <a:gd name="T10" fmla="*/ 374 w 374"/>
                <a:gd name="T11" fmla="*/ 175 h 361"/>
                <a:gd name="T12" fmla="*/ 252 w 374"/>
                <a:gd name="T13" fmla="*/ 0 h 361"/>
                <a:gd name="T14" fmla="*/ 187 w 374"/>
                <a:gd name="T15" fmla="*/ 303 h 361"/>
                <a:gd name="T16" fmla="*/ 59 w 374"/>
                <a:gd name="T17" fmla="*/ 175 h 361"/>
                <a:gd name="T18" fmla="*/ 187 w 374"/>
                <a:gd name="T19" fmla="*/ 47 h 361"/>
                <a:gd name="T20" fmla="*/ 315 w 374"/>
                <a:gd name="T21" fmla="*/ 175 h 361"/>
                <a:gd name="T22" fmla="*/ 187 w 374"/>
                <a:gd name="T23" fmla="*/ 303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4" h="361">
                  <a:moveTo>
                    <a:pt x="252" y="0"/>
                  </a:moveTo>
                  <a:cubicBezTo>
                    <a:pt x="237" y="19"/>
                    <a:pt x="213" y="31"/>
                    <a:pt x="187" y="31"/>
                  </a:cubicBezTo>
                  <a:cubicBezTo>
                    <a:pt x="161" y="31"/>
                    <a:pt x="137" y="19"/>
                    <a:pt x="122" y="0"/>
                  </a:cubicBezTo>
                  <a:cubicBezTo>
                    <a:pt x="51" y="26"/>
                    <a:pt x="0" y="95"/>
                    <a:pt x="0" y="175"/>
                  </a:cubicBezTo>
                  <a:cubicBezTo>
                    <a:pt x="0" y="278"/>
                    <a:pt x="84" y="361"/>
                    <a:pt x="187" y="361"/>
                  </a:cubicBezTo>
                  <a:cubicBezTo>
                    <a:pt x="290" y="361"/>
                    <a:pt x="374" y="278"/>
                    <a:pt x="374" y="175"/>
                  </a:cubicBezTo>
                  <a:cubicBezTo>
                    <a:pt x="374" y="95"/>
                    <a:pt x="323" y="26"/>
                    <a:pt x="252" y="0"/>
                  </a:cubicBezTo>
                  <a:close/>
                  <a:moveTo>
                    <a:pt x="187" y="303"/>
                  </a:moveTo>
                  <a:cubicBezTo>
                    <a:pt x="116" y="303"/>
                    <a:pt x="59" y="245"/>
                    <a:pt x="59" y="175"/>
                  </a:cubicBezTo>
                  <a:cubicBezTo>
                    <a:pt x="59" y="104"/>
                    <a:pt x="116" y="47"/>
                    <a:pt x="187" y="47"/>
                  </a:cubicBezTo>
                  <a:cubicBezTo>
                    <a:pt x="258" y="47"/>
                    <a:pt x="315" y="104"/>
                    <a:pt x="315" y="175"/>
                  </a:cubicBezTo>
                  <a:cubicBezTo>
                    <a:pt x="315" y="245"/>
                    <a:pt x="258" y="303"/>
                    <a:pt x="187" y="303"/>
                  </a:cubicBezTo>
                  <a:close/>
                </a:path>
              </a:pathLst>
            </a:custGeom>
            <a:solidFill>
              <a:schemeClr val="tx2"/>
            </a:solidFill>
            <a:ln>
              <a:noFill/>
            </a:ln>
          </p:spPr>
          <p:txBody>
            <a:bodyPr>
              <a:noAutofit/>
            </a:bodyPr>
            <a:lstStyle/>
            <a:p>
              <a:pPr fontAlgn="auto">
                <a:spcBef>
                  <a:spcPts val="0"/>
                </a:spcBef>
                <a:spcAft>
                  <a:spcPts val="0"/>
                </a:spcAft>
                <a:defRPr/>
              </a:pPr>
              <a:endParaRPr lang="en-US" sz="1500" dirty="0">
                <a:latin typeface="+mn-lt"/>
                <a:ea typeface="+mn-ea"/>
                <a:cs typeface="+mn-cs"/>
              </a:endParaRPr>
            </a:p>
          </p:txBody>
        </p:sp>
        <p:sp>
          <p:nvSpPr>
            <p:cNvPr id="9" name="Freeform 8">
              <a:extLst>
                <a:ext uri="{FF2B5EF4-FFF2-40B4-BE49-F238E27FC236}">
                  <a16:creationId xmlns:a16="http://schemas.microsoft.com/office/drawing/2014/main" id="{79042933-D748-6773-A69A-229381AC36DA}"/>
                </a:ext>
              </a:extLst>
            </p:cNvPr>
            <p:cNvSpPr>
              <a:spLocks noEditPoints="1"/>
            </p:cNvSpPr>
            <p:nvPr/>
          </p:nvSpPr>
          <p:spPr bwMode="auto">
            <a:xfrm>
              <a:off x="5286189" y="3054394"/>
              <a:ext cx="627753" cy="684081"/>
            </a:xfrm>
            <a:custGeom>
              <a:avLst/>
              <a:gdLst>
                <a:gd name="T0" fmla="*/ 270 w 540"/>
                <a:gd name="T1" fmla="*/ 588 h 588"/>
                <a:gd name="T2" fmla="*/ 0 w 540"/>
                <a:gd name="T3" fmla="*/ 318 h 588"/>
                <a:gd name="T4" fmla="*/ 185 w 540"/>
                <a:gd name="T5" fmla="*/ 62 h 588"/>
                <a:gd name="T6" fmla="*/ 270 w 540"/>
                <a:gd name="T7" fmla="*/ 0 h 588"/>
                <a:gd name="T8" fmla="*/ 355 w 540"/>
                <a:gd name="T9" fmla="*/ 62 h 588"/>
                <a:gd name="T10" fmla="*/ 540 w 540"/>
                <a:gd name="T11" fmla="*/ 318 h 588"/>
                <a:gd name="T12" fmla="*/ 270 w 540"/>
                <a:gd name="T13" fmla="*/ 588 h 588"/>
                <a:gd name="T14" fmla="*/ 270 w 540"/>
                <a:gd name="T15" fmla="*/ 12 h 588"/>
                <a:gd name="T16" fmla="*/ 195 w 540"/>
                <a:gd name="T17" fmla="*/ 68 h 588"/>
                <a:gd name="T18" fmla="*/ 191 w 540"/>
                <a:gd name="T19" fmla="*/ 72 h 588"/>
                <a:gd name="T20" fmla="*/ 12 w 540"/>
                <a:gd name="T21" fmla="*/ 318 h 588"/>
                <a:gd name="T22" fmla="*/ 270 w 540"/>
                <a:gd name="T23" fmla="*/ 576 h 588"/>
                <a:gd name="T24" fmla="*/ 528 w 540"/>
                <a:gd name="T25" fmla="*/ 318 h 588"/>
                <a:gd name="T26" fmla="*/ 349 w 540"/>
                <a:gd name="T27" fmla="*/ 72 h 588"/>
                <a:gd name="T28" fmla="*/ 345 w 540"/>
                <a:gd name="T29" fmla="*/ 68 h 588"/>
                <a:gd name="T30" fmla="*/ 270 w 540"/>
                <a:gd name="T31" fmla="*/ 12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0" h="588">
                  <a:moveTo>
                    <a:pt x="270" y="588"/>
                  </a:moveTo>
                  <a:cubicBezTo>
                    <a:pt x="121" y="588"/>
                    <a:pt x="0" y="467"/>
                    <a:pt x="0" y="318"/>
                  </a:cubicBezTo>
                  <a:cubicBezTo>
                    <a:pt x="0" y="201"/>
                    <a:pt x="74" y="98"/>
                    <a:pt x="185" y="62"/>
                  </a:cubicBezTo>
                  <a:cubicBezTo>
                    <a:pt x="197" y="25"/>
                    <a:pt x="231" y="0"/>
                    <a:pt x="270" y="0"/>
                  </a:cubicBezTo>
                  <a:cubicBezTo>
                    <a:pt x="309" y="0"/>
                    <a:pt x="343" y="25"/>
                    <a:pt x="355" y="62"/>
                  </a:cubicBezTo>
                  <a:cubicBezTo>
                    <a:pt x="466" y="98"/>
                    <a:pt x="540" y="201"/>
                    <a:pt x="540" y="318"/>
                  </a:cubicBezTo>
                  <a:cubicBezTo>
                    <a:pt x="540" y="467"/>
                    <a:pt x="419" y="588"/>
                    <a:pt x="270" y="588"/>
                  </a:cubicBezTo>
                  <a:close/>
                  <a:moveTo>
                    <a:pt x="270" y="12"/>
                  </a:moveTo>
                  <a:cubicBezTo>
                    <a:pt x="236" y="12"/>
                    <a:pt x="205" y="35"/>
                    <a:pt x="195" y="68"/>
                  </a:cubicBezTo>
                  <a:cubicBezTo>
                    <a:pt x="195" y="70"/>
                    <a:pt x="193" y="71"/>
                    <a:pt x="191" y="72"/>
                  </a:cubicBezTo>
                  <a:cubicBezTo>
                    <a:pt x="84" y="106"/>
                    <a:pt x="12" y="205"/>
                    <a:pt x="12" y="318"/>
                  </a:cubicBezTo>
                  <a:cubicBezTo>
                    <a:pt x="12" y="460"/>
                    <a:pt x="128" y="576"/>
                    <a:pt x="270" y="576"/>
                  </a:cubicBezTo>
                  <a:cubicBezTo>
                    <a:pt x="412" y="576"/>
                    <a:pt x="528" y="460"/>
                    <a:pt x="528" y="318"/>
                  </a:cubicBezTo>
                  <a:cubicBezTo>
                    <a:pt x="528" y="205"/>
                    <a:pt x="456" y="106"/>
                    <a:pt x="349" y="72"/>
                  </a:cubicBezTo>
                  <a:cubicBezTo>
                    <a:pt x="347" y="71"/>
                    <a:pt x="345" y="70"/>
                    <a:pt x="345" y="68"/>
                  </a:cubicBezTo>
                  <a:cubicBezTo>
                    <a:pt x="335" y="35"/>
                    <a:pt x="304" y="12"/>
                    <a:pt x="270" y="12"/>
                  </a:cubicBezTo>
                  <a:close/>
                </a:path>
              </a:pathLst>
            </a:custGeom>
            <a:solidFill>
              <a:schemeClr val="tx2"/>
            </a:solidFill>
            <a:ln>
              <a:noFill/>
            </a:ln>
          </p:spPr>
          <p:txBody>
            <a:bodyPr>
              <a:noAutofit/>
            </a:bodyPr>
            <a:lstStyle/>
            <a:p>
              <a:pPr fontAlgn="auto">
                <a:spcBef>
                  <a:spcPts val="0"/>
                </a:spcBef>
                <a:spcAft>
                  <a:spcPts val="0"/>
                </a:spcAft>
                <a:defRPr/>
              </a:pPr>
              <a:endParaRPr lang="en-US" sz="1500" dirty="0">
                <a:latin typeface="+mn-lt"/>
                <a:ea typeface="+mn-ea"/>
                <a:cs typeface="+mn-cs"/>
              </a:endParaRPr>
            </a:p>
          </p:txBody>
        </p:sp>
        <p:sp>
          <p:nvSpPr>
            <p:cNvPr id="14" name="Rounded Rectangle 29">
              <a:extLst>
                <a:ext uri="{FF2B5EF4-FFF2-40B4-BE49-F238E27FC236}">
                  <a16:creationId xmlns:a16="http://schemas.microsoft.com/office/drawing/2014/main" id="{73C773E9-71A4-5E05-154B-57DBC81F0949}"/>
                </a:ext>
              </a:extLst>
            </p:cNvPr>
            <p:cNvSpPr/>
            <p:nvPr/>
          </p:nvSpPr>
          <p:spPr>
            <a:xfrm rot="5400000" flipH="1" flipV="1">
              <a:off x="5491127" y="2896931"/>
              <a:ext cx="269989" cy="53267"/>
            </a:xfrm>
            <a:custGeom>
              <a:avLst/>
              <a:gdLst>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491411 w 4608203"/>
                <a:gd name="connsiteY6" fmla="*/ 2948405 h 2948405"/>
                <a:gd name="connsiteX7" fmla="*/ 0 w 4608203"/>
                <a:gd name="connsiteY7" fmla="*/ 2456994 h 2948405"/>
                <a:gd name="connsiteX8" fmla="*/ 0 w 4608203"/>
                <a:gd name="connsiteY8" fmla="*/ 491411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0 w 4608203"/>
                <a:gd name="connsiteY6" fmla="*/ 2456994 h 2948405"/>
                <a:gd name="connsiteX7" fmla="*/ 0 w 4608203"/>
                <a:gd name="connsiteY7" fmla="*/ 491411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7" fmla="*/ 91440 w 4608203"/>
                <a:gd name="connsiteY7" fmla="*/ 2548434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0" fmla="*/ 0 w 4608203"/>
                <a:gd name="connsiteY0" fmla="*/ 491411 h 2456994"/>
                <a:gd name="connsiteX1" fmla="*/ 491411 w 4608203"/>
                <a:gd name="connsiteY1" fmla="*/ 0 h 2456994"/>
                <a:gd name="connsiteX2" fmla="*/ 4116792 w 4608203"/>
                <a:gd name="connsiteY2" fmla="*/ 0 h 2456994"/>
                <a:gd name="connsiteX3" fmla="*/ 4608203 w 4608203"/>
                <a:gd name="connsiteY3" fmla="*/ 491411 h 2456994"/>
                <a:gd name="connsiteX4" fmla="*/ 4608203 w 4608203"/>
                <a:gd name="connsiteY4" fmla="*/ 2456994 h 2456994"/>
                <a:gd name="connsiteX0" fmla="*/ 0 w 4608203"/>
                <a:gd name="connsiteY0" fmla="*/ 491411 h 491411"/>
                <a:gd name="connsiteX1" fmla="*/ 491411 w 4608203"/>
                <a:gd name="connsiteY1" fmla="*/ 0 h 491411"/>
                <a:gd name="connsiteX2" fmla="*/ 4116792 w 4608203"/>
                <a:gd name="connsiteY2" fmla="*/ 0 h 491411"/>
                <a:gd name="connsiteX3" fmla="*/ 4608203 w 4608203"/>
                <a:gd name="connsiteY3" fmla="*/ 491411 h 491411"/>
                <a:gd name="connsiteX0" fmla="*/ 0 w 4116792"/>
                <a:gd name="connsiteY0" fmla="*/ 491411 h 491411"/>
                <a:gd name="connsiteX1" fmla="*/ 491411 w 4116792"/>
                <a:gd name="connsiteY1" fmla="*/ 0 h 491411"/>
                <a:gd name="connsiteX2" fmla="*/ 4116792 w 4116792"/>
                <a:gd name="connsiteY2" fmla="*/ 0 h 491411"/>
                <a:gd name="connsiteX0" fmla="*/ 0 w 4370792"/>
                <a:gd name="connsiteY0" fmla="*/ 504111 h 504111"/>
                <a:gd name="connsiteX1" fmla="*/ 491411 w 4370792"/>
                <a:gd name="connsiteY1" fmla="*/ 12700 h 504111"/>
                <a:gd name="connsiteX2" fmla="*/ 4370792 w 4370792"/>
                <a:gd name="connsiteY2" fmla="*/ 0 h 504111"/>
                <a:gd name="connsiteX0" fmla="*/ 0 w 4239559"/>
                <a:gd name="connsiteY0" fmla="*/ 491411 h 491411"/>
                <a:gd name="connsiteX1" fmla="*/ 491411 w 4239559"/>
                <a:gd name="connsiteY1" fmla="*/ 0 h 491411"/>
                <a:gd name="connsiteX2" fmla="*/ 4239559 w 4239559"/>
                <a:gd name="connsiteY2" fmla="*/ 0 h 491411"/>
                <a:gd name="connsiteX0" fmla="*/ 0 w 3748148"/>
                <a:gd name="connsiteY0" fmla="*/ 0 h 0"/>
                <a:gd name="connsiteX1" fmla="*/ 3748148 w 3748148"/>
                <a:gd name="connsiteY1" fmla="*/ 0 h 0"/>
              </a:gdLst>
              <a:ahLst/>
              <a:cxnLst>
                <a:cxn ang="0">
                  <a:pos x="connsiteX0" y="connsiteY0"/>
                </a:cxn>
                <a:cxn ang="0">
                  <a:pos x="connsiteX1" y="connsiteY1"/>
                </a:cxn>
              </a:cxnLst>
              <a:rect l="l" t="t" r="r" b="b"/>
              <a:pathLst>
                <a:path w="3748148">
                  <a:moveTo>
                    <a:pt x="0" y="0"/>
                  </a:moveTo>
                  <a:lnTo>
                    <a:pt x="3748148" y="0"/>
                  </a:lnTo>
                </a:path>
              </a:pathLst>
            </a:custGeom>
            <a:noFill/>
            <a:ln w="38100" cmpd="sng">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endParaRPr lang="en-US" sz="1500" dirty="0"/>
            </a:p>
          </p:txBody>
        </p:sp>
      </p:grpSp>
      <p:grpSp>
        <p:nvGrpSpPr>
          <p:cNvPr id="21" name="Group 20">
            <a:extLst>
              <a:ext uri="{FF2B5EF4-FFF2-40B4-BE49-F238E27FC236}">
                <a16:creationId xmlns:a16="http://schemas.microsoft.com/office/drawing/2014/main" id="{2E797C04-5631-F22A-A8FD-ED0E73220C4E}"/>
              </a:ext>
            </a:extLst>
          </p:cNvPr>
          <p:cNvGrpSpPr/>
          <p:nvPr/>
        </p:nvGrpSpPr>
        <p:grpSpPr>
          <a:xfrm>
            <a:off x="3447417" y="2742217"/>
            <a:ext cx="2057400" cy="2580384"/>
            <a:chOff x="2807877" y="2788570"/>
            <a:chExt cx="2057400" cy="2580384"/>
          </a:xfrm>
        </p:grpSpPr>
        <p:sp>
          <p:nvSpPr>
            <p:cNvPr id="17" name="TextBox 14">
              <a:extLst>
                <a:ext uri="{FF2B5EF4-FFF2-40B4-BE49-F238E27FC236}">
                  <a16:creationId xmlns:a16="http://schemas.microsoft.com/office/drawing/2014/main" id="{DC8C7F80-3BB7-40CB-CDCD-00E349C8E113}"/>
                </a:ext>
              </a:extLst>
            </p:cNvPr>
            <p:cNvSpPr txBox="1">
              <a:spLocks noChangeArrowheads="1"/>
            </p:cNvSpPr>
            <p:nvPr/>
          </p:nvSpPr>
          <p:spPr bwMode="auto">
            <a:xfrm>
              <a:off x="2807877" y="3782414"/>
              <a:ext cx="2057400" cy="1586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t" anchorCtr="0">
              <a:no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algn="ctr"/>
              <a:r>
                <a:rPr lang="en-US" b="0" i="0" u="none" strike="noStrike" dirty="0">
                  <a:effectLst/>
                  <a:latin typeface="+mn-lt"/>
                </a:rPr>
                <a:t>Significant increase in staff-directed aggression</a:t>
              </a:r>
              <a:endParaRPr lang="en-US" dirty="0">
                <a:latin typeface="+mn-lt"/>
                <a:cs typeface="Arial" panose="020B0604020202020204" pitchFamily="34" charset="0"/>
              </a:endParaRPr>
            </a:p>
          </p:txBody>
        </p:sp>
        <p:sp>
          <p:nvSpPr>
            <p:cNvPr id="18" name="Freeform 17">
              <a:extLst>
                <a:ext uri="{FF2B5EF4-FFF2-40B4-BE49-F238E27FC236}">
                  <a16:creationId xmlns:a16="http://schemas.microsoft.com/office/drawing/2014/main" id="{F122CA8D-602E-8DCE-8EBD-D15B36E371D2}"/>
                </a:ext>
              </a:extLst>
            </p:cNvPr>
            <p:cNvSpPr>
              <a:spLocks noEditPoints="1"/>
            </p:cNvSpPr>
            <p:nvPr/>
          </p:nvSpPr>
          <p:spPr bwMode="auto">
            <a:xfrm>
              <a:off x="3619677" y="3221059"/>
              <a:ext cx="434955" cy="419856"/>
            </a:xfrm>
            <a:custGeom>
              <a:avLst/>
              <a:gdLst>
                <a:gd name="T0" fmla="*/ 252 w 374"/>
                <a:gd name="T1" fmla="*/ 0 h 361"/>
                <a:gd name="T2" fmla="*/ 187 w 374"/>
                <a:gd name="T3" fmla="*/ 31 h 361"/>
                <a:gd name="T4" fmla="*/ 122 w 374"/>
                <a:gd name="T5" fmla="*/ 0 h 361"/>
                <a:gd name="T6" fmla="*/ 0 w 374"/>
                <a:gd name="T7" fmla="*/ 175 h 361"/>
                <a:gd name="T8" fmla="*/ 187 w 374"/>
                <a:gd name="T9" fmla="*/ 361 h 361"/>
                <a:gd name="T10" fmla="*/ 374 w 374"/>
                <a:gd name="T11" fmla="*/ 175 h 361"/>
                <a:gd name="T12" fmla="*/ 252 w 374"/>
                <a:gd name="T13" fmla="*/ 0 h 361"/>
                <a:gd name="T14" fmla="*/ 187 w 374"/>
                <a:gd name="T15" fmla="*/ 303 h 361"/>
                <a:gd name="T16" fmla="*/ 59 w 374"/>
                <a:gd name="T17" fmla="*/ 175 h 361"/>
                <a:gd name="T18" fmla="*/ 187 w 374"/>
                <a:gd name="T19" fmla="*/ 47 h 361"/>
                <a:gd name="T20" fmla="*/ 315 w 374"/>
                <a:gd name="T21" fmla="*/ 175 h 361"/>
                <a:gd name="T22" fmla="*/ 187 w 374"/>
                <a:gd name="T23" fmla="*/ 303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4" h="361">
                  <a:moveTo>
                    <a:pt x="252" y="0"/>
                  </a:moveTo>
                  <a:cubicBezTo>
                    <a:pt x="237" y="19"/>
                    <a:pt x="213" y="31"/>
                    <a:pt x="187" y="31"/>
                  </a:cubicBezTo>
                  <a:cubicBezTo>
                    <a:pt x="161" y="31"/>
                    <a:pt x="137" y="19"/>
                    <a:pt x="122" y="0"/>
                  </a:cubicBezTo>
                  <a:cubicBezTo>
                    <a:pt x="51" y="26"/>
                    <a:pt x="0" y="95"/>
                    <a:pt x="0" y="175"/>
                  </a:cubicBezTo>
                  <a:cubicBezTo>
                    <a:pt x="0" y="278"/>
                    <a:pt x="84" y="361"/>
                    <a:pt x="187" y="361"/>
                  </a:cubicBezTo>
                  <a:cubicBezTo>
                    <a:pt x="290" y="361"/>
                    <a:pt x="374" y="278"/>
                    <a:pt x="374" y="175"/>
                  </a:cubicBezTo>
                  <a:cubicBezTo>
                    <a:pt x="374" y="95"/>
                    <a:pt x="323" y="26"/>
                    <a:pt x="252" y="0"/>
                  </a:cubicBezTo>
                  <a:close/>
                  <a:moveTo>
                    <a:pt x="187" y="303"/>
                  </a:moveTo>
                  <a:cubicBezTo>
                    <a:pt x="116" y="303"/>
                    <a:pt x="59" y="245"/>
                    <a:pt x="59" y="175"/>
                  </a:cubicBezTo>
                  <a:cubicBezTo>
                    <a:pt x="59" y="104"/>
                    <a:pt x="116" y="47"/>
                    <a:pt x="187" y="47"/>
                  </a:cubicBezTo>
                  <a:cubicBezTo>
                    <a:pt x="258" y="47"/>
                    <a:pt x="315" y="104"/>
                    <a:pt x="315" y="175"/>
                  </a:cubicBezTo>
                  <a:cubicBezTo>
                    <a:pt x="315" y="245"/>
                    <a:pt x="258" y="303"/>
                    <a:pt x="187" y="303"/>
                  </a:cubicBezTo>
                  <a:close/>
                </a:path>
              </a:pathLst>
            </a:custGeom>
            <a:solidFill>
              <a:schemeClr val="tx2"/>
            </a:solidFill>
            <a:ln>
              <a:noFill/>
            </a:ln>
          </p:spPr>
          <p:txBody>
            <a:bodyPr>
              <a:noAutofit/>
            </a:bodyPr>
            <a:lstStyle/>
            <a:p>
              <a:pPr fontAlgn="auto">
                <a:spcBef>
                  <a:spcPts val="0"/>
                </a:spcBef>
                <a:spcAft>
                  <a:spcPts val="0"/>
                </a:spcAft>
                <a:defRPr/>
              </a:pPr>
              <a:endParaRPr lang="en-US" sz="1500" dirty="0">
                <a:latin typeface="+mn-lt"/>
                <a:ea typeface="+mn-ea"/>
                <a:cs typeface="+mn-cs"/>
              </a:endParaRPr>
            </a:p>
          </p:txBody>
        </p:sp>
        <p:sp>
          <p:nvSpPr>
            <p:cNvPr id="19" name="Freeform 18">
              <a:extLst>
                <a:ext uri="{FF2B5EF4-FFF2-40B4-BE49-F238E27FC236}">
                  <a16:creationId xmlns:a16="http://schemas.microsoft.com/office/drawing/2014/main" id="{BFE35FD1-5C4E-5B02-E705-B257EBF31021}"/>
                </a:ext>
              </a:extLst>
            </p:cNvPr>
            <p:cNvSpPr>
              <a:spLocks noEditPoints="1"/>
            </p:cNvSpPr>
            <p:nvPr/>
          </p:nvSpPr>
          <p:spPr bwMode="auto">
            <a:xfrm>
              <a:off x="3523278" y="3054394"/>
              <a:ext cx="627753" cy="684081"/>
            </a:xfrm>
            <a:custGeom>
              <a:avLst/>
              <a:gdLst>
                <a:gd name="T0" fmla="*/ 270 w 540"/>
                <a:gd name="T1" fmla="*/ 588 h 588"/>
                <a:gd name="T2" fmla="*/ 0 w 540"/>
                <a:gd name="T3" fmla="*/ 318 h 588"/>
                <a:gd name="T4" fmla="*/ 185 w 540"/>
                <a:gd name="T5" fmla="*/ 62 h 588"/>
                <a:gd name="T6" fmla="*/ 270 w 540"/>
                <a:gd name="T7" fmla="*/ 0 h 588"/>
                <a:gd name="T8" fmla="*/ 355 w 540"/>
                <a:gd name="T9" fmla="*/ 62 h 588"/>
                <a:gd name="T10" fmla="*/ 540 w 540"/>
                <a:gd name="T11" fmla="*/ 318 h 588"/>
                <a:gd name="T12" fmla="*/ 270 w 540"/>
                <a:gd name="T13" fmla="*/ 588 h 588"/>
                <a:gd name="T14" fmla="*/ 270 w 540"/>
                <a:gd name="T15" fmla="*/ 12 h 588"/>
                <a:gd name="T16" fmla="*/ 195 w 540"/>
                <a:gd name="T17" fmla="*/ 68 h 588"/>
                <a:gd name="T18" fmla="*/ 191 w 540"/>
                <a:gd name="T19" fmla="*/ 72 h 588"/>
                <a:gd name="T20" fmla="*/ 12 w 540"/>
                <a:gd name="T21" fmla="*/ 318 h 588"/>
                <a:gd name="T22" fmla="*/ 270 w 540"/>
                <a:gd name="T23" fmla="*/ 576 h 588"/>
                <a:gd name="T24" fmla="*/ 528 w 540"/>
                <a:gd name="T25" fmla="*/ 318 h 588"/>
                <a:gd name="T26" fmla="*/ 349 w 540"/>
                <a:gd name="T27" fmla="*/ 72 h 588"/>
                <a:gd name="T28" fmla="*/ 345 w 540"/>
                <a:gd name="T29" fmla="*/ 68 h 588"/>
                <a:gd name="T30" fmla="*/ 270 w 540"/>
                <a:gd name="T31" fmla="*/ 12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0" h="588">
                  <a:moveTo>
                    <a:pt x="270" y="588"/>
                  </a:moveTo>
                  <a:cubicBezTo>
                    <a:pt x="121" y="588"/>
                    <a:pt x="0" y="467"/>
                    <a:pt x="0" y="318"/>
                  </a:cubicBezTo>
                  <a:cubicBezTo>
                    <a:pt x="0" y="201"/>
                    <a:pt x="74" y="98"/>
                    <a:pt x="185" y="62"/>
                  </a:cubicBezTo>
                  <a:cubicBezTo>
                    <a:pt x="197" y="25"/>
                    <a:pt x="231" y="0"/>
                    <a:pt x="270" y="0"/>
                  </a:cubicBezTo>
                  <a:cubicBezTo>
                    <a:pt x="309" y="0"/>
                    <a:pt x="343" y="25"/>
                    <a:pt x="355" y="62"/>
                  </a:cubicBezTo>
                  <a:cubicBezTo>
                    <a:pt x="466" y="98"/>
                    <a:pt x="540" y="201"/>
                    <a:pt x="540" y="318"/>
                  </a:cubicBezTo>
                  <a:cubicBezTo>
                    <a:pt x="540" y="467"/>
                    <a:pt x="419" y="588"/>
                    <a:pt x="270" y="588"/>
                  </a:cubicBezTo>
                  <a:close/>
                  <a:moveTo>
                    <a:pt x="270" y="12"/>
                  </a:moveTo>
                  <a:cubicBezTo>
                    <a:pt x="236" y="12"/>
                    <a:pt x="205" y="35"/>
                    <a:pt x="195" y="68"/>
                  </a:cubicBezTo>
                  <a:cubicBezTo>
                    <a:pt x="195" y="70"/>
                    <a:pt x="193" y="71"/>
                    <a:pt x="191" y="72"/>
                  </a:cubicBezTo>
                  <a:cubicBezTo>
                    <a:pt x="84" y="106"/>
                    <a:pt x="12" y="205"/>
                    <a:pt x="12" y="318"/>
                  </a:cubicBezTo>
                  <a:cubicBezTo>
                    <a:pt x="12" y="460"/>
                    <a:pt x="128" y="576"/>
                    <a:pt x="270" y="576"/>
                  </a:cubicBezTo>
                  <a:cubicBezTo>
                    <a:pt x="412" y="576"/>
                    <a:pt x="528" y="460"/>
                    <a:pt x="528" y="318"/>
                  </a:cubicBezTo>
                  <a:cubicBezTo>
                    <a:pt x="528" y="205"/>
                    <a:pt x="456" y="106"/>
                    <a:pt x="349" y="72"/>
                  </a:cubicBezTo>
                  <a:cubicBezTo>
                    <a:pt x="347" y="71"/>
                    <a:pt x="345" y="70"/>
                    <a:pt x="345" y="68"/>
                  </a:cubicBezTo>
                  <a:cubicBezTo>
                    <a:pt x="335" y="35"/>
                    <a:pt x="304" y="12"/>
                    <a:pt x="270" y="12"/>
                  </a:cubicBezTo>
                  <a:close/>
                </a:path>
              </a:pathLst>
            </a:custGeom>
            <a:solidFill>
              <a:schemeClr val="tx2"/>
            </a:solidFill>
            <a:ln>
              <a:noFill/>
            </a:ln>
          </p:spPr>
          <p:txBody>
            <a:bodyPr>
              <a:noAutofit/>
            </a:bodyPr>
            <a:lstStyle/>
            <a:p>
              <a:pPr fontAlgn="auto">
                <a:spcBef>
                  <a:spcPts val="0"/>
                </a:spcBef>
                <a:spcAft>
                  <a:spcPts val="0"/>
                </a:spcAft>
                <a:defRPr/>
              </a:pPr>
              <a:endParaRPr lang="en-US" sz="1500" dirty="0">
                <a:latin typeface="+mn-lt"/>
                <a:ea typeface="+mn-ea"/>
                <a:cs typeface="+mn-cs"/>
              </a:endParaRPr>
            </a:p>
          </p:txBody>
        </p:sp>
        <p:sp>
          <p:nvSpPr>
            <p:cNvPr id="20" name="Rounded Rectangle 29">
              <a:extLst>
                <a:ext uri="{FF2B5EF4-FFF2-40B4-BE49-F238E27FC236}">
                  <a16:creationId xmlns:a16="http://schemas.microsoft.com/office/drawing/2014/main" id="{AB767803-C4A5-5134-43AD-9424C81F9B5C}"/>
                </a:ext>
              </a:extLst>
            </p:cNvPr>
            <p:cNvSpPr/>
            <p:nvPr/>
          </p:nvSpPr>
          <p:spPr>
            <a:xfrm rot="5400000" flipH="1" flipV="1">
              <a:off x="3728216" y="2896931"/>
              <a:ext cx="269989" cy="53267"/>
            </a:xfrm>
            <a:custGeom>
              <a:avLst/>
              <a:gdLst>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491411 w 4608203"/>
                <a:gd name="connsiteY6" fmla="*/ 2948405 h 2948405"/>
                <a:gd name="connsiteX7" fmla="*/ 0 w 4608203"/>
                <a:gd name="connsiteY7" fmla="*/ 2456994 h 2948405"/>
                <a:gd name="connsiteX8" fmla="*/ 0 w 4608203"/>
                <a:gd name="connsiteY8" fmla="*/ 491411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6" fmla="*/ 0 w 4608203"/>
                <a:gd name="connsiteY6" fmla="*/ 2456994 h 2948405"/>
                <a:gd name="connsiteX7" fmla="*/ 0 w 4608203"/>
                <a:gd name="connsiteY7" fmla="*/ 491411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7" fmla="*/ 91440 w 4608203"/>
                <a:gd name="connsiteY7" fmla="*/ 2548434 h 2948405"/>
                <a:gd name="connsiteX0" fmla="*/ 0 w 4608203"/>
                <a:gd name="connsiteY0" fmla="*/ 2456994 h 2948405"/>
                <a:gd name="connsiteX1" fmla="*/ 0 w 4608203"/>
                <a:gd name="connsiteY1" fmla="*/ 491411 h 2948405"/>
                <a:gd name="connsiteX2" fmla="*/ 491411 w 4608203"/>
                <a:gd name="connsiteY2" fmla="*/ 0 h 2948405"/>
                <a:gd name="connsiteX3" fmla="*/ 4116792 w 4608203"/>
                <a:gd name="connsiteY3" fmla="*/ 0 h 2948405"/>
                <a:gd name="connsiteX4" fmla="*/ 4608203 w 4608203"/>
                <a:gd name="connsiteY4" fmla="*/ 491411 h 2948405"/>
                <a:gd name="connsiteX5" fmla="*/ 4608203 w 4608203"/>
                <a:gd name="connsiteY5" fmla="*/ 2456994 h 2948405"/>
                <a:gd name="connsiteX6" fmla="*/ 4116792 w 4608203"/>
                <a:gd name="connsiteY6" fmla="*/ 2948405 h 2948405"/>
                <a:gd name="connsiteX0" fmla="*/ 0 w 4608203"/>
                <a:gd name="connsiteY0" fmla="*/ 491411 h 2948405"/>
                <a:gd name="connsiteX1" fmla="*/ 491411 w 4608203"/>
                <a:gd name="connsiteY1" fmla="*/ 0 h 2948405"/>
                <a:gd name="connsiteX2" fmla="*/ 4116792 w 4608203"/>
                <a:gd name="connsiteY2" fmla="*/ 0 h 2948405"/>
                <a:gd name="connsiteX3" fmla="*/ 4608203 w 4608203"/>
                <a:gd name="connsiteY3" fmla="*/ 491411 h 2948405"/>
                <a:gd name="connsiteX4" fmla="*/ 4608203 w 4608203"/>
                <a:gd name="connsiteY4" fmla="*/ 2456994 h 2948405"/>
                <a:gd name="connsiteX5" fmla="*/ 4116792 w 4608203"/>
                <a:gd name="connsiteY5" fmla="*/ 2948405 h 2948405"/>
                <a:gd name="connsiteX0" fmla="*/ 0 w 4608203"/>
                <a:gd name="connsiteY0" fmla="*/ 491411 h 2456994"/>
                <a:gd name="connsiteX1" fmla="*/ 491411 w 4608203"/>
                <a:gd name="connsiteY1" fmla="*/ 0 h 2456994"/>
                <a:gd name="connsiteX2" fmla="*/ 4116792 w 4608203"/>
                <a:gd name="connsiteY2" fmla="*/ 0 h 2456994"/>
                <a:gd name="connsiteX3" fmla="*/ 4608203 w 4608203"/>
                <a:gd name="connsiteY3" fmla="*/ 491411 h 2456994"/>
                <a:gd name="connsiteX4" fmla="*/ 4608203 w 4608203"/>
                <a:gd name="connsiteY4" fmla="*/ 2456994 h 2456994"/>
                <a:gd name="connsiteX0" fmla="*/ 0 w 4608203"/>
                <a:gd name="connsiteY0" fmla="*/ 491411 h 491411"/>
                <a:gd name="connsiteX1" fmla="*/ 491411 w 4608203"/>
                <a:gd name="connsiteY1" fmla="*/ 0 h 491411"/>
                <a:gd name="connsiteX2" fmla="*/ 4116792 w 4608203"/>
                <a:gd name="connsiteY2" fmla="*/ 0 h 491411"/>
                <a:gd name="connsiteX3" fmla="*/ 4608203 w 4608203"/>
                <a:gd name="connsiteY3" fmla="*/ 491411 h 491411"/>
                <a:gd name="connsiteX0" fmla="*/ 0 w 4116792"/>
                <a:gd name="connsiteY0" fmla="*/ 491411 h 491411"/>
                <a:gd name="connsiteX1" fmla="*/ 491411 w 4116792"/>
                <a:gd name="connsiteY1" fmla="*/ 0 h 491411"/>
                <a:gd name="connsiteX2" fmla="*/ 4116792 w 4116792"/>
                <a:gd name="connsiteY2" fmla="*/ 0 h 491411"/>
                <a:gd name="connsiteX0" fmla="*/ 0 w 4370792"/>
                <a:gd name="connsiteY0" fmla="*/ 504111 h 504111"/>
                <a:gd name="connsiteX1" fmla="*/ 491411 w 4370792"/>
                <a:gd name="connsiteY1" fmla="*/ 12700 h 504111"/>
                <a:gd name="connsiteX2" fmla="*/ 4370792 w 4370792"/>
                <a:gd name="connsiteY2" fmla="*/ 0 h 504111"/>
                <a:gd name="connsiteX0" fmla="*/ 0 w 4239559"/>
                <a:gd name="connsiteY0" fmla="*/ 491411 h 491411"/>
                <a:gd name="connsiteX1" fmla="*/ 491411 w 4239559"/>
                <a:gd name="connsiteY1" fmla="*/ 0 h 491411"/>
                <a:gd name="connsiteX2" fmla="*/ 4239559 w 4239559"/>
                <a:gd name="connsiteY2" fmla="*/ 0 h 491411"/>
                <a:gd name="connsiteX0" fmla="*/ 0 w 3748148"/>
                <a:gd name="connsiteY0" fmla="*/ 0 h 0"/>
                <a:gd name="connsiteX1" fmla="*/ 3748148 w 3748148"/>
                <a:gd name="connsiteY1" fmla="*/ 0 h 0"/>
              </a:gdLst>
              <a:ahLst/>
              <a:cxnLst>
                <a:cxn ang="0">
                  <a:pos x="connsiteX0" y="connsiteY0"/>
                </a:cxn>
                <a:cxn ang="0">
                  <a:pos x="connsiteX1" y="connsiteY1"/>
                </a:cxn>
              </a:cxnLst>
              <a:rect l="l" t="t" r="r" b="b"/>
              <a:pathLst>
                <a:path w="3748148">
                  <a:moveTo>
                    <a:pt x="0" y="0"/>
                  </a:moveTo>
                  <a:lnTo>
                    <a:pt x="3748148" y="0"/>
                  </a:lnTo>
                </a:path>
              </a:pathLst>
            </a:custGeom>
            <a:noFill/>
            <a:ln w="38100" cmpd="sng">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fontAlgn="auto">
                <a:spcBef>
                  <a:spcPts val="0"/>
                </a:spcBef>
                <a:spcAft>
                  <a:spcPts val="0"/>
                </a:spcAft>
              </a:pPr>
              <a:endParaRPr lang="en-US" sz="1500" dirty="0"/>
            </a:p>
          </p:txBody>
        </p:sp>
      </p:grpSp>
      <p:cxnSp>
        <p:nvCxnSpPr>
          <p:cNvPr id="36" name="Straight Connector 35">
            <a:extLst>
              <a:ext uri="{FF2B5EF4-FFF2-40B4-BE49-F238E27FC236}">
                <a16:creationId xmlns:a16="http://schemas.microsoft.com/office/drawing/2014/main" id="{94E376D1-22EA-4A4B-0A42-FB6E7FBD3A03}"/>
              </a:ext>
            </a:extLst>
          </p:cNvPr>
          <p:cNvCxnSpPr>
            <a:cxnSpLocks/>
          </p:cNvCxnSpPr>
          <p:nvPr/>
        </p:nvCxnSpPr>
        <p:spPr>
          <a:xfrm>
            <a:off x="3890775" y="2743222"/>
            <a:ext cx="42912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23" name="Picture 22">
            <a:extLst>
              <a:ext uri="{FF2B5EF4-FFF2-40B4-BE49-F238E27FC236}">
                <a16:creationId xmlns:a16="http://schemas.microsoft.com/office/drawing/2014/main" id="{49EEADAA-A32D-605F-93BF-685891BC7F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11800" y="1359394"/>
            <a:ext cx="873502" cy="1095579"/>
          </a:xfrm>
          <a:prstGeom prst="rect">
            <a:avLst/>
          </a:prstGeom>
        </p:spPr>
      </p:pic>
    </p:spTree>
    <p:extLst>
      <p:ext uri="{BB962C8B-B14F-4D97-AF65-F5344CB8AC3E}">
        <p14:creationId xmlns:p14="http://schemas.microsoft.com/office/powerpoint/2010/main" val="1971551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CAF75CF-6E2E-75D4-8906-2ED76F9D827B}"/>
              </a:ext>
            </a:extLst>
          </p:cNvPr>
          <p:cNvSpPr>
            <a:spLocks noGrp="1"/>
          </p:cNvSpPr>
          <p:nvPr>
            <p:ph type="title"/>
          </p:nvPr>
        </p:nvSpPr>
        <p:spPr>
          <a:xfrm>
            <a:off x="310895" y="365126"/>
            <a:ext cx="8928639" cy="628888"/>
          </a:xfrm>
        </p:spPr>
        <p:txBody>
          <a:bodyPr/>
          <a:lstStyle/>
          <a:p>
            <a:r>
              <a:rPr lang="en-US" dirty="0">
                <a:solidFill>
                  <a:schemeClr val="tx1"/>
                </a:solidFill>
              </a:rPr>
              <a:t>Nursing Workforce and Training </a:t>
            </a:r>
            <a:r>
              <a:rPr lang="en-US" dirty="0"/>
              <a:t>I</a:t>
            </a:r>
            <a:r>
              <a:rPr lang="en-US" dirty="0">
                <a:solidFill>
                  <a:schemeClr val="tx1"/>
                </a:solidFill>
              </a:rPr>
              <a:t>nitiatives</a:t>
            </a:r>
            <a:endParaRPr lang="en-US" dirty="0"/>
          </a:p>
        </p:txBody>
      </p:sp>
      <p:grpSp>
        <p:nvGrpSpPr>
          <p:cNvPr id="5" name="Group 4">
            <a:extLst>
              <a:ext uri="{FF2B5EF4-FFF2-40B4-BE49-F238E27FC236}">
                <a16:creationId xmlns:a16="http://schemas.microsoft.com/office/drawing/2014/main" id="{8D458281-21E1-51C7-40A9-C524C3BEF307}"/>
              </a:ext>
            </a:extLst>
          </p:cNvPr>
          <p:cNvGrpSpPr/>
          <p:nvPr/>
        </p:nvGrpSpPr>
        <p:grpSpPr>
          <a:xfrm rot="20450274">
            <a:off x="3266373" y="2105716"/>
            <a:ext cx="987389" cy="488960"/>
            <a:chOff x="1856887" y="2032280"/>
            <a:chExt cx="987389" cy="488960"/>
          </a:xfrm>
        </p:grpSpPr>
        <p:cxnSp>
          <p:nvCxnSpPr>
            <p:cNvPr id="25" name="Straight Connector 24">
              <a:extLst>
                <a:ext uri="{FF2B5EF4-FFF2-40B4-BE49-F238E27FC236}">
                  <a16:creationId xmlns:a16="http://schemas.microsoft.com/office/drawing/2014/main" id="{52207CE4-BFE7-519D-323B-53904CB6B1BD}"/>
                </a:ext>
              </a:extLst>
            </p:cNvPr>
            <p:cNvCxnSpPr>
              <a:cxnSpLocks/>
            </p:cNvCxnSpPr>
            <p:nvPr/>
          </p:nvCxnSpPr>
          <p:spPr bwMode="auto">
            <a:xfrm flipV="1">
              <a:off x="1856887" y="2152305"/>
              <a:ext cx="846455" cy="368935"/>
            </a:xfrm>
            <a:prstGeom prst="line">
              <a:avLst/>
            </a:prstGeom>
            <a:ln w="19050">
              <a:solidFill>
                <a:srgbClr val="D9D9D9"/>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3E4AF96A-CEB2-1BF4-354E-E44C830A6D49}"/>
                </a:ext>
              </a:extLst>
            </p:cNvPr>
            <p:cNvSpPr/>
            <p:nvPr/>
          </p:nvSpPr>
          <p:spPr bwMode="auto">
            <a:xfrm rot="9750671" flipH="1">
              <a:off x="2650029" y="2032280"/>
              <a:ext cx="194247" cy="194246"/>
            </a:xfrm>
            <a:prstGeom prst="ellipse">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a:ea typeface="+mn-ea"/>
                <a:cs typeface="+mn-cs"/>
              </a:endParaRPr>
            </a:p>
          </p:txBody>
        </p:sp>
      </p:grpSp>
      <p:grpSp>
        <p:nvGrpSpPr>
          <p:cNvPr id="6" name="Group 5">
            <a:extLst>
              <a:ext uri="{FF2B5EF4-FFF2-40B4-BE49-F238E27FC236}">
                <a16:creationId xmlns:a16="http://schemas.microsoft.com/office/drawing/2014/main" id="{D648277E-6AE2-8D8D-BA69-8F9594DB7FEA}"/>
              </a:ext>
            </a:extLst>
          </p:cNvPr>
          <p:cNvGrpSpPr/>
          <p:nvPr/>
        </p:nvGrpSpPr>
        <p:grpSpPr>
          <a:xfrm rot="20717426">
            <a:off x="3560617" y="2966096"/>
            <a:ext cx="1154924" cy="194247"/>
            <a:chOff x="2274739" y="2837158"/>
            <a:chExt cx="1154924" cy="194247"/>
          </a:xfrm>
        </p:grpSpPr>
        <p:cxnSp>
          <p:nvCxnSpPr>
            <p:cNvPr id="27" name="Straight Connector 26">
              <a:extLst>
                <a:ext uri="{FF2B5EF4-FFF2-40B4-BE49-F238E27FC236}">
                  <a16:creationId xmlns:a16="http://schemas.microsoft.com/office/drawing/2014/main" id="{79BFBB41-EEB0-8145-AE6B-49FB12A5CD0E}"/>
                </a:ext>
              </a:extLst>
            </p:cNvPr>
            <p:cNvCxnSpPr>
              <a:cxnSpLocks/>
              <a:endCxn id="28" idx="2"/>
            </p:cNvCxnSpPr>
            <p:nvPr/>
          </p:nvCxnSpPr>
          <p:spPr bwMode="auto">
            <a:xfrm flipV="1">
              <a:off x="2274739" y="2947555"/>
              <a:ext cx="961588" cy="70839"/>
            </a:xfrm>
            <a:prstGeom prst="line">
              <a:avLst/>
            </a:prstGeom>
            <a:ln w="19050">
              <a:solidFill>
                <a:srgbClr val="D9D9D9"/>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6CB1029F-2881-CEC3-F81A-ED5FF24B366D}"/>
                </a:ext>
              </a:extLst>
            </p:cNvPr>
            <p:cNvSpPr/>
            <p:nvPr/>
          </p:nvSpPr>
          <p:spPr bwMode="auto">
            <a:xfrm rot="10328681" flipH="1">
              <a:off x="3235416" y="2837158"/>
              <a:ext cx="194247" cy="194247"/>
            </a:xfrm>
            <a:prstGeom prst="ellipse">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a:ea typeface="+mn-ea"/>
                <a:cs typeface="+mn-cs"/>
              </a:endParaRPr>
            </a:p>
          </p:txBody>
        </p:sp>
      </p:grpSp>
      <p:grpSp>
        <p:nvGrpSpPr>
          <p:cNvPr id="11" name="Group 10">
            <a:extLst>
              <a:ext uri="{FF2B5EF4-FFF2-40B4-BE49-F238E27FC236}">
                <a16:creationId xmlns:a16="http://schemas.microsoft.com/office/drawing/2014/main" id="{CDADF741-E8B7-E2E1-A224-257C789D5372}"/>
              </a:ext>
            </a:extLst>
          </p:cNvPr>
          <p:cNvGrpSpPr/>
          <p:nvPr/>
        </p:nvGrpSpPr>
        <p:grpSpPr>
          <a:xfrm rot="2678708">
            <a:off x="3240220" y="4360061"/>
            <a:ext cx="1154924" cy="194247"/>
            <a:chOff x="2274739" y="2837158"/>
            <a:chExt cx="1154924" cy="194247"/>
          </a:xfrm>
        </p:grpSpPr>
        <p:cxnSp>
          <p:nvCxnSpPr>
            <p:cNvPr id="12" name="Straight Connector 11">
              <a:extLst>
                <a:ext uri="{FF2B5EF4-FFF2-40B4-BE49-F238E27FC236}">
                  <a16:creationId xmlns:a16="http://schemas.microsoft.com/office/drawing/2014/main" id="{AAB3137D-E165-766D-7024-259DB46E3A6F}"/>
                </a:ext>
              </a:extLst>
            </p:cNvPr>
            <p:cNvCxnSpPr>
              <a:cxnSpLocks/>
              <a:endCxn id="15" idx="2"/>
            </p:cNvCxnSpPr>
            <p:nvPr/>
          </p:nvCxnSpPr>
          <p:spPr bwMode="auto">
            <a:xfrm flipV="1">
              <a:off x="2274739" y="2947555"/>
              <a:ext cx="961588" cy="70839"/>
            </a:xfrm>
            <a:prstGeom prst="line">
              <a:avLst/>
            </a:prstGeom>
            <a:ln w="19050">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ED67EB68-531E-C877-0F1A-38753AA15905}"/>
                </a:ext>
              </a:extLst>
            </p:cNvPr>
            <p:cNvSpPr/>
            <p:nvPr/>
          </p:nvSpPr>
          <p:spPr bwMode="auto">
            <a:xfrm rot="10328681" flipH="1">
              <a:off x="3235416" y="2837158"/>
              <a:ext cx="194247" cy="194247"/>
            </a:xfrm>
            <a:prstGeom prst="ellipse">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a:ea typeface="+mn-ea"/>
                <a:cs typeface="+mn-cs"/>
              </a:endParaRPr>
            </a:p>
          </p:txBody>
        </p:sp>
      </p:grpSp>
      <p:grpSp>
        <p:nvGrpSpPr>
          <p:cNvPr id="22" name="Group 21">
            <a:extLst>
              <a:ext uri="{FF2B5EF4-FFF2-40B4-BE49-F238E27FC236}">
                <a16:creationId xmlns:a16="http://schemas.microsoft.com/office/drawing/2014/main" id="{1CCE1272-2750-903F-CBE8-294E9574C517}"/>
              </a:ext>
            </a:extLst>
          </p:cNvPr>
          <p:cNvGrpSpPr/>
          <p:nvPr/>
        </p:nvGrpSpPr>
        <p:grpSpPr>
          <a:xfrm rot="1158012">
            <a:off x="3546386" y="3701710"/>
            <a:ext cx="1154924" cy="194247"/>
            <a:chOff x="2274739" y="2837158"/>
            <a:chExt cx="1154924" cy="194247"/>
          </a:xfrm>
        </p:grpSpPr>
        <p:cxnSp>
          <p:nvCxnSpPr>
            <p:cNvPr id="23" name="Straight Connector 22">
              <a:extLst>
                <a:ext uri="{FF2B5EF4-FFF2-40B4-BE49-F238E27FC236}">
                  <a16:creationId xmlns:a16="http://schemas.microsoft.com/office/drawing/2014/main" id="{E2BB90C3-2982-E539-2997-7146DB9C2512}"/>
                </a:ext>
              </a:extLst>
            </p:cNvPr>
            <p:cNvCxnSpPr>
              <a:cxnSpLocks/>
              <a:endCxn id="24" idx="2"/>
            </p:cNvCxnSpPr>
            <p:nvPr/>
          </p:nvCxnSpPr>
          <p:spPr bwMode="auto">
            <a:xfrm flipV="1">
              <a:off x="2274739" y="2947555"/>
              <a:ext cx="961588" cy="70839"/>
            </a:xfrm>
            <a:prstGeom prst="line">
              <a:avLst/>
            </a:prstGeom>
            <a:ln w="19050">
              <a:solidFill>
                <a:srgbClr val="D9D9D9"/>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5B1E753D-C98D-9C44-FBE8-22068749CD9F}"/>
                </a:ext>
              </a:extLst>
            </p:cNvPr>
            <p:cNvSpPr/>
            <p:nvPr/>
          </p:nvSpPr>
          <p:spPr bwMode="auto">
            <a:xfrm rot="10328681" flipH="1">
              <a:off x="3235416" y="2837158"/>
              <a:ext cx="194247" cy="194247"/>
            </a:xfrm>
            <a:prstGeom prst="ellipse">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Calibri"/>
                <a:ea typeface="+mn-ea"/>
                <a:cs typeface="+mn-cs"/>
              </a:endParaRPr>
            </a:p>
          </p:txBody>
        </p:sp>
      </p:grpSp>
      <p:sp>
        <p:nvSpPr>
          <p:cNvPr id="13" name="TextBox 51">
            <a:extLst>
              <a:ext uri="{FF2B5EF4-FFF2-40B4-BE49-F238E27FC236}">
                <a16:creationId xmlns:a16="http://schemas.microsoft.com/office/drawing/2014/main" id="{810ADA85-7A76-6A90-C1D5-EC876814DBE5}"/>
              </a:ext>
            </a:extLst>
          </p:cNvPr>
          <p:cNvSpPr txBox="1">
            <a:spLocks noChangeArrowheads="1"/>
          </p:cNvSpPr>
          <p:nvPr/>
        </p:nvSpPr>
        <p:spPr bwMode="auto">
          <a:xfrm>
            <a:off x="4245389" y="1645851"/>
            <a:ext cx="4912259" cy="6469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b">
            <a:sp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lvl="0">
              <a:lnSpc>
                <a:spcPts val="2200"/>
              </a:lnSpc>
              <a:defRPr/>
            </a:pPr>
            <a:r>
              <a:rPr lang="en-US" dirty="0">
                <a:ea typeface="Arial"/>
                <a:cs typeface="Calibri" panose="020F0502020204030204" pitchFamily="34" charset="0"/>
              </a:rPr>
              <a:t>Increasing integration of behavioral health nurses/resources throughout all care settings </a:t>
            </a:r>
          </a:p>
        </p:txBody>
      </p:sp>
      <p:sp>
        <p:nvSpPr>
          <p:cNvPr id="14" name="TextBox 51">
            <a:extLst>
              <a:ext uri="{FF2B5EF4-FFF2-40B4-BE49-F238E27FC236}">
                <a16:creationId xmlns:a16="http://schemas.microsoft.com/office/drawing/2014/main" id="{69F8B1C8-C147-4842-CD48-4E39D4796DF7}"/>
              </a:ext>
            </a:extLst>
          </p:cNvPr>
          <p:cNvSpPr txBox="1">
            <a:spLocks noChangeArrowheads="1"/>
          </p:cNvSpPr>
          <p:nvPr/>
        </p:nvSpPr>
        <p:spPr bwMode="auto">
          <a:xfrm>
            <a:off x="4354572" y="4552823"/>
            <a:ext cx="4830371" cy="6469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b">
            <a:sp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lvl="0">
              <a:lnSpc>
                <a:spcPts val="2200"/>
              </a:lnSpc>
              <a:defRPr/>
            </a:pPr>
            <a:r>
              <a:rPr lang="en-US" dirty="0">
                <a:ea typeface="Arial"/>
                <a:cs typeface="Calibri" panose="020F0502020204030204" pitchFamily="34" charset="0"/>
              </a:rPr>
              <a:t>Implementing comprehensive safety measures, including electronic buttons on employee badges</a:t>
            </a:r>
          </a:p>
        </p:txBody>
      </p:sp>
      <p:sp>
        <p:nvSpPr>
          <p:cNvPr id="16" name="TextBox 51">
            <a:extLst>
              <a:ext uri="{FF2B5EF4-FFF2-40B4-BE49-F238E27FC236}">
                <a16:creationId xmlns:a16="http://schemas.microsoft.com/office/drawing/2014/main" id="{B96720CE-2AF5-17D7-FB52-78A8196F3E8D}"/>
              </a:ext>
            </a:extLst>
          </p:cNvPr>
          <p:cNvSpPr txBox="1">
            <a:spLocks noChangeArrowheads="1"/>
          </p:cNvSpPr>
          <p:nvPr/>
        </p:nvSpPr>
        <p:spPr bwMode="auto">
          <a:xfrm>
            <a:off x="4764752" y="3652073"/>
            <a:ext cx="4679500" cy="6469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b">
            <a:sp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lvl="0">
              <a:lnSpc>
                <a:spcPts val="2200"/>
              </a:lnSpc>
              <a:defRPr/>
            </a:pPr>
            <a:r>
              <a:rPr lang="en-US" dirty="0">
                <a:ea typeface="Arial"/>
                <a:cs typeface="Calibri" panose="020F0502020204030204" pitchFamily="34" charset="0"/>
              </a:rPr>
              <a:t>Launching a Behavioral Health Technician training program</a:t>
            </a:r>
          </a:p>
        </p:txBody>
      </p:sp>
      <p:grpSp>
        <p:nvGrpSpPr>
          <p:cNvPr id="69" name="Group 68">
            <a:extLst>
              <a:ext uri="{FF2B5EF4-FFF2-40B4-BE49-F238E27FC236}">
                <a16:creationId xmlns:a16="http://schemas.microsoft.com/office/drawing/2014/main" id="{DCAF0437-4B06-0360-4483-EB0EC60FF6E2}"/>
              </a:ext>
            </a:extLst>
          </p:cNvPr>
          <p:cNvGrpSpPr/>
          <p:nvPr/>
        </p:nvGrpSpPr>
        <p:grpSpPr>
          <a:xfrm>
            <a:off x="1836046" y="2364212"/>
            <a:ext cx="2185416" cy="2196639"/>
            <a:chOff x="307497" y="2270731"/>
            <a:chExt cx="2185416" cy="2196639"/>
          </a:xfrm>
        </p:grpSpPr>
        <p:sp>
          <p:nvSpPr>
            <p:cNvPr id="67" name="Oval 66">
              <a:extLst>
                <a:ext uri="{FF2B5EF4-FFF2-40B4-BE49-F238E27FC236}">
                  <a16:creationId xmlns:a16="http://schemas.microsoft.com/office/drawing/2014/main" id="{87119B0D-5FF9-B0C5-45FC-3E0041D45ACA}"/>
                </a:ext>
              </a:extLst>
            </p:cNvPr>
            <p:cNvSpPr/>
            <p:nvPr/>
          </p:nvSpPr>
          <p:spPr>
            <a:xfrm>
              <a:off x="307497" y="2281954"/>
              <a:ext cx="2185416" cy="218541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41">
              <a:extLst>
                <a:ext uri="{FF2B5EF4-FFF2-40B4-BE49-F238E27FC236}">
                  <a16:creationId xmlns:a16="http://schemas.microsoft.com/office/drawing/2014/main" id="{12773F78-8966-347C-3AE1-69DE92D3C2BB}"/>
                </a:ext>
              </a:extLst>
            </p:cNvPr>
            <p:cNvSpPr>
              <a:spLocks/>
            </p:cNvSpPr>
            <p:nvPr/>
          </p:nvSpPr>
          <p:spPr bwMode="auto">
            <a:xfrm>
              <a:off x="454928" y="3377955"/>
              <a:ext cx="947880" cy="947934"/>
            </a:xfrm>
            <a:custGeom>
              <a:avLst/>
              <a:gdLst>
                <a:gd name="T0" fmla="*/ 164748 w 350"/>
                <a:gd name="T1" fmla="*/ 0 h 350"/>
                <a:gd name="T2" fmla="*/ 164748 w 350"/>
                <a:gd name="T3" fmla="*/ 0 h 350"/>
                <a:gd name="T4" fmla="*/ 0 w 350"/>
                <a:gd name="T5" fmla="*/ 0 h 350"/>
                <a:gd name="T6" fmla="*/ 1011609 w 350"/>
                <a:gd name="T7" fmla="*/ 1011609 h 350"/>
                <a:gd name="T8" fmla="*/ 1011609 w 350"/>
                <a:gd name="T9" fmla="*/ 846861 h 350"/>
                <a:gd name="T10" fmla="*/ 164748 w 350"/>
                <a:gd name="T11" fmla="*/ 0 h 3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0" h="350">
                  <a:moveTo>
                    <a:pt x="57" y="0"/>
                  </a:moveTo>
                  <a:cubicBezTo>
                    <a:pt x="57" y="0"/>
                    <a:pt x="57" y="0"/>
                    <a:pt x="57" y="0"/>
                  </a:cubicBezTo>
                  <a:cubicBezTo>
                    <a:pt x="0" y="0"/>
                    <a:pt x="0" y="0"/>
                    <a:pt x="0" y="0"/>
                  </a:cubicBezTo>
                  <a:cubicBezTo>
                    <a:pt x="0" y="193"/>
                    <a:pt x="157" y="350"/>
                    <a:pt x="350" y="350"/>
                  </a:cubicBezTo>
                  <a:cubicBezTo>
                    <a:pt x="350" y="293"/>
                    <a:pt x="350" y="293"/>
                    <a:pt x="350" y="293"/>
                  </a:cubicBezTo>
                  <a:cubicBezTo>
                    <a:pt x="188" y="293"/>
                    <a:pt x="57" y="162"/>
                    <a:pt x="57" y="0"/>
                  </a:cubicBezTo>
                  <a:close/>
                </a:path>
              </a:pathLst>
            </a:custGeom>
            <a:solidFill>
              <a:schemeClr val="tx2">
                <a:alpha val="67000"/>
              </a:schemeClr>
            </a:solidFill>
            <a:ln>
              <a:noFill/>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u="none" strike="noStrike" kern="1200" cap="none" spc="0" normalizeH="0" baseline="0" noProof="0" dirty="0">
                <a:ln>
                  <a:noFill/>
                </a:ln>
                <a:solidFill>
                  <a:srgbClr val="3A3A3A"/>
                </a:solidFill>
                <a:effectLst/>
                <a:uLnTx/>
                <a:uFillTx/>
                <a:ea typeface="Arial"/>
                <a:cs typeface="Calibri" panose="020F0502020204030204" pitchFamily="34" charset="0"/>
              </a:endParaRPr>
            </a:p>
          </p:txBody>
        </p:sp>
        <p:sp>
          <p:nvSpPr>
            <p:cNvPr id="19" name="Freeform 42">
              <a:extLst>
                <a:ext uri="{FF2B5EF4-FFF2-40B4-BE49-F238E27FC236}">
                  <a16:creationId xmlns:a16="http://schemas.microsoft.com/office/drawing/2014/main" id="{CE67A962-05A4-94F5-693D-6BA173A3FF6B}"/>
                </a:ext>
              </a:extLst>
            </p:cNvPr>
            <p:cNvSpPr>
              <a:spLocks/>
            </p:cNvSpPr>
            <p:nvPr/>
          </p:nvSpPr>
          <p:spPr bwMode="auto">
            <a:xfrm>
              <a:off x="455007" y="2431877"/>
              <a:ext cx="1895116" cy="946066"/>
            </a:xfrm>
            <a:custGeom>
              <a:avLst/>
              <a:gdLst>
                <a:gd name="T0" fmla="*/ 57 w 700"/>
                <a:gd name="T1" fmla="*/ 349 h 349"/>
                <a:gd name="T2" fmla="*/ 350 w 700"/>
                <a:gd name="T3" fmla="*/ 56 h 349"/>
                <a:gd name="T4" fmla="*/ 643 w 700"/>
                <a:gd name="T5" fmla="*/ 349 h 349"/>
                <a:gd name="T6" fmla="*/ 643 w 700"/>
                <a:gd name="T7" fmla="*/ 349 h 349"/>
                <a:gd name="T8" fmla="*/ 700 w 700"/>
                <a:gd name="T9" fmla="*/ 349 h 349"/>
                <a:gd name="T10" fmla="*/ 350 w 700"/>
                <a:gd name="T11" fmla="*/ 0 h 349"/>
                <a:gd name="T12" fmla="*/ 0 w 700"/>
                <a:gd name="T13" fmla="*/ 349 h 349"/>
                <a:gd name="T14" fmla="*/ 57 w 700"/>
                <a:gd name="T15" fmla="*/ 349 h 349"/>
                <a:gd name="T16" fmla="*/ 57 w 700"/>
                <a:gd name="T17" fmla="*/ 349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0" h="349">
                  <a:moveTo>
                    <a:pt x="57" y="349"/>
                  </a:moveTo>
                  <a:cubicBezTo>
                    <a:pt x="57" y="187"/>
                    <a:pt x="188" y="56"/>
                    <a:pt x="350" y="56"/>
                  </a:cubicBezTo>
                  <a:cubicBezTo>
                    <a:pt x="512" y="56"/>
                    <a:pt x="643" y="187"/>
                    <a:pt x="643" y="349"/>
                  </a:cubicBezTo>
                  <a:cubicBezTo>
                    <a:pt x="643" y="349"/>
                    <a:pt x="643" y="349"/>
                    <a:pt x="643" y="349"/>
                  </a:cubicBezTo>
                  <a:cubicBezTo>
                    <a:pt x="700" y="349"/>
                    <a:pt x="700" y="349"/>
                    <a:pt x="700" y="349"/>
                  </a:cubicBezTo>
                  <a:cubicBezTo>
                    <a:pt x="700" y="156"/>
                    <a:pt x="543" y="0"/>
                    <a:pt x="350" y="0"/>
                  </a:cubicBezTo>
                  <a:cubicBezTo>
                    <a:pt x="157" y="0"/>
                    <a:pt x="0" y="156"/>
                    <a:pt x="0" y="349"/>
                  </a:cubicBezTo>
                  <a:cubicBezTo>
                    <a:pt x="57" y="349"/>
                    <a:pt x="57" y="349"/>
                    <a:pt x="57" y="349"/>
                  </a:cubicBezTo>
                  <a:cubicBezTo>
                    <a:pt x="57" y="349"/>
                    <a:pt x="57" y="349"/>
                    <a:pt x="57" y="349"/>
                  </a:cubicBezTo>
                  <a:close/>
                </a:path>
              </a:pathLst>
            </a:custGeom>
            <a:solidFill>
              <a:schemeClr val="tx2"/>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u="none" strike="noStrike" kern="1200" cap="none" spc="0" normalizeH="0" baseline="0" noProof="0" dirty="0">
                <a:ln>
                  <a:noFill/>
                </a:ln>
                <a:solidFill>
                  <a:srgbClr val="3A3A3A"/>
                </a:solidFill>
                <a:effectLst/>
                <a:uLnTx/>
                <a:uFillTx/>
                <a:ea typeface="Arial"/>
                <a:cs typeface="Calibri" panose="020F0502020204030204" pitchFamily="34" charset="0"/>
              </a:endParaRPr>
            </a:p>
          </p:txBody>
        </p:sp>
        <p:sp>
          <p:nvSpPr>
            <p:cNvPr id="20" name="TextBox 51">
              <a:extLst>
                <a:ext uri="{FF2B5EF4-FFF2-40B4-BE49-F238E27FC236}">
                  <a16:creationId xmlns:a16="http://schemas.microsoft.com/office/drawing/2014/main" id="{B911978F-D379-8BDD-F5EE-9BE0F56962A4}"/>
                </a:ext>
              </a:extLst>
            </p:cNvPr>
            <p:cNvSpPr txBox="1">
              <a:spLocks noChangeArrowheads="1"/>
            </p:cNvSpPr>
            <p:nvPr/>
          </p:nvSpPr>
          <p:spPr bwMode="auto">
            <a:xfrm>
              <a:off x="550976" y="2674905"/>
              <a:ext cx="1696413" cy="14003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b">
              <a:sp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marL="0" marR="0" lvl="0" indent="0" algn="ctr" defTabSz="914400" rtl="0" eaLnBrk="1" fontAlgn="base" latinLnBrk="0" hangingPunct="1">
                <a:lnSpc>
                  <a:spcPts val="1700"/>
                </a:lnSpc>
                <a:spcBef>
                  <a:spcPct val="0"/>
                </a:spcBef>
                <a:spcAft>
                  <a:spcPct val="0"/>
                </a:spcAft>
                <a:buClrTx/>
                <a:buSzTx/>
                <a:buFontTx/>
                <a:buNone/>
                <a:tabLst/>
                <a:defRPr/>
              </a:pPr>
              <a:r>
                <a:rPr lang="en-US" sz="1500" b="0" i="0" u="none" strike="noStrike" dirty="0">
                  <a:effectLst/>
                  <a:latin typeface="Calibri" panose="020F0502020204030204" pitchFamily="34" charset="0"/>
                </a:rPr>
                <a:t>Boston </a:t>
              </a:r>
              <a:br>
                <a:rPr lang="en-US" sz="1500" b="0" i="0" u="none" strike="noStrike" dirty="0">
                  <a:effectLst/>
                  <a:latin typeface="Calibri" panose="020F0502020204030204" pitchFamily="34" charset="0"/>
                </a:rPr>
              </a:br>
              <a:r>
                <a:rPr lang="en-US" sz="1500" b="0" i="0" u="none" strike="noStrike" dirty="0">
                  <a:effectLst/>
                  <a:latin typeface="Calibri" panose="020F0502020204030204" pitchFamily="34" charset="0"/>
                </a:rPr>
                <a:t>Children’s </a:t>
              </a:r>
              <a:br>
                <a:rPr lang="en-US" sz="1500" b="0" i="0" u="none" strike="noStrike" dirty="0">
                  <a:effectLst/>
                  <a:latin typeface="Calibri" panose="020F0502020204030204" pitchFamily="34" charset="0"/>
                </a:rPr>
              </a:br>
              <a:r>
                <a:rPr lang="en-US" sz="1500" b="0" i="0" u="none" strike="noStrike" dirty="0">
                  <a:effectLst/>
                  <a:latin typeface="Calibri" panose="020F0502020204030204" pitchFamily="34" charset="0"/>
                </a:rPr>
                <a:t>Key Nursing Workforce and Training </a:t>
              </a:r>
              <a:br>
                <a:rPr lang="en-US" sz="1500" b="0" i="0" u="none" strike="noStrike" dirty="0">
                  <a:effectLst/>
                  <a:latin typeface="Calibri" panose="020F0502020204030204" pitchFamily="34" charset="0"/>
                </a:rPr>
              </a:br>
              <a:r>
                <a:rPr lang="en-US" sz="1500" b="0" i="0" u="none" strike="noStrike" dirty="0">
                  <a:effectLst/>
                  <a:latin typeface="Calibri" panose="020F0502020204030204" pitchFamily="34" charset="0"/>
                </a:rPr>
                <a:t>Initiatives</a:t>
              </a:r>
              <a:endParaRPr kumimoji="0" lang="en-US" sz="1500" u="none" strike="noStrike" kern="1200" cap="none" spc="0" normalizeH="0" baseline="0" noProof="0" dirty="0">
                <a:ln>
                  <a:noFill/>
                </a:ln>
                <a:effectLst/>
                <a:uLnTx/>
                <a:uFillTx/>
                <a:latin typeface="+mn-lt"/>
                <a:ea typeface="Arial"/>
                <a:cs typeface="Calibri" panose="020F0502020204030204" pitchFamily="34" charset="0"/>
              </a:endParaRPr>
            </a:p>
          </p:txBody>
        </p:sp>
        <p:sp>
          <p:nvSpPr>
            <p:cNvPr id="21" name="Freeform 25">
              <a:extLst>
                <a:ext uri="{FF2B5EF4-FFF2-40B4-BE49-F238E27FC236}">
                  <a16:creationId xmlns:a16="http://schemas.microsoft.com/office/drawing/2014/main" id="{BA0E6402-5ADD-2151-5C1E-BA858A3B1F79}"/>
                </a:ext>
              </a:extLst>
            </p:cNvPr>
            <p:cNvSpPr>
              <a:spLocks noEditPoints="1"/>
            </p:cNvSpPr>
            <p:nvPr/>
          </p:nvSpPr>
          <p:spPr bwMode="auto">
            <a:xfrm>
              <a:off x="313501" y="2270731"/>
              <a:ext cx="2175956" cy="2182128"/>
            </a:xfrm>
            <a:custGeom>
              <a:avLst/>
              <a:gdLst>
                <a:gd name="T0" fmla="*/ 711556 w 492"/>
                <a:gd name="T1" fmla="*/ 1427067 h 493"/>
                <a:gd name="T2" fmla="*/ 0 w 492"/>
                <a:gd name="T3" fmla="*/ 712086 h 493"/>
                <a:gd name="T4" fmla="*/ 711556 w 492"/>
                <a:gd name="T5" fmla="*/ 0 h 493"/>
                <a:gd name="T6" fmla="*/ 1423111 w 492"/>
                <a:gd name="T7" fmla="*/ 712086 h 493"/>
                <a:gd name="T8" fmla="*/ 711556 w 492"/>
                <a:gd name="T9" fmla="*/ 1427067 h 493"/>
                <a:gd name="T10" fmla="*/ 711556 w 492"/>
                <a:gd name="T11" fmla="*/ 8684 h 493"/>
                <a:gd name="T12" fmla="*/ 8678 w 492"/>
                <a:gd name="T13" fmla="*/ 712086 h 493"/>
                <a:gd name="T14" fmla="*/ 711556 w 492"/>
                <a:gd name="T15" fmla="*/ 1418383 h 493"/>
                <a:gd name="T16" fmla="*/ 1414433 w 492"/>
                <a:gd name="T17" fmla="*/ 712086 h 493"/>
                <a:gd name="T18" fmla="*/ 711556 w 492"/>
                <a:gd name="T19" fmla="*/ 8684 h 4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2" h="493">
                  <a:moveTo>
                    <a:pt x="246" y="493"/>
                  </a:moveTo>
                  <a:cubicBezTo>
                    <a:pt x="110" y="493"/>
                    <a:pt x="0" y="382"/>
                    <a:pt x="0" y="246"/>
                  </a:cubicBezTo>
                  <a:cubicBezTo>
                    <a:pt x="0" y="110"/>
                    <a:pt x="110" y="0"/>
                    <a:pt x="246" y="0"/>
                  </a:cubicBezTo>
                  <a:cubicBezTo>
                    <a:pt x="382" y="0"/>
                    <a:pt x="492" y="110"/>
                    <a:pt x="492" y="246"/>
                  </a:cubicBezTo>
                  <a:cubicBezTo>
                    <a:pt x="492" y="382"/>
                    <a:pt x="382" y="493"/>
                    <a:pt x="246" y="493"/>
                  </a:cubicBezTo>
                  <a:close/>
                  <a:moveTo>
                    <a:pt x="246" y="3"/>
                  </a:moveTo>
                  <a:cubicBezTo>
                    <a:pt x="112" y="3"/>
                    <a:pt x="3" y="112"/>
                    <a:pt x="3" y="246"/>
                  </a:cubicBezTo>
                  <a:cubicBezTo>
                    <a:pt x="3" y="380"/>
                    <a:pt x="112" y="490"/>
                    <a:pt x="246" y="490"/>
                  </a:cubicBezTo>
                  <a:cubicBezTo>
                    <a:pt x="380" y="490"/>
                    <a:pt x="489" y="380"/>
                    <a:pt x="489" y="246"/>
                  </a:cubicBezTo>
                  <a:cubicBezTo>
                    <a:pt x="489" y="112"/>
                    <a:pt x="380" y="3"/>
                    <a:pt x="246" y="3"/>
                  </a:cubicBezTo>
                  <a:close/>
                </a:path>
              </a:pathLst>
            </a:custGeom>
            <a:solidFill>
              <a:schemeClr val="bg1"/>
            </a:solidFill>
            <a:ln>
              <a:solidFill>
                <a:srgbClr val="D9D9D9"/>
              </a:solidFill>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u="none" strike="noStrike" kern="1200" cap="none" spc="0" normalizeH="0" baseline="0" noProof="0" dirty="0">
                <a:ln>
                  <a:noFill/>
                </a:ln>
                <a:solidFill>
                  <a:srgbClr val="3A3A3A"/>
                </a:solidFill>
                <a:effectLst/>
                <a:uLnTx/>
                <a:uFillTx/>
                <a:ea typeface="Arial"/>
                <a:cs typeface="Calibri" panose="020F0502020204030204" pitchFamily="34" charset="0"/>
              </a:endParaRPr>
            </a:p>
          </p:txBody>
        </p:sp>
        <p:sp>
          <p:nvSpPr>
            <p:cNvPr id="37" name="Freeform 40">
              <a:extLst>
                <a:ext uri="{FF2B5EF4-FFF2-40B4-BE49-F238E27FC236}">
                  <a16:creationId xmlns:a16="http://schemas.microsoft.com/office/drawing/2014/main" id="{B609196C-90BF-ACAD-6D04-0326C45316F0}"/>
                </a:ext>
              </a:extLst>
            </p:cNvPr>
            <p:cNvSpPr>
              <a:spLocks/>
            </p:cNvSpPr>
            <p:nvPr/>
          </p:nvSpPr>
          <p:spPr bwMode="auto">
            <a:xfrm>
              <a:off x="1402565" y="3377944"/>
              <a:ext cx="947558" cy="947554"/>
            </a:xfrm>
            <a:custGeom>
              <a:avLst/>
              <a:gdLst>
                <a:gd name="T0" fmla="*/ 293 w 350"/>
                <a:gd name="T1" fmla="*/ 0 h 350"/>
                <a:gd name="T2" fmla="*/ 293 w 350"/>
                <a:gd name="T3" fmla="*/ 0 h 350"/>
                <a:gd name="T4" fmla="*/ 0 w 350"/>
                <a:gd name="T5" fmla="*/ 293 h 350"/>
                <a:gd name="T6" fmla="*/ 0 w 350"/>
                <a:gd name="T7" fmla="*/ 350 h 350"/>
                <a:gd name="T8" fmla="*/ 350 w 350"/>
                <a:gd name="T9" fmla="*/ 0 h 350"/>
                <a:gd name="T10" fmla="*/ 293 w 350"/>
                <a:gd name="T11" fmla="*/ 0 h 350"/>
              </a:gdLst>
              <a:ahLst/>
              <a:cxnLst>
                <a:cxn ang="0">
                  <a:pos x="T0" y="T1"/>
                </a:cxn>
                <a:cxn ang="0">
                  <a:pos x="T2" y="T3"/>
                </a:cxn>
                <a:cxn ang="0">
                  <a:pos x="T4" y="T5"/>
                </a:cxn>
                <a:cxn ang="0">
                  <a:pos x="T6" y="T7"/>
                </a:cxn>
                <a:cxn ang="0">
                  <a:pos x="T8" y="T9"/>
                </a:cxn>
                <a:cxn ang="0">
                  <a:pos x="T10" y="T11"/>
                </a:cxn>
              </a:cxnLst>
              <a:rect l="0" t="0" r="r" b="b"/>
              <a:pathLst>
                <a:path w="350" h="350">
                  <a:moveTo>
                    <a:pt x="293" y="0"/>
                  </a:moveTo>
                  <a:cubicBezTo>
                    <a:pt x="293" y="0"/>
                    <a:pt x="293" y="0"/>
                    <a:pt x="293" y="0"/>
                  </a:cubicBezTo>
                  <a:cubicBezTo>
                    <a:pt x="293" y="162"/>
                    <a:pt x="162" y="293"/>
                    <a:pt x="0" y="293"/>
                  </a:cubicBezTo>
                  <a:cubicBezTo>
                    <a:pt x="0" y="350"/>
                    <a:pt x="0" y="350"/>
                    <a:pt x="0" y="350"/>
                  </a:cubicBezTo>
                  <a:cubicBezTo>
                    <a:pt x="193" y="350"/>
                    <a:pt x="350" y="193"/>
                    <a:pt x="350" y="0"/>
                  </a:cubicBezTo>
                  <a:lnTo>
                    <a:pt x="293" y="0"/>
                  </a:lnTo>
                  <a:close/>
                </a:path>
              </a:pathLst>
            </a:custGeom>
            <a:solidFill>
              <a:schemeClr val="tx2">
                <a:alpha val="34000"/>
              </a:schemeClr>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u="none" strike="noStrike" kern="1200" cap="none" spc="0" normalizeH="0" baseline="0" noProof="0" dirty="0">
                <a:ln>
                  <a:noFill/>
                </a:ln>
                <a:solidFill>
                  <a:srgbClr val="3A3A3A"/>
                </a:solidFill>
                <a:effectLst/>
                <a:uLnTx/>
                <a:uFillTx/>
                <a:ea typeface="Arial"/>
                <a:cs typeface="Calibri" panose="020F0502020204030204" pitchFamily="34" charset="0"/>
              </a:endParaRPr>
            </a:p>
          </p:txBody>
        </p:sp>
      </p:grpSp>
      <p:sp>
        <p:nvSpPr>
          <p:cNvPr id="4" name="TextBox 51">
            <a:extLst>
              <a:ext uri="{FF2B5EF4-FFF2-40B4-BE49-F238E27FC236}">
                <a16:creationId xmlns:a16="http://schemas.microsoft.com/office/drawing/2014/main" id="{DB8F1EB2-8942-ECB5-3B5E-EBDEFC12BD83}"/>
              </a:ext>
            </a:extLst>
          </p:cNvPr>
          <p:cNvSpPr txBox="1">
            <a:spLocks noChangeArrowheads="1"/>
          </p:cNvSpPr>
          <p:nvPr/>
        </p:nvSpPr>
        <p:spPr bwMode="auto">
          <a:xfrm>
            <a:off x="4764206" y="2573899"/>
            <a:ext cx="5785514" cy="6469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b">
            <a:spAutoFit/>
          </a:bodyPr>
          <a:lstStyle>
            <a:lvl1pPr>
              <a:defRPr>
                <a:solidFill>
                  <a:schemeClr val="tx1"/>
                </a:solidFill>
                <a:latin typeface="Calibri" charset="0"/>
                <a:ea typeface="ヒラギノ角ゴ Pro W3" charset="0"/>
                <a:cs typeface="ヒラギノ角ゴ Pro W3" charset="0"/>
              </a:defRPr>
            </a:lvl1pPr>
            <a:lvl2pPr marL="742950" indent="-285750">
              <a:defRPr>
                <a:solidFill>
                  <a:schemeClr val="tx1"/>
                </a:solidFill>
                <a:latin typeface="Calibri" charset="0"/>
                <a:ea typeface="ヒラギノ角ゴ Pro W3" charset="0"/>
              </a:defRPr>
            </a:lvl2pPr>
            <a:lvl3pPr marL="1143000" indent="-228600">
              <a:defRPr>
                <a:solidFill>
                  <a:schemeClr val="tx1"/>
                </a:solidFill>
                <a:latin typeface="Calibri" charset="0"/>
                <a:ea typeface="ヒラギノ角ゴ Pro W3" charset="0"/>
              </a:defRPr>
            </a:lvl3pPr>
            <a:lvl4pPr marL="1600200" indent="-228600">
              <a:defRPr>
                <a:solidFill>
                  <a:schemeClr val="tx1"/>
                </a:solidFill>
                <a:latin typeface="Calibri" charset="0"/>
                <a:ea typeface="ヒラギノ角ゴ Pro W3" charset="0"/>
              </a:defRPr>
            </a:lvl4pPr>
            <a:lvl5pPr marL="2057400" indent="-228600">
              <a:defRPr>
                <a:solidFill>
                  <a:schemeClr val="tx1"/>
                </a:solidFill>
                <a:latin typeface="Calibri" charset="0"/>
                <a:ea typeface="ヒラギノ角ゴ Pro W3" charset="0"/>
              </a:defRPr>
            </a:lvl5pPr>
            <a:lvl6pPr marL="2514600" indent="-228600" fontAlgn="base">
              <a:spcBef>
                <a:spcPct val="0"/>
              </a:spcBef>
              <a:spcAft>
                <a:spcPct val="0"/>
              </a:spcAft>
              <a:defRPr>
                <a:solidFill>
                  <a:schemeClr val="tx1"/>
                </a:solidFill>
                <a:latin typeface="Calibri" charset="0"/>
                <a:ea typeface="ヒラギノ角ゴ Pro W3" charset="0"/>
              </a:defRPr>
            </a:lvl6pPr>
            <a:lvl7pPr marL="2971800" indent="-228600" fontAlgn="base">
              <a:spcBef>
                <a:spcPct val="0"/>
              </a:spcBef>
              <a:spcAft>
                <a:spcPct val="0"/>
              </a:spcAft>
              <a:defRPr>
                <a:solidFill>
                  <a:schemeClr val="tx1"/>
                </a:solidFill>
                <a:latin typeface="Calibri" charset="0"/>
                <a:ea typeface="ヒラギノ角ゴ Pro W3" charset="0"/>
              </a:defRPr>
            </a:lvl7pPr>
            <a:lvl8pPr marL="3429000" indent="-228600" fontAlgn="base">
              <a:spcBef>
                <a:spcPct val="0"/>
              </a:spcBef>
              <a:spcAft>
                <a:spcPct val="0"/>
              </a:spcAft>
              <a:defRPr>
                <a:solidFill>
                  <a:schemeClr val="tx1"/>
                </a:solidFill>
                <a:latin typeface="Calibri" charset="0"/>
                <a:ea typeface="ヒラギノ角ゴ Pro W3" charset="0"/>
              </a:defRPr>
            </a:lvl8pPr>
            <a:lvl9pPr marL="3886200" indent="-228600" fontAlgn="base">
              <a:spcBef>
                <a:spcPct val="0"/>
              </a:spcBef>
              <a:spcAft>
                <a:spcPct val="0"/>
              </a:spcAft>
              <a:defRPr>
                <a:solidFill>
                  <a:schemeClr val="tx1"/>
                </a:solidFill>
                <a:latin typeface="Calibri" charset="0"/>
                <a:ea typeface="ヒラギノ角ゴ Pro W3" charset="0"/>
              </a:defRPr>
            </a:lvl9pPr>
          </a:lstStyle>
          <a:p>
            <a:pPr lvl="0">
              <a:lnSpc>
                <a:spcPts val="2200"/>
              </a:lnSpc>
              <a:defRPr/>
            </a:pPr>
            <a:r>
              <a:rPr lang="en-US" dirty="0">
                <a:ea typeface="Arial"/>
                <a:cs typeface="Calibri" panose="020F0502020204030204" pitchFamily="34" charset="0"/>
              </a:rPr>
              <a:t>Strengthening trauma-informed care, including implementing a de-escalation training program</a:t>
            </a:r>
          </a:p>
        </p:txBody>
      </p:sp>
    </p:spTree>
    <p:extLst>
      <p:ext uri="{BB962C8B-B14F-4D97-AF65-F5344CB8AC3E}">
        <p14:creationId xmlns:p14="http://schemas.microsoft.com/office/powerpoint/2010/main" val="1043579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E9D444-1D49-B44C-AF43-D7A671AE0116}"/>
              </a:ext>
            </a:extLst>
          </p:cNvPr>
          <p:cNvSpPr>
            <a:spLocks noGrp="1"/>
          </p:cNvSpPr>
          <p:nvPr>
            <p:ph type="title"/>
          </p:nvPr>
        </p:nvSpPr>
        <p:spPr/>
        <p:txBody>
          <a:bodyPr/>
          <a:lstStyle/>
          <a:p>
            <a:r>
              <a:rPr lang="en-US" dirty="0"/>
              <a:t>Where We Are Today</a:t>
            </a:r>
          </a:p>
        </p:txBody>
      </p:sp>
      <p:graphicFrame>
        <p:nvGraphicFramePr>
          <p:cNvPr id="2" name="Table 1">
            <a:extLst>
              <a:ext uri="{FF2B5EF4-FFF2-40B4-BE49-F238E27FC236}">
                <a16:creationId xmlns:a16="http://schemas.microsoft.com/office/drawing/2014/main" id="{0D204199-5F82-BDF2-193C-B79DE1E43A18}"/>
              </a:ext>
            </a:extLst>
          </p:cNvPr>
          <p:cNvGraphicFramePr>
            <a:graphicFrameLocks noGrp="1"/>
          </p:cNvGraphicFramePr>
          <p:nvPr>
            <p:extLst>
              <p:ext uri="{D42A27DB-BD31-4B8C-83A1-F6EECF244321}">
                <p14:modId xmlns:p14="http://schemas.microsoft.com/office/powerpoint/2010/main" val="1459697217"/>
              </p:ext>
            </p:extLst>
          </p:nvPr>
        </p:nvGraphicFramePr>
        <p:xfrm>
          <a:off x="0" y="1953376"/>
          <a:ext cx="12192000" cy="15849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443461347"/>
                    </a:ext>
                  </a:extLst>
                </a:gridCol>
                <a:gridCol w="2032000">
                  <a:extLst>
                    <a:ext uri="{9D8B030D-6E8A-4147-A177-3AD203B41FA5}">
                      <a16:colId xmlns:a16="http://schemas.microsoft.com/office/drawing/2014/main" val="239326017"/>
                    </a:ext>
                  </a:extLst>
                </a:gridCol>
                <a:gridCol w="2032000">
                  <a:extLst>
                    <a:ext uri="{9D8B030D-6E8A-4147-A177-3AD203B41FA5}">
                      <a16:colId xmlns:a16="http://schemas.microsoft.com/office/drawing/2014/main" val="3431185000"/>
                    </a:ext>
                  </a:extLst>
                </a:gridCol>
                <a:gridCol w="2032000">
                  <a:extLst>
                    <a:ext uri="{9D8B030D-6E8A-4147-A177-3AD203B41FA5}">
                      <a16:colId xmlns:a16="http://schemas.microsoft.com/office/drawing/2014/main" val="2079778732"/>
                    </a:ext>
                  </a:extLst>
                </a:gridCol>
                <a:gridCol w="2032000">
                  <a:extLst>
                    <a:ext uri="{9D8B030D-6E8A-4147-A177-3AD203B41FA5}">
                      <a16:colId xmlns:a16="http://schemas.microsoft.com/office/drawing/2014/main" val="939018720"/>
                    </a:ext>
                  </a:extLst>
                </a:gridCol>
                <a:gridCol w="2032000">
                  <a:extLst>
                    <a:ext uri="{9D8B030D-6E8A-4147-A177-3AD203B41FA5}">
                      <a16:colId xmlns:a16="http://schemas.microsoft.com/office/drawing/2014/main" val="2121100553"/>
                    </a:ext>
                  </a:extLst>
                </a:gridCol>
              </a:tblGrid>
              <a:tr h="996417">
                <a:tc>
                  <a:txBody>
                    <a:bodyPr/>
                    <a:lstStyle/>
                    <a:p>
                      <a:pPr algn="ctr">
                        <a:lnSpc>
                          <a:spcPts val="2400"/>
                        </a:lnSpc>
                        <a:defRPr/>
                      </a:pPr>
                      <a:r>
                        <a:rPr lang="en-US" sz="1800" b="0" i="0" cap="all" baseline="0" dirty="0">
                          <a:solidFill>
                            <a:srgbClr val="FFFFFF"/>
                          </a:solidFill>
                          <a:latin typeface="+mj-lt"/>
                          <a:ea typeface="Arial"/>
                          <a:cs typeface="Calibri" panose="020F0502020204030204" pitchFamily="34" charset="0"/>
                        </a:rPr>
                        <a:t>Current </a:t>
                      </a:r>
                      <a:br>
                        <a:rPr lang="en-US" sz="1800" b="0" i="0" cap="all" baseline="0" dirty="0">
                          <a:solidFill>
                            <a:srgbClr val="FFFFFF"/>
                          </a:solidFill>
                          <a:latin typeface="+mj-lt"/>
                          <a:ea typeface="Arial"/>
                          <a:cs typeface="Calibri" panose="020F0502020204030204" pitchFamily="34" charset="0"/>
                        </a:rPr>
                      </a:br>
                      <a:r>
                        <a:rPr lang="en-US" sz="1800" b="0" i="0" cap="all" baseline="0" dirty="0">
                          <a:solidFill>
                            <a:srgbClr val="FFFFFF"/>
                          </a:solidFill>
                          <a:latin typeface="+mj-lt"/>
                          <a:ea typeface="Arial"/>
                          <a:cs typeface="Calibri" panose="020F0502020204030204" pitchFamily="34" charset="0"/>
                        </a:rPr>
                        <a:t>systeM</a:t>
                      </a:r>
                    </a:p>
                  </a:txBody>
                  <a:tcPr marL="182880" marT="182880" marB="182880" anchor="ctr">
                    <a:lnL w="12700" cmpd="sng">
                      <a:noFill/>
                    </a:lnL>
                    <a:lnR w="28575"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2"/>
                    </a:solidFill>
                  </a:tcPr>
                </a:tc>
                <a:tc>
                  <a:txBody>
                    <a:bodyPr/>
                    <a:lstStyle/>
                    <a:p>
                      <a:pPr algn="ctr">
                        <a:lnSpc>
                          <a:spcPts val="2400"/>
                        </a:lnSpc>
                        <a:defRPr/>
                      </a:pPr>
                      <a:r>
                        <a:rPr lang="en-US" sz="1800" b="0" i="0" cap="all" baseline="0" dirty="0">
                          <a:solidFill>
                            <a:srgbClr val="FFFFFF"/>
                          </a:solidFill>
                          <a:latin typeface="+mj-lt"/>
                          <a:ea typeface="Arial"/>
                          <a:cs typeface="Calibri" panose="020F0502020204030204" pitchFamily="34" charset="0"/>
                        </a:rPr>
                        <a:t>Challenge</a:t>
                      </a:r>
                    </a:p>
                  </a:txBody>
                  <a:tcPr marL="182880" marT="182880" marB="18288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solidFill>
                  </a:tcPr>
                </a:tc>
                <a:tc>
                  <a:txBody>
                    <a:bodyPr/>
                    <a:lstStyle/>
                    <a:p>
                      <a:pPr algn="ctr">
                        <a:lnSpc>
                          <a:spcPts val="2400"/>
                        </a:lnSpc>
                        <a:defRPr/>
                      </a:pPr>
                      <a:r>
                        <a:rPr lang="en-US" sz="1800" b="0" i="0" cap="all" baseline="0" dirty="0">
                          <a:solidFill>
                            <a:srgbClr val="FFFFFF"/>
                          </a:solidFill>
                          <a:latin typeface="+mj-lt"/>
                          <a:ea typeface="Arial"/>
                          <a:cs typeface="Calibri" panose="020F0502020204030204" pitchFamily="34" charset="0"/>
                        </a:rPr>
                        <a:t>Low reimbursement</a:t>
                      </a:r>
                    </a:p>
                  </a:txBody>
                  <a:tcPr marL="182880" marT="182880" marB="18288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2"/>
                    </a:solidFill>
                  </a:tcPr>
                </a:tc>
                <a:tc>
                  <a:txBody>
                    <a:bodyPr/>
                    <a:lstStyle/>
                    <a:p>
                      <a:pPr marL="0" marR="0" lvl="0" indent="0" algn="ctr" defTabSz="914400" rtl="0" eaLnBrk="1" fontAlgn="auto" latinLnBrk="0" hangingPunct="1">
                        <a:lnSpc>
                          <a:spcPts val="2400"/>
                        </a:lnSpc>
                        <a:spcBef>
                          <a:spcPts val="0"/>
                        </a:spcBef>
                        <a:spcAft>
                          <a:spcPts val="0"/>
                        </a:spcAft>
                        <a:buClrTx/>
                        <a:buSzTx/>
                        <a:buFontTx/>
                        <a:buNone/>
                        <a:tabLst/>
                        <a:defRPr/>
                      </a:pPr>
                      <a:r>
                        <a:rPr lang="en-US" sz="1800" b="0" i="0" cap="all" baseline="0" dirty="0">
                          <a:solidFill>
                            <a:srgbClr val="FFFFFF"/>
                          </a:solidFill>
                          <a:latin typeface="+mj-lt"/>
                          <a:ea typeface="Arial"/>
                          <a:cs typeface="Calibri" panose="020F0502020204030204" pitchFamily="34" charset="0"/>
                        </a:rPr>
                        <a:t>Vulnerable children</a:t>
                      </a:r>
                    </a:p>
                  </a:txBody>
                  <a:tcPr marL="182880" marT="182880" marB="18288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2"/>
                    </a:solidFill>
                  </a:tcPr>
                </a:tc>
                <a:tc>
                  <a:txBody>
                    <a:bodyPr/>
                    <a:lstStyle/>
                    <a:p>
                      <a:pPr algn="ctr">
                        <a:lnSpc>
                          <a:spcPts val="2400"/>
                        </a:lnSpc>
                        <a:defRPr/>
                      </a:pPr>
                      <a:r>
                        <a:rPr lang="en-US" sz="1800" b="0" i="0" cap="all" baseline="0" dirty="0">
                          <a:solidFill>
                            <a:srgbClr val="FFFFFF"/>
                          </a:solidFill>
                          <a:latin typeface="+mj-lt"/>
                          <a:ea typeface="Arial"/>
                          <a:cs typeface="Calibri" panose="020F0502020204030204" pitchFamily="34" charset="0"/>
                        </a:rPr>
                        <a:t>Every child should have </a:t>
                      </a:r>
                      <a:br>
                        <a:rPr lang="en-US" sz="1800" b="0" i="0" cap="all" baseline="0" dirty="0">
                          <a:solidFill>
                            <a:srgbClr val="FFFFFF"/>
                          </a:solidFill>
                          <a:latin typeface="+mj-lt"/>
                          <a:ea typeface="Arial"/>
                          <a:cs typeface="Calibri" panose="020F0502020204030204" pitchFamily="34" charset="0"/>
                        </a:rPr>
                      </a:br>
                      <a:r>
                        <a:rPr lang="en-US" sz="1800" b="0" i="0" cap="all" baseline="0" dirty="0">
                          <a:solidFill>
                            <a:srgbClr val="FFFFFF"/>
                          </a:solidFill>
                          <a:latin typeface="+mj-lt"/>
                          <a:ea typeface="Arial"/>
                          <a:cs typeface="Calibri" panose="020F0502020204030204" pitchFamily="34" charset="0"/>
                        </a:rPr>
                        <a:t>the same </a:t>
                      </a:r>
                      <a:br>
                        <a:rPr lang="en-US" sz="1800" b="0" i="0" cap="all" baseline="0" dirty="0">
                          <a:solidFill>
                            <a:srgbClr val="FFFFFF"/>
                          </a:solidFill>
                          <a:latin typeface="+mj-lt"/>
                          <a:ea typeface="Arial"/>
                          <a:cs typeface="Calibri" panose="020F0502020204030204" pitchFamily="34" charset="0"/>
                        </a:rPr>
                      </a:br>
                      <a:r>
                        <a:rPr lang="en-US" sz="1800" b="0" i="0" cap="all" baseline="0" dirty="0">
                          <a:solidFill>
                            <a:srgbClr val="FFFFFF"/>
                          </a:solidFill>
                          <a:latin typeface="+mj-lt"/>
                          <a:ea typeface="Arial"/>
                          <a:cs typeface="Calibri" panose="020F0502020204030204" pitchFamily="34" charset="0"/>
                        </a:rPr>
                        <a:t>access to care</a:t>
                      </a:r>
                    </a:p>
                  </a:txBody>
                  <a:tcPr marL="182880" marT="182880" marB="18288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solidFill>
                  </a:tcPr>
                </a:tc>
                <a:tc>
                  <a:txBody>
                    <a:bodyPr/>
                    <a:lstStyle/>
                    <a:p>
                      <a:pPr algn="ctr">
                        <a:lnSpc>
                          <a:spcPts val="2400"/>
                        </a:lnSpc>
                        <a:defRPr/>
                      </a:pPr>
                      <a:r>
                        <a:rPr lang="en-US" sz="1800" b="0" i="0" cap="all" baseline="0" dirty="0">
                          <a:solidFill>
                            <a:srgbClr val="FFFFFF"/>
                          </a:solidFill>
                          <a:latin typeface="+mj-lt"/>
                          <a:ea typeface="Arial"/>
                          <a:cs typeface="Calibri" panose="020F0502020204030204" pitchFamily="34" charset="0"/>
                        </a:rPr>
                        <a:t>Our research, workforce, care and innovations</a:t>
                      </a:r>
                    </a:p>
                  </a:txBody>
                  <a:tcPr marL="182880" marT="182880" marB="182880" anchor="ctr">
                    <a:lnL w="28575" cap="flat" cmpd="sng" algn="ctr">
                      <a:solidFill>
                        <a:schemeClr val="bg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329135876"/>
                  </a:ext>
                </a:extLst>
              </a:tr>
            </a:tbl>
          </a:graphicData>
        </a:graphic>
      </p:graphicFrame>
      <p:sp>
        <p:nvSpPr>
          <p:cNvPr id="3" name="TextBox 2">
            <a:extLst>
              <a:ext uri="{FF2B5EF4-FFF2-40B4-BE49-F238E27FC236}">
                <a16:creationId xmlns:a16="http://schemas.microsoft.com/office/drawing/2014/main" id="{EE9EB147-DADA-B161-AE03-2C184217E73D}"/>
              </a:ext>
            </a:extLst>
          </p:cNvPr>
          <p:cNvSpPr txBox="1"/>
          <p:nvPr/>
        </p:nvSpPr>
        <p:spPr>
          <a:xfrm>
            <a:off x="8264769" y="3659450"/>
            <a:ext cx="1863969" cy="923330"/>
          </a:xfrm>
          <a:prstGeom prst="rect">
            <a:avLst/>
          </a:prstGeom>
          <a:noFill/>
        </p:spPr>
        <p:txBody>
          <a:bodyPr wrap="square" rtlCol="0">
            <a:spAutoFit/>
          </a:bodyPr>
          <a:lstStyle/>
          <a:p>
            <a:pPr algn="ctr"/>
            <a:r>
              <a:rPr lang="en-US" dirty="0"/>
              <a:t>regardless of </a:t>
            </a:r>
            <a:br>
              <a:rPr lang="en-US" dirty="0"/>
            </a:br>
            <a:r>
              <a:rPr lang="en-US" dirty="0"/>
              <a:t>zip code, race or gender</a:t>
            </a:r>
          </a:p>
        </p:txBody>
      </p:sp>
      <p:sp>
        <p:nvSpPr>
          <p:cNvPr id="4" name="TextBox 3">
            <a:extLst>
              <a:ext uri="{FF2B5EF4-FFF2-40B4-BE49-F238E27FC236}">
                <a16:creationId xmlns:a16="http://schemas.microsoft.com/office/drawing/2014/main" id="{C39BD578-859B-9773-40DF-A473E6336137}"/>
              </a:ext>
            </a:extLst>
          </p:cNvPr>
          <p:cNvSpPr txBox="1"/>
          <p:nvPr/>
        </p:nvSpPr>
        <p:spPr>
          <a:xfrm>
            <a:off x="2209800" y="3659450"/>
            <a:ext cx="1863969" cy="923330"/>
          </a:xfrm>
          <a:prstGeom prst="rect">
            <a:avLst/>
          </a:prstGeom>
          <a:noFill/>
        </p:spPr>
        <p:txBody>
          <a:bodyPr wrap="square" rtlCol="0">
            <a:spAutoFit/>
          </a:bodyPr>
          <a:lstStyle/>
          <a:p>
            <a:pPr algn="ctr"/>
            <a:r>
              <a:rPr lang="en-US" dirty="0"/>
              <a:t>How to fund </a:t>
            </a:r>
            <a:br>
              <a:rPr lang="en-US" dirty="0"/>
            </a:br>
            <a:r>
              <a:rPr lang="en-US" dirty="0"/>
              <a:t>and coordinate components</a:t>
            </a:r>
          </a:p>
        </p:txBody>
      </p:sp>
      <p:sp>
        <p:nvSpPr>
          <p:cNvPr id="6" name="TextBox 5">
            <a:extLst>
              <a:ext uri="{FF2B5EF4-FFF2-40B4-BE49-F238E27FC236}">
                <a16:creationId xmlns:a16="http://schemas.microsoft.com/office/drawing/2014/main" id="{F3FBF1AE-7D98-8BD5-6E1F-4545D2608231}"/>
              </a:ext>
            </a:extLst>
          </p:cNvPr>
          <p:cNvSpPr txBox="1"/>
          <p:nvPr/>
        </p:nvSpPr>
        <p:spPr>
          <a:xfrm>
            <a:off x="41030" y="3659450"/>
            <a:ext cx="1863969" cy="923330"/>
          </a:xfrm>
          <a:prstGeom prst="rect">
            <a:avLst/>
          </a:prstGeom>
          <a:noFill/>
        </p:spPr>
        <p:txBody>
          <a:bodyPr wrap="square" rtlCol="0">
            <a:spAutoFit/>
          </a:bodyPr>
          <a:lstStyle/>
          <a:p>
            <a:pPr algn="ctr"/>
            <a:r>
              <a:rPr lang="en-US" dirty="0"/>
              <a:t>is not working</a:t>
            </a:r>
            <a:br>
              <a:rPr lang="en-US" dirty="0"/>
            </a:br>
            <a:r>
              <a:rPr lang="en-US" dirty="0"/>
              <a:t>for children and families</a:t>
            </a:r>
          </a:p>
        </p:txBody>
      </p:sp>
      <p:sp>
        <p:nvSpPr>
          <p:cNvPr id="7" name="TextBox 6">
            <a:extLst>
              <a:ext uri="{FF2B5EF4-FFF2-40B4-BE49-F238E27FC236}">
                <a16:creationId xmlns:a16="http://schemas.microsoft.com/office/drawing/2014/main" id="{F2E46B4E-77B4-A6B9-7ACB-96B0257FA783}"/>
              </a:ext>
            </a:extLst>
          </p:cNvPr>
          <p:cNvSpPr txBox="1"/>
          <p:nvPr/>
        </p:nvSpPr>
        <p:spPr>
          <a:xfrm>
            <a:off x="10287000" y="3659450"/>
            <a:ext cx="1863969" cy="923330"/>
          </a:xfrm>
          <a:prstGeom prst="rect">
            <a:avLst/>
          </a:prstGeom>
          <a:noFill/>
        </p:spPr>
        <p:txBody>
          <a:bodyPr wrap="square" rtlCol="0">
            <a:spAutoFit/>
          </a:bodyPr>
          <a:lstStyle/>
          <a:p>
            <a:pPr algn="ctr"/>
            <a:r>
              <a:rPr lang="en-US" dirty="0"/>
              <a:t>should reflect </a:t>
            </a:r>
            <a:br>
              <a:rPr lang="en-US" dirty="0"/>
            </a:br>
            <a:r>
              <a:rPr lang="en-US" dirty="0"/>
              <a:t>the needs of </a:t>
            </a:r>
            <a:br>
              <a:rPr lang="en-US" dirty="0"/>
            </a:br>
            <a:r>
              <a:rPr lang="en-US" dirty="0"/>
              <a:t>all children</a:t>
            </a:r>
          </a:p>
        </p:txBody>
      </p:sp>
      <p:sp>
        <p:nvSpPr>
          <p:cNvPr id="8" name="TextBox 7">
            <a:extLst>
              <a:ext uri="{FF2B5EF4-FFF2-40B4-BE49-F238E27FC236}">
                <a16:creationId xmlns:a16="http://schemas.microsoft.com/office/drawing/2014/main" id="{B938DF90-71DF-A85D-FD09-A6C0EB0D7B97}"/>
              </a:ext>
            </a:extLst>
          </p:cNvPr>
          <p:cNvSpPr txBox="1"/>
          <p:nvPr/>
        </p:nvSpPr>
        <p:spPr>
          <a:xfrm>
            <a:off x="4114800" y="3659450"/>
            <a:ext cx="1863969" cy="646331"/>
          </a:xfrm>
          <a:prstGeom prst="rect">
            <a:avLst/>
          </a:prstGeom>
          <a:noFill/>
        </p:spPr>
        <p:txBody>
          <a:bodyPr wrap="square" rtlCol="0">
            <a:spAutoFit/>
          </a:bodyPr>
          <a:lstStyle/>
          <a:p>
            <a:pPr algn="ctr"/>
            <a:r>
              <a:rPr lang="en-US" dirty="0"/>
              <a:t>for behavioral health services </a:t>
            </a:r>
          </a:p>
        </p:txBody>
      </p:sp>
      <p:sp>
        <p:nvSpPr>
          <p:cNvPr id="11" name="TextBox 10">
            <a:extLst>
              <a:ext uri="{FF2B5EF4-FFF2-40B4-BE49-F238E27FC236}">
                <a16:creationId xmlns:a16="http://schemas.microsoft.com/office/drawing/2014/main" id="{16B45924-AB52-75C5-6D8D-43FCC965BF12}"/>
              </a:ext>
            </a:extLst>
          </p:cNvPr>
          <p:cNvSpPr txBox="1"/>
          <p:nvPr/>
        </p:nvSpPr>
        <p:spPr>
          <a:xfrm>
            <a:off x="6096000" y="3659450"/>
            <a:ext cx="1863969" cy="1200329"/>
          </a:xfrm>
          <a:prstGeom prst="rect">
            <a:avLst/>
          </a:prstGeom>
          <a:noFill/>
        </p:spPr>
        <p:txBody>
          <a:bodyPr wrap="square" rtlCol="0">
            <a:spAutoFit/>
          </a:bodyPr>
          <a:lstStyle/>
          <a:p>
            <a:pPr algn="ctr"/>
            <a:r>
              <a:rPr lang="en-US" dirty="0"/>
              <a:t>Racism and inequities exist in our behavioral health system</a:t>
            </a:r>
          </a:p>
        </p:txBody>
      </p:sp>
    </p:spTree>
    <p:extLst>
      <p:ext uri="{BB962C8B-B14F-4D97-AF65-F5344CB8AC3E}">
        <p14:creationId xmlns:p14="http://schemas.microsoft.com/office/powerpoint/2010/main" val="3545059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7B2A50-6F06-8A41-BC5F-99EB636CE84C}"/>
              </a:ext>
            </a:extLst>
          </p:cNvPr>
          <p:cNvSpPr>
            <a:spLocks noGrp="1"/>
          </p:cNvSpPr>
          <p:nvPr>
            <p:ph type="title"/>
          </p:nvPr>
        </p:nvSpPr>
        <p:spPr>
          <a:xfrm>
            <a:off x="314324" y="334129"/>
            <a:ext cx="7661275" cy="628888"/>
          </a:xfrm>
        </p:spPr>
        <p:txBody>
          <a:bodyPr/>
          <a:lstStyle/>
          <a:p>
            <a:r>
              <a:rPr lang="en-US" dirty="0"/>
              <a:t> Where we need to go</a:t>
            </a:r>
          </a:p>
        </p:txBody>
      </p:sp>
      <p:sp>
        <p:nvSpPr>
          <p:cNvPr id="15" name="Text Placeholder 14">
            <a:extLst>
              <a:ext uri="{FF2B5EF4-FFF2-40B4-BE49-F238E27FC236}">
                <a16:creationId xmlns:a16="http://schemas.microsoft.com/office/drawing/2014/main" id="{97F98B63-D8A0-1078-BC32-9B6A53362D57}"/>
              </a:ext>
            </a:extLst>
          </p:cNvPr>
          <p:cNvSpPr>
            <a:spLocks noGrp="1"/>
          </p:cNvSpPr>
          <p:nvPr>
            <p:ph type="body" sz="quarter" idx="11"/>
          </p:nvPr>
        </p:nvSpPr>
        <p:spPr>
          <a:xfrm>
            <a:off x="8918913" y="1148522"/>
            <a:ext cx="3067050" cy="1019174"/>
          </a:xfrm>
        </p:spPr>
        <p:txBody>
          <a:bodyPr/>
          <a:lstStyle/>
          <a:p>
            <a:r>
              <a:rPr lang="en-US" sz="3000" b="1" dirty="0">
                <a:latin typeface="+mn-lt"/>
              </a:rPr>
              <a:t>We can’t solve this problem alone.</a:t>
            </a:r>
          </a:p>
        </p:txBody>
      </p:sp>
      <p:sp>
        <p:nvSpPr>
          <p:cNvPr id="16" name="Text Placeholder 15">
            <a:extLst>
              <a:ext uri="{FF2B5EF4-FFF2-40B4-BE49-F238E27FC236}">
                <a16:creationId xmlns:a16="http://schemas.microsoft.com/office/drawing/2014/main" id="{0672BA2F-A76E-B5A6-7273-684C591EBB05}"/>
              </a:ext>
            </a:extLst>
          </p:cNvPr>
          <p:cNvSpPr>
            <a:spLocks noGrp="1"/>
          </p:cNvSpPr>
          <p:nvPr>
            <p:ph type="body" sz="quarter" idx="16"/>
          </p:nvPr>
        </p:nvSpPr>
        <p:spPr>
          <a:xfrm>
            <a:off x="4229768" y="994014"/>
            <a:ext cx="3645570" cy="1256927"/>
          </a:xfrm>
        </p:spPr>
        <p:txBody>
          <a:bodyPr/>
          <a:lstStyle/>
          <a:p>
            <a:pPr marL="0" indent="0">
              <a:buNone/>
            </a:pPr>
            <a:r>
              <a:rPr lang="en-US" sz="1900" b="1" dirty="0">
                <a:solidFill>
                  <a:schemeClr val="accent4"/>
                </a:solidFill>
              </a:rPr>
              <a:t>Continue to implement recent policy successes </a:t>
            </a:r>
          </a:p>
        </p:txBody>
      </p:sp>
      <p:sp>
        <p:nvSpPr>
          <p:cNvPr id="17" name="Text Placeholder 16">
            <a:extLst>
              <a:ext uri="{FF2B5EF4-FFF2-40B4-BE49-F238E27FC236}">
                <a16:creationId xmlns:a16="http://schemas.microsoft.com/office/drawing/2014/main" id="{1AA69D7E-4DDA-545A-4448-9344F4FA5F8B}"/>
              </a:ext>
            </a:extLst>
          </p:cNvPr>
          <p:cNvSpPr>
            <a:spLocks noGrp="1"/>
          </p:cNvSpPr>
          <p:nvPr>
            <p:ph type="body" sz="quarter" idx="17"/>
          </p:nvPr>
        </p:nvSpPr>
        <p:spPr>
          <a:xfrm>
            <a:off x="8918911" y="2568509"/>
            <a:ext cx="3067052" cy="2248588"/>
          </a:xfrm>
        </p:spPr>
        <p:txBody>
          <a:bodyPr/>
          <a:lstStyle/>
          <a:p>
            <a:pPr marL="0" indent="0">
              <a:buNone/>
            </a:pPr>
            <a:r>
              <a:rPr lang="en-US" sz="2200" dirty="0"/>
              <a:t>We need strong partnerships with federal and state governments, providers, payers, schools and communities.</a:t>
            </a:r>
          </a:p>
        </p:txBody>
      </p:sp>
      <p:grpSp>
        <p:nvGrpSpPr>
          <p:cNvPr id="18" name="Group 17">
            <a:extLst>
              <a:ext uri="{FF2B5EF4-FFF2-40B4-BE49-F238E27FC236}">
                <a16:creationId xmlns:a16="http://schemas.microsoft.com/office/drawing/2014/main" id="{867CC8BA-8CEF-BAAE-5978-FB75B8A77123}"/>
              </a:ext>
            </a:extLst>
          </p:cNvPr>
          <p:cNvGrpSpPr/>
          <p:nvPr/>
        </p:nvGrpSpPr>
        <p:grpSpPr>
          <a:xfrm>
            <a:off x="414599" y="1649332"/>
            <a:ext cx="3110654" cy="2501568"/>
            <a:chOff x="628864" y="1465940"/>
            <a:chExt cx="4693485" cy="3774470"/>
          </a:xfrm>
        </p:grpSpPr>
        <p:cxnSp>
          <p:nvCxnSpPr>
            <p:cNvPr id="2" name="Straight Arrow Connector 1">
              <a:extLst>
                <a:ext uri="{FF2B5EF4-FFF2-40B4-BE49-F238E27FC236}">
                  <a16:creationId xmlns:a16="http://schemas.microsoft.com/office/drawing/2014/main" id="{B343117C-1E2F-74A5-E9E7-4D331E24FD44}"/>
                </a:ext>
              </a:extLst>
            </p:cNvPr>
            <p:cNvCxnSpPr>
              <a:cxnSpLocks/>
            </p:cNvCxnSpPr>
            <p:nvPr/>
          </p:nvCxnSpPr>
          <p:spPr>
            <a:xfrm>
              <a:off x="2882320" y="5003751"/>
              <a:ext cx="2440029" cy="0"/>
            </a:xfrm>
            <a:prstGeom prst="straightConnector1">
              <a:avLst/>
            </a:prstGeom>
            <a:ln w="762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 name="Freeform 1">
              <a:extLst>
                <a:ext uri="{FF2B5EF4-FFF2-40B4-BE49-F238E27FC236}">
                  <a16:creationId xmlns:a16="http://schemas.microsoft.com/office/drawing/2014/main" id="{0B8D702D-7C01-DD86-00C3-DD543152E8D9}"/>
                </a:ext>
              </a:extLst>
            </p:cNvPr>
            <p:cNvSpPr>
              <a:spLocks noChangeArrowheads="1"/>
            </p:cNvSpPr>
            <p:nvPr/>
          </p:nvSpPr>
          <p:spPr bwMode="auto">
            <a:xfrm rot="10800000" flipV="1">
              <a:off x="628864" y="2499590"/>
              <a:ext cx="1928019" cy="1608931"/>
            </a:xfrm>
            <a:custGeom>
              <a:avLst/>
              <a:gdLst>
                <a:gd name="T0" fmla="*/ 10374 w 10712"/>
                <a:gd name="T1" fmla="*/ 1867 h 8938"/>
                <a:gd name="T2" fmla="*/ 10374 w 10712"/>
                <a:gd name="T3" fmla="*/ 1867 h 8938"/>
                <a:gd name="T4" fmla="*/ 4834 w 10712"/>
                <a:gd name="T5" fmla="*/ 1867 h 8938"/>
                <a:gd name="T6" fmla="*/ 4834 w 10712"/>
                <a:gd name="T7" fmla="*/ 306 h 8938"/>
                <a:gd name="T8" fmla="*/ 4497 w 10712"/>
                <a:gd name="T9" fmla="*/ 0 h 8938"/>
                <a:gd name="T10" fmla="*/ 4284 w 10712"/>
                <a:gd name="T11" fmla="*/ 91 h 8938"/>
                <a:gd name="T12" fmla="*/ 122 w 10712"/>
                <a:gd name="T13" fmla="*/ 4224 h 8938"/>
                <a:gd name="T14" fmla="*/ 122 w 10712"/>
                <a:gd name="T15" fmla="*/ 4712 h 8938"/>
                <a:gd name="T16" fmla="*/ 4284 w 10712"/>
                <a:gd name="T17" fmla="*/ 8845 h 8938"/>
                <a:gd name="T18" fmla="*/ 4497 w 10712"/>
                <a:gd name="T19" fmla="*/ 8937 h 8938"/>
                <a:gd name="T20" fmla="*/ 4620 w 10712"/>
                <a:gd name="T21" fmla="*/ 8937 h 8938"/>
                <a:gd name="T22" fmla="*/ 4834 w 10712"/>
                <a:gd name="T23" fmla="*/ 8630 h 8938"/>
                <a:gd name="T24" fmla="*/ 4834 w 10712"/>
                <a:gd name="T25" fmla="*/ 7069 h 8938"/>
                <a:gd name="T26" fmla="*/ 10374 w 10712"/>
                <a:gd name="T27" fmla="*/ 7069 h 8938"/>
                <a:gd name="T28" fmla="*/ 10711 w 10712"/>
                <a:gd name="T29" fmla="*/ 6763 h 8938"/>
                <a:gd name="T30" fmla="*/ 10711 w 10712"/>
                <a:gd name="T31" fmla="*/ 2173 h 8938"/>
                <a:gd name="T32" fmla="*/ 10374 w 10712"/>
                <a:gd name="T33" fmla="*/ 1867 h 8938"/>
                <a:gd name="T34" fmla="*/ 10069 w 10712"/>
                <a:gd name="T35" fmla="*/ 6426 h 8938"/>
                <a:gd name="T36" fmla="*/ 10069 w 10712"/>
                <a:gd name="T37" fmla="*/ 6426 h 8938"/>
                <a:gd name="T38" fmla="*/ 4497 w 10712"/>
                <a:gd name="T39" fmla="*/ 6426 h 8938"/>
                <a:gd name="T40" fmla="*/ 4192 w 10712"/>
                <a:gd name="T41" fmla="*/ 6763 h 8938"/>
                <a:gd name="T42" fmla="*/ 4192 w 10712"/>
                <a:gd name="T43" fmla="*/ 7835 h 8938"/>
                <a:gd name="T44" fmla="*/ 825 w 10712"/>
                <a:gd name="T45" fmla="*/ 4469 h 8938"/>
                <a:gd name="T46" fmla="*/ 4192 w 10712"/>
                <a:gd name="T47" fmla="*/ 1102 h 8938"/>
                <a:gd name="T48" fmla="*/ 4192 w 10712"/>
                <a:gd name="T49" fmla="*/ 2173 h 8938"/>
                <a:gd name="T50" fmla="*/ 4497 w 10712"/>
                <a:gd name="T51" fmla="*/ 2510 h 8938"/>
                <a:gd name="T52" fmla="*/ 10069 w 10712"/>
                <a:gd name="T53" fmla="*/ 2510 h 8938"/>
                <a:gd name="T54" fmla="*/ 10069 w 10712"/>
                <a:gd name="T55" fmla="*/ 6426 h 8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712" h="8938">
                  <a:moveTo>
                    <a:pt x="10374" y="1867"/>
                  </a:moveTo>
                  <a:lnTo>
                    <a:pt x="10374" y="1867"/>
                  </a:lnTo>
                  <a:cubicBezTo>
                    <a:pt x="4834" y="1867"/>
                    <a:pt x="4834" y="1867"/>
                    <a:pt x="4834" y="1867"/>
                  </a:cubicBezTo>
                  <a:cubicBezTo>
                    <a:pt x="4834" y="306"/>
                    <a:pt x="4834" y="306"/>
                    <a:pt x="4834" y="306"/>
                  </a:cubicBezTo>
                  <a:cubicBezTo>
                    <a:pt x="4834" y="123"/>
                    <a:pt x="4682" y="0"/>
                    <a:pt x="4497" y="0"/>
                  </a:cubicBezTo>
                  <a:cubicBezTo>
                    <a:pt x="4406" y="0"/>
                    <a:pt x="4345" y="31"/>
                    <a:pt x="4284" y="91"/>
                  </a:cubicBezTo>
                  <a:cubicBezTo>
                    <a:pt x="122" y="4224"/>
                    <a:pt x="122" y="4224"/>
                    <a:pt x="122" y="4224"/>
                  </a:cubicBezTo>
                  <a:cubicBezTo>
                    <a:pt x="0" y="4376"/>
                    <a:pt x="0" y="4560"/>
                    <a:pt x="122" y="4712"/>
                  </a:cubicBezTo>
                  <a:cubicBezTo>
                    <a:pt x="4284" y="8845"/>
                    <a:pt x="4284" y="8845"/>
                    <a:pt x="4284" y="8845"/>
                  </a:cubicBezTo>
                  <a:cubicBezTo>
                    <a:pt x="4345" y="8905"/>
                    <a:pt x="4437" y="8937"/>
                    <a:pt x="4497" y="8937"/>
                  </a:cubicBezTo>
                  <a:cubicBezTo>
                    <a:pt x="4559" y="8937"/>
                    <a:pt x="4589" y="8937"/>
                    <a:pt x="4620" y="8937"/>
                  </a:cubicBezTo>
                  <a:cubicBezTo>
                    <a:pt x="4742" y="8875"/>
                    <a:pt x="4834" y="8753"/>
                    <a:pt x="4834" y="8630"/>
                  </a:cubicBezTo>
                  <a:cubicBezTo>
                    <a:pt x="4834" y="7069"/>
                    <a:pt x="4834" y="7069"/>
                    <a:pt x="4834" y="7069"/>
                  </a:cubicBezTo>
                  <a:cubicBezTo>
                    <a:pt x="10374" y="7069"/>
                    <a:pt x="10374" y="7069"/>
                    <a:pt x="10374" y="7069"/>
                  </a:cubicBezTo>
                  <a:cubicBezTo>
                    <a:pt x="10558" y="7069"/>
                    <a:pt x="10711" y="6946"/>
                    <a:pt x="10711" y="6763"/>
                  </a:cubicBezTo>
                  <a:cubicBezTo>
                    <a:pt x="10711" y="2173"/>
                    <a:pt x="10711" y="2173"/>
                    <a:pt x="10711" y="2173"/>
                  </a:cubicBezTo>
                  <a:cubicBezTo>
                    <a:pt x="10711" y="1990"/>
                    <a:pt x="10558" y="1867"/>
                    <a:pt x="10374" y="1867"/>
                  </a:cubicBezTo>
                  <a:close/>
                  <a:moveTo>
                    <a:pt x="10069" y="6426"/>
                  </a:moveTo>
                  <a:lnTo>
                    <a:pt x="10069" y="6426"/>
                  </a:lnTo>
                  <a:cubicBezTo>
                    <a:pt x="4497" y="6426"/>
                    <a:pt x="4497" y="6426"/>
                    <a:pt x="4497" y="6426"/>
                  </a:cubicBezTo>
                  <a:cubicBezTo>
                    <a:pt x="4314" y="6426"/>
                    <a:pt x="4192" y="6579"/>
                    <a:pt x="4192" y="6763"/>
                  </a:cubicBezTo>
                  <a:cubicBezTo>
                    <a:pt x="4192" y="7835"/>
                    <a:pt x="4192" y="7835"/>
                    <a:pt x="4192" y="7835"/>
                  </a:cubicBezTo>
                  <a:cubicBezTo>
                    <a:pt x="825" y="4469"/>
                    <a:pt x="825" y="4469"/>
                    <a:pt x="825" y="4469"/>
                  </a:cubicBezTo>
                  <a:cubicBezTo>
                    <a:pt x="4192" y="1102"/>
                    <a:pt x="4192" y="1102"/>
                    <a:pt x="4192" y="1102"/>
                  </a:cubicBezTo>
                  <a:cubicBezTo>
                    <a:pt x="4192" y="2173"/>
                    <a:pt x="4192" y="2173"/>
                    <a:pt x="4192" y="2173"/>
                  </a:cubicBezTo>
                  <a:cubicBezTo>
                    <a:pt x="4192" y="2357"/>
                    <a:pt x="4314" y="2510"/>
                    <a:pt x="4497" y="2510"/>
                  </a:cubicBezTo>
                  <a:cubicBezTo>
                    <a:pt x="10069" y="2510"/>
                    <a:pt x="10069" y="2510"/>
                    <a:pt x="10069" y="2510"/>
                  </a:cubicBezTo>
                  <a:lnTo>
                    <a:pt x="10069" y="6426"/>
                  </a:lnTo>
                  <a:close/>
                </a:path>
              </a:pathLst>
            </a:custGeom>
            <a:solidFill>
              <a:schemeClr val="accent1">
                <a:lumMod val="60000"/>
                <a:lumOff val="40000"/>
              </a:schemeClr>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srgbClr val="A6A6A6"/>
                  </a:solidFill>
                  <a:effectLst/>
                  <a:uLnTx/>
                  <a:uFillTx/>
                  <a:latin typeface="Calibri" panose="020F0502020204030204" pitchFamily="34" charset="0"/>
                  <a:ea typeface="ヒラギノ角ゴ Pro W3" pitchFamily="126" charset="-128"/>
                  <a:cs typeface="+mn-cs"/>
                </a:rPr>
                <a:t>   2023</a:t>
              </a:r>
              <a:endParaRPr kumimoji="0" lang="en-SV" sz="2200" b="1" i="0" u="none" strike="noStrike" kern="1200" cap="none" spc="0" normalizeH="0" baseline="0" noProof="0" dirty="0">
                <a:ln>
                  <a:noFill/>
                </a:ln>
                <a:solidFill>
                  <a:srgbClr val="A6A6A6"/>
                </a:solidFill>
                <a:effectLst/>
                <a:uLnTx/>
                <a:uFillTx/>
                <a:latin typeface="Calibri" panose="020F0502020204030204" pitchFamily="34" charset="0"/>
                <a:ea typeface="ヒラギノ角ゴ Pro W3" pitchFamily="126" charset="-128"/>
                <a:cs typeface="+mn-cs"/>
              </a:endParaRPr>
            </a:p>
          </p:txBody>
        </p:sp>
        <p:sp>
          <p:nvSpPr>
            <p:cNvPr id="4" name="Freeform 2">
              <a:extLst>
                <a:ext uri="{FF2B5EF4-FFF2-40B4-BE49-F238E27FC236}">
                  <a16:creationId xmlns:a16="http://schemas.microsoft.com/office/drawing/2014/main" id="{6ECF135C-FCBB-2F85-638C-D8EB6D08F64D}"/>
                </a:ext>
              </a:extLst>
            </p:cNvPr>
            <p:cNvSpPr>
              <a:spLocks noChangeArrowheads="1"/>
            </p:cNvSpPr>
            <p:nvPr/>
          </p:nvSpPr>
          <p:spPr bwMode="auto">
            <a:xfrm rot="10800000">
              <a:off x="2061583" y="2163833"/>
              <a:ext cx="1867694" cy="2324894"/>
            </a:xfrm>
            <a:custGeom>
              <a:avLst/>
              <a:gdLst>
                <a:gd name="T0" fmla="*/ 10375 w 10376"/>
                <a:gd name="T1" fmla="*/ 2112 h 12916"/>
                <a:gd name="T2" fmla="*/ 10375 w 10376"/>
                <a:gd name="T3" fmla="*/ 2112 h 12916"/>
                <a:gd name="T4" fmla="*/ 2081 w 10376"/>
                <a:gd name="T5" fmla="*/ 2785 h 12916"/>
                <a:gd name="T6" fmla="*/ 2785 w 10376"/>
                <a:gd name="T7" fmla="*/ 11079 h 12916"/>
                <a:gd name="T8" fmla="*/ 10375 w 10376"/>
                <a:gd name="T9" fmla="*/ 11079 h 12916"/>
                <a:gd name="T10" fmla="*/ 9947 w 10376"/>
                <a:gd name="T11" fmla="*/ 10559 h 12916"/>
                <a:gd name="T12" fmla="*/ 2602 w 10376"/>
                <a:gd name="T13" fmla="*/ 9947 h 12916"/>
                <a:gd name="T14" fmla="*/ 3183 w 10376"/>
                <a:gd name="T15" fmla="*/ 2602 h 12916"/>
                <a:gd name="T16" fmla="*/ 9947 w 10376"/>
                <a:gd name="T17" fmla="*/ 2602 h 12916"/>
                <a:gd name="T18" fmla="*/ 10375 w 10376"/>
                <a:gd name="T19" fmla="*/ 2112 h 129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76" h="12916">
                  <a:moveTo>
                    <a:pt x="10375" y="2112"/>
                  </a:moveTo>
                  <a:lnTo>
                    <a:pt x="10375" y="2112"/>
                  </a:lnTo>
                  <a:cubicBezTo>
                    <a:pt x="7897" y="0"/>
                    <a:pt x="4194" y="306"/>
                    <a:pt x="2081" y="2785"/>
                  </a:cubicBezTo>
                  <a:cubicBezTo>
                    <a:pt x="0" y="5264"/>
                    <a:pt x="306" y="8967"/>
                    <a:pt x="2785" y="11079"/>
                  </a:cubicBezTo>
                  <a:cubicBezTo>
                    <a:pt x="4959" y="12915"/>
                    <a:pt x="8172" y="12915"/>
                    <a:pt x="10375" y="11079"/>
                  </a:cubicBezTo>
                  <a:cubicBezTo>
                    <a:pt x="9947" y="10559"/>
                    <a:pt x="9947" y="10559"/>
                    <a:pt x="9947" y="10559"/>
                  </a:cubicBezTo>
                  <a:cubicBezTo>
                    <a:pt x="7744" y="12426"/>
                    <a:pt x="4469" y="12151"/>
                    <a:pt x="2602" y="9947"/>
                  </a:cubicBezTo>
                  <a:cubicBezTo>
                    <a:pt x="734" y="7743"/>
                    <a:pt x="1010" y="4469"/>
                    <a:pt x="3183" y="2602"/>
                  </a:cubicBezTo>
                  <a:cubicBezTo>
                    <a:pt x="5142" y="949"/>
                    <a:pt x="7989" y="949"/>
                    <a:pt x="9947" y="2602"/>
                  </a:cubicBezTo>
                  <a:lnTo>
                    <a:pt x="10375" y="2112"/>
                  </a:lnTo>
                </a:path>
              </a:pathLst>
            </a:custGeom>
            <a:solidFill>
              <a:schemeClr val="bg2"/>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SV" sz="1800" b="0" i="0" u="none" strike="noStrike" kern="1200" cap="none" spc="0" normalizeH="0" baseline="0" noProof="0">
                <a:ln>
                  <a:noFill/>
                </a:ln>
                <a:solidFill>
                  <a:srgbClr val="3A3A3A"/>
                </a:solidFill>
                <a:effectLst/>
                <a:uLnTx/>
                <a:uFillTx/>
                <a:latin typeface="Calibri" panose="020F0502020204030204" pitchFamily="34" charset="0"/>
                <a:ea typeface="ヒラギノ角ゴ Pro W3" pitchFamily="126" charset="-128"/>
                <a:cs typeface="+mn-cs"/>
              </a:endParaRPr>
            </a:p>
          </p:txBody>
        </p:sp>
        <p:sp>
          <p:nvSpPr>
            <p:cNvPr id="6" name="Freeform 3">
              <a:extLst>
                <a:ext uri="{FF2B5EF4-FFF2-40B4-BE49-F238E27FC236}">
                  <a16:creationId xmlns:a16="http://schemas.microsoft.com/office/drawing/2014/main" id="{AF0955D2-00CF-AD67-956F-DF974E6C6EE4}"/>
                </a:ext>
              </a:extLst>
            </p:cNvPr>
            <p:cNvSpPr>
              <a:spLocks noChangeArrowheads="1"/>
            </p:cNvSpPr>
            <p:nvPr/>
          </p:nvSpPr>
          <p:spPr bwMode="auto">
            <a:xfrm rot="10800000">
              <a:off x="2314789" y="2598808"/>
              <a:ext cx="1135063" cy="1410494"/>
            </a:xfrm>
            <a:custGeom>
              <a:avLst/>
              <a:gdLst>
                <a:gd name="T0" fmla="*/ 6305 w 6306"/>
                <a:gd name="T1" fmla="*/ 826 h 7835"/>
                <a:gd name="T2" fmla="*/ 6305 w 6306"/>
                <a:gd name="T3" fmla="*/ 826 h 7835"/>
                <a:gd name="T4" fmla="*/ 3918 w 6306"/>
                <a:gd name="T5" fmla="*/ 0 h 7835"/>
                <a:gd name="T6" fmla="*/ 0 w 6306"/>
                <a:gd name="T7" fmla="*/ 3918 h 7835"/>
                <a:gd name="T8" fmla="*/ 3918 w 6306"/>
                <a:gd name="T9" fmla="*/ 7834 h 7835"/>
                <a:gd name="T10" fmla="*/ 6305 w 6306"/>
                <a:gd name="T11" fmla="*/ 7008 h 7835"/>
                <a:gd name="T12" fmla="*/ 5906 w 6306"/>
                <a:gd name="T13" fmla="*/ 6488 h 7835"/>
                <a:gd name="T14" fmla="*/ 3918 w 6306"/>
                <a:gd name="T15" fmla="*/ 7192 h 7835"/>
                <a:gd name="T16" fmla="*/ 642 w 6306"/>
                <a:gd name="T17" fmla="*/ 3918 h 7835"/>
                <a:gd name="T18" fmla="*/ 3918 w 6306"/>
                <a:gd name="T19" fmla="*/ 642 h 7835"/>
                <a:gd name="T20" fmla="*/ 5906 w 6306"/>
                <a:gd name="T21" fmla="*/ 1346 h 7835"/>
                <a:gd name="T22" fmla="*/ 6305 w 6306"/>
                <a:gd name="T23" fmla="*/ 826 h 78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06" h="7835">
                  <a:moveTo>
                    <a:pt x="6305" y="826"/>
                  </a:moveTo>
                  <a:lnTo>
                    <a:pt x="6305" y="826"/>
                  </a:lnTo>
                  <a:cubicBezTo>
                    <a:pt x="5632" y="275"/>
                    <a:pt x="4775" y="0"/>
                    <a:pt x="3918" y="0"/>
                  </a:cubicBezTo>
                  <a:cubicBezTo>
                    <a:pt x="1744" y="0"/>
                    <a:pt x="0" y="1744"/>
                    <a:pt x="0" y="3918"/>
                  </a:cubicBezTo>
                  <a:cubicBezTo>
                    <a:pt x="0" y="6090"/>
                    <a:pt x="1744" y="7834"/>
                    <a:pt x="3918" y="7834"/>
                  </a:cubicBezTo>
                  <a:cubicBezTo>
                    <a:pt x="4775" y="7834"/>
                    <a:pt x="5632" y="7559"/>
                    <a:pt x="6305" y="7008"/>
                  </a:cubicBezTo>
                  <a:cubicBezTo>
                    <a:pt x="5906" y="6488"/>
                    <a:pt x="5906" y="6488"/>
                    <a:pt x="5906" y="6488"/>
                  </a:cubicBezTo>
                  <a:cubicBezTo>
                    <a:pt x="5326" y="6947"/>
                    <a:pt x="4652" y="7192"/>
                    <a:pt x="3918" y="7192"/>
                  </a:cubicBezTo>
                  <a:cubicBezTo>
                    <a:pt x="2112" y="7192"/>
                    <a:pt x="642" y="5723"/>
                    <a:pt x="642" y="3918"/>
                  </a:cubicBezTo>
                  <a:cubicBezTo>
                    <a:pt x="642" y="2111"/>
                    <a:pt x="2112" y="642"/>
                    <a:pt x="3918" y="642"/>
                  </a:cubicBezTo>
                  <a:cubicBezTo>
                    <a:pt x="4652" y="642"/>
                    <a:pt x="5326" y="887"/>
                    <a:pt x="5906" y="1346"/>
                  </a:cubicBezTo>
                  <a:lnTo>
                    <a:pt x="6305" y="826"/>
                  </a:lnTo>
                </a:path>
              </a:pathLst>
            </a:custGeom>
            <a:solidFill>
              <a:schemeClr val="accent2"/>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SV" sz="1800" b="0" i="0" u="none" strike="noStrike" kern="1200" cap="none" spc="0" normalizeH="0" baseline="0" noProof="0">
                <a:ln>
                  <a:noFill/>
                </a:ln>
                <a:solidFill>
                  <a:srgbClr val="3A3A3A"/>
                </a:solidFill>
                <a:effectLst/>
                <a:uLnTx/>
                <a:uFillTx/>
                <a:latin typeface="Calibri" panose="020F0502020204030204" pitchFamily="34" charset="0"/>
                <a:ea typeface="ヒラギノ角ゴ Pro W3" pitchFamily="126" charset="-128"/>
                <a:cs typeface="+mn-cs"/>
              </a:endParaRPr>
            </a:p>
          </p:txBody>
        </p:sp>
        <p:sp>
          <p:nvSpPr>
            <p:cNvPr id="7" name="Freeform 4">
              <a:extLst>
                <a:ext uri="{FF2B5EF4-FFF2-40B4-BE49-F238E27FC236}">
                  <a16:creationId xmlns:a16="http://schemas.microsoft.com/office/drawing/2014/main" id="{5C225409-F270-B3E5-8693-A51E3548F6F0}"/>
                </a:ext>
              </a:extLst>
            </p:cNvPr>
            <p:cNvSpPr>
              <a:spLocks noChangeArrowheads="1"/>
            </p:cNvSpPr>
            <p:nvPr/>
          </p:nvSpPr>
          <p:spPr bwMode="auto">
            <a:xfrm rot="10800000">
              <a:off x="2579108" y="2952027"/>
              <a:ext cx="518319" cy="704850"/>
            </a:xfrm>
            <a:custGeom>
              <a:avLst/>
              <a:gdLst>
                <a:gd name="T0" fmla="*/ 1959 w 2878"/>
                <a:gd name="T1" fmla="*/ 0 h 3917"/>
                <a:gd name="T2" fmla="*/ 1959 w 2878"/>
                <a:gd name="T3" fmla="*/ 0 h 3917"/>
                <a:gd name="T4" fmla="*/ 0 w 2878"/>
                <a:gd name="T5" fmla="*/ 1959 h 3917"/>
                <a:gd name="T6" fmla="*/ 1959 w 2878"/>
                <a:gd name="T7" fmla="*/ 3916 h 3917"/>
                <a:gd name="T8" fmla="*/ 2877 w 2878"/>
                <a:gd name="T9" fmla="*/ 3672 h 3917"/>
                <a:gd name="T10" fmla="*/ 2571 w 2878"/>
                <a:gd name="T11" fmla="*/ 3090 h 3917"/>
                <a:gd name="T12" fmla="*/ 1959 w 2878"/>
                <a:gd name="T13" fmla="*/ 3274 h 3917"/>
                <a:gd name="T14" fmla="*/ 642 w 2878"/>
                <a:gd name="T15" fmla="*/ 1959 h 3917"/>
                <a:gd name="T16" fmla="*/ 1959 w 2878"/>
                <a:gd name="T17" fmla="*/ 642 h 3917"/>
                <a:gd name="T18" fmla="*/ 2571 w 2878"/>
                <a:gd name="T19" fmla="*/ 826 h 3917"/>
                <a:gd name="T20" fmla="*/ 2877 w 2878"/>
                <a:gd name="T21" fmla="*/ 244 h 3917"/>
                <a:gd name="T22" fmla="*/ 1959 w 2878"/>
                <a:gd name="T23" fmla="*/ 0 h 3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78" h="3917">
                  <a:moveTo>
                    <a:pt x="1959" y="0"/>
                  </a:moveTo>
                  <a:lnTo>
                    <a:pt x="1959" y="0"/>
                  </a:lnTo>
                  <a:cubicBezTo>
                    <a:pt x="887" y="0"/>
                    <a:pt x="0" y="887"/>
                    <a:pt x="0" y="1959"/>
                  </a:cubicBezTo>
                  <a:cubicBezTo>
                    <a:pt x="0" y="3029"/>
                    <a:pt x="887" y="3916"/>
                    <a:pt x="1959" y="3916"/>
                  </a:cubicBezTo>
                  <a:cubicBezTo>
                    <a:pt x="2296" y="3916"/>
                    <a:pt x="2601" y="3824"/>
                    <a:pt x="2877" y="3672"/>
                  </a:cubicBezTo>
                  <a:cubicBezTo>
                    <a:pt x="2571" y="3090"/>
                    <a:pt x="2571" y="3090"/>
                    <a:pt x="2571" y="3090"/>
                  </a:cubicBezTo>
                  <a:cubicBezTo>
                    <a:pt x="2388" y="3212"/>
                    <a:pt x="2173" y="3274"/>
                    <a:pt x="1959" y="3274"/>
                  </a:cubicBezTo>
                  <a:cubicBezTo>
                    <a:pt x="1224" y="3274"/>
                    <a:pt x="642" y="2692"/>
                    <a:pt x="642" y="1959"/>
                  </a:cubicBezTo>
                  <a:cubicBezTo>
                    <a:pt x="642" y="1224"/>
                    <a:pt x="1224" y="642"/>
                    <a:pt x="1959" y="642"/>
                  </a:cubicBezTo>
                  <a:cubicBezTo>
                    <a:pt x="2173" y="642"/>
                    <a:pt x="2388" y="704"/>
                    <a:pt x="2571" y="826"/>
                  </a:cubicBezTo>
                  <a:cubicBezTo>
                    <a:pt x="2877" y="244"/>
                    <a:pt x="2877" y="244"/>
                    <a:pt x="2877" y="244"/>
                  </a:cubicBezTo>
                  <a:cubicBezTo>
                    <a:pt x="2601" y="92"/>
                    <a:pt x="2296" y="0"/>
                    <a:pt x="1959" y="0"/>
                  </a:cubicBezTo>
                </a:path>
              </a:pathLst>
            </a:custGeom>
            <a:solidFill>
              <a:schemeClr val="accent4"/>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SV" sz="1800" b="0" i="0" u="none" strike="noStrike" kern="1200" cap="none" spc="0" normalizeH="0" baseline="0" noProof="0">
                <a:ln>
                  <a:noFill/>
                </a:ln>
                <a:solidFill>
                  <a:srgbClr val="3A3A3A"/>
                </a:solidFill>
                <a:effectLst/>
                <a:uLnTx/>
                <a:uFillTx/>
                <a:latin typeface="Calibri" panose="020F0502020204030204" pitchFamily="34" charset="0"/>
                <a:ea typeface="ヒラギノ角ゴ Pro W3" pitchFamily="126" charset="-128"/>
                <a:cs typeface="+mn-cs"/>
              </a:endParaRPr>
            </a:p>
          </p:txBody>
        </p:sp>
        <p:sp>
          <p:nvSpPr>
            <p:cNvPr id="8" name="Freeform 5">
              <a:extLst>
                <a:ext uri="{FF2B5EF4-FFF2-40B4-BE49-F238E27FC236}">
                  <a16:creationId xmlns:a16="http://schemas.microsoft.com/office/drawing/2014/main" id="{D7E8677D-6374-A939-973E-50B17A6E361E}"/>
                </a:ext>
              </a:extLst>
            </p:cNvPr>
            <p:cNvSpPr>
              <a:spLocks noChangeArrowheads="1"/>
            </p:cNvSpPr>
            <p:nvPr/>
          </p:nvSpPr>
          <p:spPr bwMode="auto">
            <a:xfrm rot="10800000">
              <a:off x="1807583" y="1778071"/>
              <a:ext cx="2506663" cy="3096419"/>
            </a:xfrm>
            <a:custGeom>
              <a:avLst/>
              <a:gdLst>
                <a:gd name="T0" fmla="*/ 8723 w 13926"/>
                <a:gd name="T1" fmla="*/ 15915 h 17201"/>
                <a:gd name="T2" fmla="*/ 8723 w 13926"/>
                <a:gd name="T3" fmla="*/ 15915 h 17201"/>
                <a:gd name="T4" fmla="*/ 1530 w 13926"/>
                <a:gd name="T5" fmla="*/ 8723 h 17201"/>
                <a:gd name="T6" fmla="*/ 8723 w 13926"/>
                <a:gd name="T7" fmla="*/ 1530 h 17201"/>
                <a:gd name="T8" fmla="*/ 13466 w 13926"/>
                <a:gd name="T9" fmla="*/ 3336 h 17201"/>
                <a:gd name="T10" fmla="*/ 13925 w 13926"/>
                <a:gd name="T11" fmla="*/ 2846 h 17201"/>
                <a:gd name="T12" fmla="*/ 2846 w 13926"/>
                <a:gd name="T13" fmla="*/ 3520 h 17201"/>
                <a:gd name="T14" fmla="*/ 3520 w 13926"/>
                <a:gd name="T15" fmla="*/ 14598 h 17201"/>
                <a:gd name="T16" fmla="*/ 13925 w 13926"/>
                <a:gd name="T17" fmla="*/ 14598 h 17201"/>
                <a:gd name="T18" fmla="*/ 13466 w 13926"/>
                <a:gd name="T19" fmla="*/ 14108 h 17201"/>
                <a:gd name="T20" fmla="*/ 8723 w 13926"/>
                <a:gd name="T21" fmla="*/ 15915 h 17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26" h="17201">
                  <a:moveTo>
                    <a:pt x="8723" y="15915"/>
                  </a:moveTo>
                  <a:lnTo>
                    <a:pt x="8723" y="15915"/>
                  </a:lnTo>
                  <a:cubicBezTo>
                    <a:pt x="4744" y="15915"/>
                    <a:pt x="1530" y="12701"/>
                    <a:pt x="1530" y="8723"/>
                  </a:cubicBezTo>
                  <a:cubicBezTo>
                    <a:pt x="1530" y="4744"/>
                    <a:pt x="4744" y="1530"/>
                    <a:pt x="8723" y="1530"/>
                  </a:cubicBezTo>
                  <a:cubicBezTo>
                    <a:pt x="10467" y="1530"/>
                    <a:pt x="12180" y="2173"/>
                    <a:pt x="13466" y="3336"/>
                  </a:cubicBezTo>
                  <a:cubicBezTo>
                    <a:pt x="13925" y="2846"/>
                    <a:pt x="13925" y="2846"/>
                    <a:pt x="13925" y="2846"/>
                  </a:cubicBezTo>
                  <a:cubicBezTo>
                    <a:pt x="10682" y="0"/>
                    <a:pt x="5724" y="305"/>
                    <a:pt x="2846" y="3520"/>
                  </a:cubicBezTo>
                  <a:cubicBezTo>
                    <a:pt x="0" y="6764"/>
                    <a:pt x="305" y="11722"/>
                    <a:pt x="3520" y="14598"/>
                  </a:cubicBezTo>
                  <a:cubicBezTo>
                    <a:pt x="6488" y="17200"/>
                    <a:pt x="10956" y="17200"/>
                    <a:pt x="13925" y="14598"/>
                  </a:cubicBezTo>
                  <a:cubicBezTo>
                    <a:pt x="13466" y="14108"/>
                    <a:pt x="13466" y="14108"/>
                    <a:pt x="13466" y="14108"/>
                  </a:cubicBezTo>
                  <a:cubicBezTo>
                    <a:pt x="12180" y="15272"/>
                    <a:pt x="10467" y="15915"/>
                    <a:pt x="8723" y="15915"/>
                  </a:cubicBezTo>
                </a:path>
              </a:pathLst>
            </a:custGeom>
            <a:solidFill>
              <a:schemeClr val="tx2"/>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SV" sz="1800" b="0" i="0" u="none" strike="noStrike" kern="1200" cap="none" spc="0" normalizeH="0" baseline="0" noProof="0">
                <a:ln>
                  <a:noFill/>
                </a:ln>
                <a:solidFill>
                  <a:srgbClr val="3A3A3A"/>
                </a:solidFill>
                <a:effectLst/>
                <a:uLnTx/>
                <a:uFillTx/>
                <a:latin typeface="Calibri" panose="020F0502020204030204" pitchFamily="34" charset="0"/>
                <a:ea typeface="ヒラギノ角ゴ Pro W3" pitchFamily="126" charset="-128"/>
                <a:cs typeface="+mn-cs"/>
              </a:endParaRPr>
            </a:p>
          </p:txBody>
        </p:sp>
        <p:cxnSp>
          <p:nvCxnSpPr>
            <p:cNvPr id="9" name="Straight Arrow Connector 8">
              <a:extLst>
                <a:ext uri="{FF2B5EF4-FFF2-40B4-BE49-F238E27FC236}">
                  <a16:creationId xmlns:a16="http://schemas.microsoft.com/office/drawing/2014/main" id="{E0A5DD88-B4DF-34A4-0662-866718196854}"/>
                </a:ext>
              </a:extLst>
            </p:cNvPr>
            <p:cNvCxnSpPr>
              <a:cxnSpLocks/>
            </p:cNvCxnSpPr>
            <p:nvPr/>
          </p:nvCxnSpPr>
          <p:spPr>
            <a:xfrm>
              <a:off x="4405953" y="3293991"/>
              <a:ext cx="914400" cy="1"/>
            </a:xfrm>
            <a:prstGeom prst="straightConnector1">
              <a:avLst/>
            </a:prstGeom>
            <a:ln w="762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FDEE9F3E-F807-225F-8A92-8F02B1AC5234}"/>
                </a:ext>
              </a:extLst>
            </p:cNvPr>
            <p:cNvCxnSpPr/>
            <p:nvPr/>
          </p:nvCxnSpPr>
          <p:spPr>
            <a:xfrm>
              <a:off x="2882320" y="1631631"/>
              <a:ext cx="2440029" cy="0"/>
            </a:xfrm>
            <a:prstGeom prst="straightConnector1">
              <a:avLst/>
            </a:prstGeom>
            <a:ln w="762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370BC16-069F-4DEE-5395-13F7FFAEA2BB}"/>
                </a:ext>
              </a:extLst>
            </p:cNvPr>
            <p:cNvCxnSpPr/>
            <p:nvPr/>
          </p:nvCxnSpPr>
          <p:spPr>
            <a:xfrm>
              <a:off x="4159294" y="2445559"/>
              <a:ext cx="1163055" cy="0"/>
            </a:xfrm>
            <a:prstGeom prst="straightConnector1">
              <a:avLst/>
            </a:prstGeom>
            <a:ln w="762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75859E6-7269-E7A0-4412-FCD31B19816B}"/>
                </a:ext>
              </a:extLst>
            </p:cNvPr>
            <p:cNvCxnSpPr>
              <a:cxnSpLocks/>
            </p:cNvCxnSpPr>
            <p:nvPr/>
          </p:nvCxnSpPr>
          <p:spPr>
            <a:xfrm>
              <a:off x="4159294" y="4149382"/>
              <a:ext cx="1163055" cy="0"/>
            </a:xfrm>
            <a:prstGeom prst="straightConnector1">
              <a:avLst/>
            </a:prstGeom>
            <a:ln w="762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Freeform 5">
              <a:extLst>
                <a:ext uri="{FF2B5EF4-FFF2-40B4-BE49-F238E27FC236}">
                  <a16:creationId xmlns:a16="http://schemas.microsoft.com/office/drawing/2014/main" id="{C8DA9B1F-AC4A-84DB-7510-DEAD6D0CF317}"/>
                </a:ext>
              </a:extLst>
            </p:cNvPr>
            <p:cNvSpPr>
              <a:spLocks noChangeArrowheads="1"/>
            </p:cNvSpPr>
            <p:nvPr/>
          </p:nvSpPr>
          <p:spPr bwMode="auto">
            <a:xfrm rot="10800000">
              <a:off x="1625383" y="1465940"/>
              <a:ext cx="3055570" cy="3774470"/>
            </a:xfrm>
            <a:custGeom>
              <a:avLst/>
              <a:gdLst>
                <a:gd name="T0" fmla="*/ 8723 w 13926"/>
                <a:gd name="T1" fmla="*/ 15915 h 17201"/>
                <a:gd name="T2" fmla="*/ 8723 w 13926"/>
                <a:gd name="T3" fmla="*/ 15915 h 17201"/>
                <a:gd name="T4" fmla="*/ 1530 w 13926"/>
                <a:gd name="T5" fmla="*/ 8723 h 17201"/>
                <a:gd name="T6" fmla="*/ 8723 w 13926"/>
                <a:gd name="T7" fmla="*/ 1530 h 17201"/>
                <a:gd name="T8" fmla="*/ 13466 w 13926"/>
                <a:gd name="T9" fmla="*/ 3336 h 17201"/>
                <a:gd name="T10" fmla="*/ 13925 w 13926"/>
                <a:gd name="T11" fmla="*/ 2846 h 17201"/>
                <a:gd name="T12" fmla="*/ 2846 w 13926"/>
                <a:gd name="T13" fmla="*/ 3520 h 17201"/>
                <a:gd name="T14" fmla="*/ 3520 w 13926"/>
                <a:gd name="T15" fmla="*/ 14598 h 17201"/>
                <a:gd name="T16" fmla="*/ 13925 w 13926"/>
                <a:gd name="T17" fmla="*/ 14598 h 17201"/>
                <a:gd name="T18" fmla="*/ 13466 w 13926"/>
                <a:gd name="T19" fmla="*/ 14108 h 17201"/>
                <a:gd name="T20" fmla="*/ 8723 w 13926"/>
                <a:gd name="T21" fmla="*/ 15915 h 17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926" h="17201">
                  <a:moveTo>
                    <a:pt x="8723" y="15915"/>
                  </a:moveTo>
                  <a:lnTo>
                    <a:pt x="8723" y="15915"/>
                  </a:lnTo>
                  <a:cubicBezTo>
                    <a:pt x="4744" y="15915"/>
                    <a:pt x="1530" y="12701"/>
                    <a:pt x="1530" y="8723"/>
                  </a:cubicBezTo>
                  <a:cubicBezTo>
                    <a:pt x="1530" y="4744"/>
                    <a:pt x="4744" y="1530"/>
                    <a:pt x="8723" y="1530"/>
                  </a:cubicBezTo>
                  <a:cubicBezTo>
                    <a:pt x="10467" y="1530"/>
                    <a:pt x="12180" y="2173"/>
                    <a:pt x="13466" y="3336"/>
                  </a:cubicBezTo>
                  <a:cubicBezTo>
                    <a:pt x="13925" y="2846"/>
                    <a:pt x="13925" y="2846"/>
                    <a:pt x="13925" y="2846"/>
                  </a:cubicBezTo>
                  <a:cubicBezTo>
                    <a:pt x="10682" y="0"/>
                    <a:pt x="5724" y="305"/>
                    <a:pt x="2846" y="3520"/>
                  </a:cubicBezTo>
                  <a:cubicBezTo>
                    <a:pt x="0" y="6764"/>
                    <a:pt x="305" y="11722"/>
                    <a:pt x="3520" y="14598"/>
                  </a:cubicBezTo>
                  <a:cubicBezTo>
                    <a:pt x="6488" y="17200"/>
                    <a:pt x="10956" y="17200"/>
                    <a:pt x="13925" y="14598"/>
                  </a:cubicBezTo>
                  <a:cubicBezTo>
                    <a:pt x="13466" y="14108"/>
                    <a:pt x="13466" y="14108"/>
                    <a:pt x="13466" y="14108"/>
                  </a:cubicBezTo>
                  <a:cubicBezTo>
                    <a:pt x="12180" y="15272"/>
                    <a:pt x="10467" y="15915"/>
                    <a:pt x="8723" y="15915"/>
                  </a:cubicBezTo>
                </a:path>
              </a:pathLst>
            </a:custGeom>
            <a:solidFill>
              <a:schemeClr val="accent3"/>
            </a:solidFill>
            <a:ln>
              <a:noFill/>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SV" sz="1800" b="0" i="0" u="none" strike="noStrike" kern="1200" cap="none" spc="0" normalizeH="0" baseline="0" noProof="0">
                <a:ln>
                  <a:noFill/>
                </a:ln>
                <a:solidFill>
                  <a:srgbClr val="3A3A3A"/>
                </a:solidFill>
                <a:effectLst/>
                <a:uLnTx/>
                <a:uFillTx/>
                <a:latin typeface="Calibri" panose="020F0502020204030204" pitchFamily="34" charset="0"/>
                <a:ea typeface="ヒラギノ角ゴ Pro W3" pitchFamily="126" charset="-128"/>
                <a:cs typeface="+mn-cs"/>
              </a:endParaRPr>
            </a:p>
          </p:txBody>
        </p:sp>
      </p:grpSp>
      <p:sp>
        <p:nvSpPr>
          <p:cNvPr id="20" name="Text Placeholder 15">
            <a:extLst>
              <a:ext uri="{FF2B5EF4-FFF2-40B4-BE49-F238E27FC236}">
                <a16:creationId xmlns:a16="http://schemas.microsoft.com/office/drawing/2014/main" id="{F8B8B080-D927-3A02-7432-261DF7714774}"/>
              </a:ext>
            </a:extLst>
          </p:cNvPr>
          <p:cNvSpPr txBox="1">
            <a:spLocks/>
          </p:cNvSpPr>
          <p:nvPr/>
        </p:nvSpPr>
        <p:spPr bwMode="auto">
          <a:xfrm>
            <a:off x="4229768" y="1668544"/>
            <a:ext cx="3730221" cy="9657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tx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American Rescue Plan Act </a:t>
            </a:r>
          </a:p>
          <a:p>
            <a:r>
              <a:rPr lang="en-US" sz="1600" dirty="0"/>
              <a:t>Addressing Barriers to Care Act </a:t>
            </a:r>
          </a:p>
          <a:p>
            <a:r>
              <a:rPr lang="en-US" sz="1600" dirty="0"/>
              <a:t>Roadmap for Behavioral Health Reform</a:t>
            </a:r>
          </a:p>
        </p:txBody>
      </p:sp>
      <p:grpSp>
        <p:nvGrpSpPr>
          <p:cNvPr id="23" name="Group 22">
            <a:extLst>
              <a:ext uri="{FF2B5EF4-FFF2-40B4-BE49-F238E27FC236}">
                <a16:creationId xmlns:a16="http://schemas.microsoft.com/office/drawing/2014/main" id="{9724A4EF-55D2-C632-AB78-D2E95CD0D7AA}"/>
              </a:ext>
            </a:extLst>
          </p:cNvPr>
          <p:cNvGrpSpPr/>
          <p:nvPr/>
        </p:nvGrpSpPr>
        <p:grpSpPr>
          <a:xfrm>
            <a:off x="4229768" y="2860891"/>
            <a:ext cx="3873219" cy="2396906"/>
            <a:chOff x="4572000" y="2566734"/>
            <a:chExt cx="3519554" cy="1895601"/>
          </a:xfrm>
        </p:grpSpPr>
        <p:sp>
          <p:nvSpPr>
            <p:cNvPr id="21" name="Text Placeholder 15">
              <a:extLst>
                <a:ext uri="{FF2B5EF4-FFF2-40B4-BE49-F238E27FC236}">
                  <a16:creationId xmlns:a16="http://schemas.microsoft.com/office/drawing/2014/main" id="{DF7AA295-66B7-B846-D0C7-EF882F8FCE7D}"/>
                </a:ext>
              </a:extLst>
            </p:cNvPr>
            <p:cNvSpPr txBox="1">
              <a:spLocks/>
            </p:cNvSpPr>
            <p:nvPr/>
          </p:nvSpPr>
          <p:spPr bwMode="auto">
            <a:xfrm>
              <a:off x="4572000" y="2566734"/>
              <a:ext cx="3519554" cy="7338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tx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900" b="1" dirty="0">
                  <a:solidFill>
                    <a:schemeClr val="accent4"/>
                  </a:solidFill>
                </a:rPr>
                <a:t>Create an integrated approach and invest more in:</a:t>
              </a:r>
            </a:p>
          </p:txBody>
        </p:sp>
        <p:sp>
          <p:nvSpPr>
            <p:cNvPr id="22" name="Text Placeholder 15">
              <a:extLst>
                <a:ext uri="{FF2B5EF4-FFF2-40B4-BE49-F238E27FC236}">
                  <a16:creationId xmlns:a16="http://schemas.microsoft.com/office/drawing/2014/main" id="{780C2076-3648-E051-F898-5417549F4B8A}"/>
                </a:ext>
              </a:extLst>
            </p:cNvPr>
            <p:cNvSpPr txBox="1">
              <a:spLocks/>
            </p:cNvSpPr>
            <p:nvPr/>
          </p:nvSpPr>
          <p:spPr bwMode="auto">
            <a:xfrm>
              <a:off x="4572000" y="3085993"/>
              <a:ext cx="3389613" cy="13763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288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1pPr>
              <a:lvl2pPr marL="365760" indent="-182880" algn="l" defTabSz="182880" rtl="0" eaLnBrk="1" fontAlgn="base" hangingPunct="1">
                <a:lnSpc>
                  <a:spcPct val="100000"/>
                </a:lnSpc>
                <a:spcBef>
                  <a:spcPts val="0"/>
                </a:spcBef>
                <a:spcAft>
                  <a:spcPct val="0"/>
                </a:spcAft>
                <a:buFont typeface="Arial" panose="020B0604020202020204" pitchFamily="34" charset="0"/>
                <a:buChar char="•"/>
                <a:tabLst>
                  <a:tab pos="182880" algn="l"/>
                </a:tabLst>
                <a:defRPr sz="1800" kern="1200" baseline="0">
                  <a:solidFill>
                    <a:schemeClr val="tx1"/>
                  </a:solidFill>
                  <a:latin typeface="+mn-lt"/>
                  <a:ea typeface="ヒラギノ角ゴ Pro W3" pitchFamily="126" charset="-128"/>
                  <a:cs typeface="+mn-cs"/>
                </a:defRPr>
              </a:lvl2pPr>
              <a:lvl3pPr marL="54864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3pPr>
              <a:lvl4pPr marL="73152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4pPr>
              <a:lvl5pPr marL="914400" indent="-182880" algn="l" rtl="0" eaLnBrk="1" fontAlgn="base" hangingPunct="1">
                <a:lnSpc>
                  <a:spcPct val="100000"/>
                </a:lnSpc>
                <a:spcBef>
                  <a:spcPts val="0"/>
                </a:spcBef>
                <a:spcAft>
                  <a:spcPct val="0"/>
                </a:spcAft>
                <a:buFont typeface="Arial" panose="020B0604020202020204" pitchFamily="34" charset="0"/>
                <a:buChar char="•"/>
                <a:tabLst/>
                <a:defRPr sz="1800" kern="1200" baseline="0">
                  <a:solidFill>
                    <a:schemeClr val="tx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
                </a:spcAft>
              </a:pPr>
              <a:r>
                <a:rPr lang="en-US" sz="1600" dirty="0"/>
                <a:t>Improving access by transforming the care delivery model</a:t>
              </a:r>
            </a:p>
            <a:p>
              <a:pPr>
                <a:spcAft>
                  <a:spcPts val="300"/>
                </a:spcAft>
              </a:pPr>
              <a:r>
                <a:rPr lang="en-US" sz="1600" dirty="0"/>
                <a:t>Research that creates </a:t>
              </a:r>
              <a:r>
                <a:rPr lang="en-US" sz="1600" dirty="0" smtClean="0"/>
                <a:t>new </a:t>
              </a:r>
              <a:r>
                <a:rPr lang="en-US" sz="1600" dirty="0"/>
                <a:t>therapies</a:t>
              </a:r>
            </a:p>
            <a:p>
              <a:pPr>
                <a:spcAft>
                  <a:spcPts val="300"/>
                </a:spcAft>
              </a:pPr>
              <a:r>
                <a:rPr lang="en-US" sz="1600" dirty="0"/>
                <a:t>Developing and retaining a diverse workforce</a:t>
              </a:r>
            </a:p>
          </p:txBody>
        </p:sp>
      </p:grpSp>
      <p:sp>
        <p:nvSpPr>
          <p:cNvPr id="19" name="TextBox 18">
            <a:extLst>
              <a:ext uri="{FF2B5EF4-FFF2-40B4-BE49-F238E27FC236}">
                <a16:creationId xmlns:a16="http://schemas.microsoft.com/office/drawing/2014/main" id="{823C489E-5594-6EBF-F821-3DE762DE87E3}"/>
              </a:ext>
            </a:extLst>
          </p:cNvPr>
          <p:cNvSpPr txBox="1"/>
          <p:nvPr/>
        </p:nvSpPr>
        <p:spPr>
          <a:xfrm>
            <a:off x="4229768" y="5257797"/>
            <a:ext cx="3339956" cy="646331"/>
          </a:xfrm>
          <a:prstGeom prst="rect">
            <a:avLst/>
          </a:prstGeom>
          <a:noFill/>
        </p:spPr>
        <p:txBody>
          <a:bodyPr wrap="square">
            <a:spAutoFit/>
          </a:bodyPr>
          <a:lstStyle/>
          <a:p>
            <a:pPr marL="0" indent="0">
              <a:spcAft>
                <a:spcPts val="1200"/>
              </a:spcAft>
              <a:buNone/>
            </a:pPr>
            <a:r>
              <a:rPr lang="en-US" sz="1800" b="1" dirty="0">
                <a:solidFill>
                  <a:schemeClr val="accent4"/>
                </a:solidFill>
              </a:rPr>
              <a:t>Think differently about behavioral health</a:t>
            </a:r>
          </a:p>
        </p:txBody>
      </p:sp>
    </p:spTree>
    <p:extLst>
      <p:ext uri="{BB962C8B-B14F-4D97-AF65-F5344CB8AC3E}">
        <p14:creationId xmlns:p14="http://schemas.microsoft.com/office/powerpoint/2010/main" val="2744625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D6A4CD8-224D-E843-CF91-0F702B51B811}"/>
              </a:ext>
            </a:extLst>
          </p:cNvPr>
          <p:cNvSpPr/>
          <p:nvPr/>
        </p:nvSpPr>
        <p:spPr>
          <a:xfrm>
            <a:off x="1244600" y="2743200"/>
            <a:ext cx="9512300" cy="2260600"/>
          </a:xfrm>
          <a:prstGeom prst="rect">
            <a:avLst/>
          </a:prstGeom>
          <a:solidFill>
            <a:schemeClr val="tx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ECDB2F08-0CFD-2CCB-9BE9-8E27F8DBB312}"/>
              </a:ext>
            </a:extLst>
          </p:cNvPr>
          <p:cNvSpPr/>
          <p:nvPr/>
        </p:nvSpPr>
        <p:spPr>
          <a:xfrm>
            <a:off x="1295400" y="2794000"/>
            <a:ext cx="9512300" cy="2260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itle 44">
            <a:extLst>
              <a:ext uri="{FF2B5EF4-FFF2-40B4-BE49-F238E27FC236}">
                <a16:creationId xmlns:a16="http://schemas.microsoft.com/office/drawing/2014/main" id="{CF5735E9-C331-B5E5-3B21-0D77565A56EC}"/>
              </a:ext>
            </a:extLst>
          </p:cNvPr>
          <p:cNvSpPr>
            <a:spLocks noGrp="1"/>
          </p:cNvSpPr>
          <p:nvPr>
            <p:ph type="title"/>
          </p:nvPr>
        </p:nvSpPr>
        <p:spPr>
          <a:xfrm>
            <a:off x="310895" y="365126"/>
            <a:ext cx="10143745" cy="628888"/>
          </a:xfrm>
        </p:spPr>
        <p:txBody>
          <a:bodyPr/>
          <a:lstStyle/>
          <a:p>
            <a:r>
              <a:rPr lang="en-US" dirty="0"/>
              <a:t>One Solution to the Crisis: Our Affiliation with Franciscan</a:t>
            </a:r>
          </a:p>
        </p:txBody>
      </p:sp>
      <p:pic>
        <p:nvPicPr>
          <p:cNvPr id="2" name="Picture 1">
            <a:extLst>
              <a:ext uri="{FF2B5EF4-FFF2-40B4-BE49-F238E27FC236}">
                <a16:creationId xmlns:a16="http://schemas.microsoft.com/office/drawing/2014/main" id="{353AB793-3ADC-04B8-12F2-291C2F5D1A4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6587" y="3296884"/>
            <a:ext cx="3246368" cy="1250950"/>
          </a:xfrm>
          <a:prstGeom prst="rect">
            <a:avLst/>
          </a:prstGeom>
        </p:spPr>
      </p:pic>
      <p:pic>
        <p:nvPicPr>
          <p:cNvPr id="3" name="Picture 2">
            <a:extLst>
              <a:ext uri="{FF2B5EF4-FFF2-40B4-BE49-F238E27FC236}">
                <a16:creationId xmlns:a16="http://schemas.microsoft.com/office/drawing/2014/main" id="{BD63413C-2A7A-B896-B337-23F6C0D709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847" y="3430633"/>
            <a:ext cx="4859409" cy="983451"/>
          </a:xfrm>
          <a:prstGeom prst="rect">
            <a:avLst/>
          </a:prstGeom>
        </p:spPr>
      </p:pic>
      <p:sp>
        <p:nvSpPr>
          <p:cNvPr id="4" name="Text Placeholder 2">
            <a:extLst>
              <a:ext uri="{FF2B5EF4-FFF2-40B4-BE49-F238E27FC236}">
                <a16:creationId xmlns:a16="http://schemas.microsoft.com/office/drawing/2014/main" id="{575AC235-9B76-BBAE-EE8C-BCB8D5C1EF5F}"/>
              </a:ext>
            </a:extLst>
          </p:cNvPr>
          <p:cNvSpPr txBox="1">
            <a:spLocks/>
          </p:cNvSpPr>
          <p:nvPr/>
        </p:nvSpPr>
        <p:spPr>
          <a:xfrm>
            <a:off x="292100" y="1248539"/>
            <a:ext cx="10960100" cy="1126362"/>
          </a:xfrm>
          <a:prstGeom prst="rect">
            <a:avLst/>
          </a:prstGeom>
        </p:spPr>
        <p:txBody>
          <a:bodyPr/>
          <a:lstStyle>
            <a:lvl1pPr marL="228600" indent="-228600" algn="l" rtl="0" eaLnBrk="1" fontAlgn="base" hangingPunct="1">
              <a:lnSpc>
                <a:spcPct val="90000"/>
              </a:lnSpc>
              <a:spcBef>
                <a:spcPts val="1000"/>
              </a:spcBef>
              <a:spcAft>
                <a:spcPct val="0"/>
              </a:spcAft>
              <a:buFont typeface="Wingdings" panose="05000000000000000000" pitchFamily="2" charset="2"/>
              <a:buChar char="§"/>
              <a:defRPr sz="2800" kern="1200">
                <a:solidFill>
                  <a:schemeClr val="bg1"/>
                </a:solidFill>
                <a:latin typeface="+mn-lt"/>
                <a:ea typeface="ヒラギノ角ゴ Pro W3" pitchFamily="126" charset="-128"/>
                <a:cs typeface="+mn-cs"/>
              </a:defRPr>
            </a:lvl1pPr>
            <a:lvl2pPr marL="914400" indent="-457200" algn="l" rtl="0" eaLnBrk="1" fontAlgn="base" hangingPunct="1">
              <a:lnSpc>
                <a:spcPct val="90000"/>
              </a:lnSpc>
              <a:spcBef>
                <a:spcPts val="500"/>
              </a:spcBef>
              <a:spcAft>
                <a:spcPct val="0"/>
              </a:spcAft>
              <a:buFont typeface="Wingdings" panose="05000000000000000000" pitchFamily="2" charset="2"/>
              <a:buChar char="§"/>
              <a:defRPr sz="2400" kern="1200">
                <a:solidFill>
                  <a:schemeClr val="bg1"/>
                </a:solidFill>
                <a:latin typeface="+mn-lt"/>
                <a:ea typeface="ヒラギノ角ゴ Pro W3" pitchFamily="126" charset="-128"/>
                <a:cs typeface="+mn-cs"/>
              </a:defRPr>
            </a:lvl2pPr>
            <a:lvl3pPr marL="1371600" indent="-457200" algn="l" rtl="0" eaLnBrk="1" fontAlgn="base" hangingPunct="1">
              <a:lnSpc>
                <a:spcPct val="90000"/>
              </a:lnSpc>
              <a:spcBef>
                <a:spcPts val="500"/>
              </a:spcBef>
              <a:spcAft>
                <a:spcPct val="0"/>
              </a:spcAft>
              <a:buFont typeface="Wingdings" panose="05000000000000000000" pitchFamily="2" charset="2"/>
              <a:buChar char="§"/>
              <a:defRPr sz="2000" kern="1200">
                <a:solidFill>
                  <a:schemeClr val="bg1"/>
                </a:solidFill>
                <a:latin typeface="+mn-lt"/>
                <a:ea typeface="ヒラギノ角ゴ Pro W3" pitchFamily="126" charset="-128"/>
                <a:cs typeface="+mn-cs"/>
              </a:defRPr>
            </a:lvl3pPr>
            <a:lvl4pPr marL="17145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4pPr>
            <a:lvl5pPr marL="2171700" indent="-342900" algn="l" rtl="0" eaLnBrk="1" fontAlgn="base" hangingPunct="1">
              <a:lnSpc>
                <a:spcPct val="90000"/>
              </a:lnSpc>
              <a:spcBef>
                <a:spcPts val="500"/>
              </a:spcBef>
              <a:spcAft>
                <a:spcPct val="0"/>
              </a:spcAft>
              <a:buFont typeface="Wingdings" panose="05000000000000000000" pitchFamily="2" charset="2"/>
              <a:buChar char="§"/>
              <a:defRPr kern="1200">
                <a:solidFill>
                  <a:schemeClr val="bg1"/>
                </a:solidFill>
                <a:latin typeface="+mn-lt"/>
                <a:ea typeface="ヒラギノ角ゴ Pro W3" pitchFamily="126"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400"/>
              </a:lnSpc>
              <a:buFont typeface="Wingdings" panose="05000000000000000000" pitchFamily="2" charset="2"/>
              <a:buNone/>
            </a:pPr>
            <a:r>
              <a:rPr lang="en-US" sz="2200" dirty="0">
                <a:solidFill>
                  <a:schemeClr val="tx1"/>
                </a:solidFill>
              </a:rPr>
              <a:t>The Boston Children’s-Franciscan Children’s affiliation will create </a:t>
            </a:r>
            <a:r>
              <a:rPr lang="en-US" sz="2200" b="1" dirty="0" smtClean="0">
                <a:solidFill>
                  <a:schemeClr val="accent4"/>
                </a:solidFill>
              </a:rPr>
              <a:t>a </a:t>
            </a:r>
            <a:r>
              <a:rPr lang="en-US" sz="2200" b="1" dirty="0">
                <a:solidFill>
                  <a:schemeClr val="accent4"/>
                </a:solidFill>
              </a:rPr>
              <a:t>more effective system of integrated care that will better serve children, families, communities and employees. </a:t>
            </a:r>
          </a:p>
        </p:txBody>
      </p:sp>
    </p:spTree>
    <p:extLst>
      <p:ext uri="{BB962C8B-B14F-4D97-AF65-F5344CB8AC3E}">
        <p14:creationId xmlns:p14="http://schemas.microsoft.com/office/powerpoint/2010/main" val="2441651108"/>
      </p:ext>
    </p:extLst>
  </p:cSld>
  <p:clrMapOvr>
    <a:masterClrMapping/>
  </p:clrMapOvr>
</p:sld>
</file>

<file path=ppt/theme/theme1.xml><?xml version="1.0" encoding="utf-8"?>
<a:theme xmlns:a="http://schemas.openxmlformats.org/drawingml/2006/main" name="BostonChildrens_Template_Answers_2020">
  <a:themeElements>
    <a:clrScheme name="BCH">
      <a:dk1>
        <a:srgbClr val="3A3A3A"/>
      </a:dk1>
      <a:lt1>
        <a:srgbClr val="FFFFFF"/>
      </a:lt1>
      <a:dk2>
        <a:srgbClr val="003087"/>
      </a:dk2>
      <a:lt2>
        <a:srgbClr val="007DBA"/>
      </a:lt2>
      <a:accent1>
        <a:srgbClr val="74767B"/>
      </a:accent1>
      <a:accent2>
        <a:srgbClr val="41B6E6"/>
      </a:accent2>
      <a:accent3>
        <a:srgbClr val="C14991"/>
      </a:accent3>
      <a:accent4>
        <a:srgbClr val="68759C"/>
      </a:accent4>
      <a:accent5>
        <a:srgbClr val="618000"/>
      </a:accent5>
      <a:accent6>
        <a:srgbClr val="F2A900"/>
      </a:accent6>
      <a:hlink>
        <a:srgbClr val="007396"/>
      </a:hlink>
      <a:folHlink>
        <a:srgbClr val="E300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CH_Answers_PPT_2021.pptx" id="{6328BC71-B21F-C748-B2C9-08AD5D295229}" vid="{A87AE9DF-0140-8C4F-A6F9-009AE4B23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BostonChildrens_Template_Answers_2020</Template>
  <TotalTime>3878</TotalTime>
  <Words>817</Words>
  <Application>Microsoft Office PowerPoint</Application>
  <PresentationFormat>Widescreen</PresentationFormat>
  <Paragraphs>93</Paragraphs>
  <Slides>11</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Gill Sans</vt:lpstr>
      <vt:lpstr>Poppins</vt:lpstr>
      <vt:lpstr>Wingdings</vt:lpstr>
      <vt:lpstr>ヒラギノ角ゴ Pro W3</vt:lpstr>
      <vt:lpstr>BostonChildrens_Template_Answers_2020</vt:lpstr>
      <vt:lpstr>Transforming Child and Adolescent Behavioral Health</vt:lpstr>
      <vt:lpstr>Financial Disclosure</vt:lpstr>
      <vt:lpstr>The Pediatric Behavioral Health Crisis</vt:lpstr>
      <vt:lpstr>Where We’ve Been</vt:lpstr>
      <vt:lpstr>Nurses: On the Front Lines of the Crisis</vt:lpstr>
      <vt:lpstr>Nursing Workforce and Training Initiatives</vt:lpstr>
      <vt:lpstr>Where We Are Today</vt:lpstr>
      <vt:lpstr> Where we need to go</vt:lpstr>
      <vt:lpstr>One Solution to the Crisis: Our Affiliation with Franciscan</vt:lpstr>
      <vt:lpstr>Together, We Will …</vt:lpstr>
      <vt:lpstr>To a Better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Slides</dc:title>
  <dc:creator>Kolb, Margaret</dc:creator>
  <cp:lastModifiedBy>Donovan, Paul</cp:lastModifiedBy>
  <cp:revision>367</cp:revision>
  <cp:lastPrinted>2020-05-07T14:37:14Z</cp:lastPrinted>
  <dcterms:created xsi:type="dcterms:W3CDTF">2021-08-23T17:41:11Z</dcterms:created>
  <dcterms:modified xsi:type="dcterms:W3CDTF">2023-03-15T12:58:17Z</dcterms:modified>
</cp:coreProperties>
</file>