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46"/>
  </p:notesMasterIdLst>
  <p:sldIdLst>
    <p:sldId id="256" r:id="rId2"/>
    <p:sldId id="257" r:id="rId3"/>
    <p:sldId id="292" r:id="rId4"/>
    <p:sldId id="293" r:id="rId5"/>
    <p:sldId id="443" r:id="rId6"/>
    <p:sldId id="442" r:id="rId7"/>
    <p:sldId id="444" r:id="rId8"/>
    <p:sldId id="259" r:id="rId9"/>
    <p:sldId id="260" r:id="rId10"/>
    <p:sldId id="451" r:id="rId11"/>
    <p:sldId id="262" r:id="rId12"/>
    <p:sldId id="448" r:id="rId13"/>
    <p:sldId id="295" r:id="rId14"/>
    <p:sldId id="297" r:id="rId15"/>
    <p:sldId id="374" r:id="rId16"/>
    <p:sldId id="430" r:id="rId17"/>
    <p:sldId id="429" r:id="rId18"/>
    <p:sldId id="376" r:id="rId19"/>
    <p:sldId id="379" r:id="rId20"/>
    <p:sldId id="433" r:id="rId21"/>
    <p:sldId id="387" r:id="rId22"/>
    <p:sldId id="434" r:id="rId23"/>
    <p:sldId id="270" r:id="rId24"/>
    <p:sldId id="435" r:id="rId25"/>
    <p:sldId id="310" r:id="rId26"/>
    <p:sldId id="320" r:id="rId27"/>
    <p:sldId id="341" r:id="rId28"/>
    <p:sldId id="342" r:id="rId29"/>
    <p:sldId id="343" r:id="rId30"/>
    <p:sldId id="344" r:id="rId31"/>
    <p:sldId id="345" r:id="rId32"/>
    <p:sldId id="346" r:id="rId33"/>
    <p:sldId id="347" r:id="rId34"/>
    <p:sldId id="348" r:id="rId35"/>
    <p:sldId id="349" r:id="rId36"/>
    <p:sldId id="393" r:id="rId37"/>
    <p:sldId id="391" r:id="rId38"/>
    <p:sldId id="450" r:id="rId39"/>
    <p:sldId id="325" r:id="rId40"/>
    <p:sldId id="326" r:id="rId41"/>
    <p:sldId id="267" r:id="rId42"/>
    <p:sldId id="266" r:id="rId43"/>
    <p:sldId id="439" r:id="rId44"/>
    <p:sldId id="39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02"/>
  </p:normalViewPr>
  <p:slideViewPr>
    <p:cSldViewPr snapToGrid="0" snapToObjects="1">
      <p:cViewPr varScale="1">
        <p:scale>
          <a:sx n="106" d="100"/>
          <a:sy n="106" d="100"/>
        </p:scale>
        <p:origin x="7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5A19E-5FA2-9148-A63D-98E82A4BCE8D}" type="datetimeFigureOut">
              <a:rPr lang="en-US" smtClean="0"/>
              <a:pPr/>
              <a:t>10/12/2021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0EA99-EB57-534D-A834-447E100B61FB}" type="slidenum">
              <a:rPr lang="en-US" smtClean="0"/>
              <a:pPr/>
              <a:t>‹#›</a:t>
            </a:fld>
            <a:endParaRPr lang="en-US"/>
          </a:p>
        </p:txBody>
      </p:sp>
    </p:spTree>
    <p:extLst>
      <p:ext uri="{BB962C8B-B14F-4D97-AF65-F5344CB8AC3E}">
        <p14:creationId xmlns:p14="http://schemas.microsoft.com/office/powerpoint/2010/main" val="42501428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oughtco.com/social-constructionism-458637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rc.org/resources/glossary-of-term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the title</a:t>
            </a:r>
          </a:p>
        </p:txBody>
      </p:sp>
      <p:sp>
        <p:nvSpPr>
          <p:cNvPr id="4" name="Slide Number Placeholder 3"/>
          <p:cNvSpPr>
            <a:spLocks noGrp="1"/>
          </p:cNvSpPr>
          <p:nvPr>
            <p:ph type="sldNum" sz="quarter" idx="5"/>
          </p:nvPr>
        </p:nvSpPr>
        <p:spPr/>
        <p:txBody>
          <a:bodyPr/>
          <a:lstStyle/>
          <a:p>
            <a:fld id="{1B20EA99-EB57-534D-A834-447E100B61FB}" type="slidenum">
              <a:rPr lang="en-US" smtClean="0"/>
              <a:pPr/>
              <a:t>1</a:t>
            </a:fld>
            <a:endParaRPr lang="en-US"/>
          </a:p>
        </p:txBody>
      </p:sp>
    </p:spTree>
    <p:extLst>
      <p:ext uri="{BB962C8B-B14F-4D97-AF65-F5344CB8AC3E}">
        <p14:creationId xmlns:p14="http://schemas.microsoft.com/office/powerpoint/2010/main" val="2136953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0EA99-EB57-534D-A834-447E100B61FB}" type="slidenum">
              <a:rPr lang="en-US" smtClean="0"/>
              <a:pPr/>
              <a:t>17</a:t>
            </a:fld>
            <a:endParaRPr lang="en-US"/>
          </a:p>
        </p:txBody>
      </p:sp>
    </p:spTree>
    <p:extLst>
      <p:ext uri="{BB962C8B-B14F-4D97-AF65-F5344CB8AC3E}">
        <p14:creationId xmlns:p14="http://schemas.microsoft.com/office/powerpoint/2010/main" val="101643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eaLnBrk="1" hangingPunct="1"/>
            <a:endParaRPr lang="en-US">
              <a:latin typeface="Times New Roman" pitchFamily="-110" charset="0"/>
            </a:endParaRPr>
          </a:p>
        </p:txBody>
      </p:sp>
      <p:sp>
        <p:nvSpPr>
          <p:cNvPr id="67588" name="Slide Number Placeholder 3"/>
          <p:cNvSpPr>
            <a:spLocks noGrp="1"/>
          </p:cNvSpPr>
          <p:nvPr>
            <p:ph type="sldNum" sz="quarter" idx="5"/>
          </p:nvPr>
        </p:nvSpPr>
        <p:spPr>
          <a:noFill/>
          <a:ln>
            <a:miter lim="800000"/>
            <a:headEnd/>
            <a:tailEnd/>
          </a:ln>
        </p:spPr>
        <p:txBody>
          <a:bodyPr/>
          <a:lstStyle/>
          <a:p>
            <a:fld id="{4701BC48-8FA7-1E42-8288-EE14EF13BEB9}" type="slidenum">
              <a:rPr lang="en-US"/>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801BD0AE-BD95-3B41-97B6-1DC4484901DA}" type="slidenum">
              <a:rPr lang="en-US"/>
              <a:pPr/>
              <a:t>26</a:t>
            </a:fld>
            <a:endParaRPr lang="en-US"/>
          </a:p>
        </p:txBody>
      </p:sp>
      <p:sp>
        <p:nvSpPr>
          <p:cNvPr id="98307" name="Rectangle 1"/>
          <p:cNvSpPr>
            <a:spLocks noGrp="1" noRot="1" noChangeAspect="1" noChangeArrowheads="1" noTextEdit="1"/>
          </p:cNvSpPr>
          <p:nvPr>
            <p:ph type="sldImg"/>
          </p:nvPr>
        </p:nvSpPr>
        <p:spPr>
          <a:ln/>
        </p:spPr>
      </p:sp>
      <p:sp>
        <p:nvSpPr>
          <p:cNvPr id="98308"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sz="1600" dirty="0">
              <a:solidFill>
                <a:srgbClr val="332B29"/>
              </a:solidFill>
              <a:latin typeface="Arial"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2B9513AA-5C3A-924B-A3F0-A7B3874A8EC5}" type="slidenum">
              <a:rPr lang="en-US"/>
              <a:pPr/>
              <a:t>39</a:t>
            </a:fld>
            <a:endParaRPr lang="en-US"/>
          </a:p>
        </p:txBody>
      </p:sp>
      <p:sp>
        <p:nvSpPr>
          <p:cNvPr id="104451" name="Rectangle 1"/>
          <p:cNvSpPr>
            <a:spLocks noGrp="1" noRot="1" noChangeAspect="1" noChangeArrowheads="1" noTextEdit="1"/>
          </p:cNvSpPr>
          <p:nvPr>
            <p:ph type="sldImg"/>
          </p:nvPr>
        </p:nvSpPr>
        <p:spPr>
          <a:ln/>
        </p:spPr>
      </p:sp>
      <p:sp>
        <p:nvSpPr>
          <p:cNvPr id="104452"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sz="1600" dirty="0">
              <a:solidFill>
                <a:srgbClr val="332B29"/>
              </a:solidFill>
              <a:latin typeface="Arial"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C4C5D1E1-4D01-8C42-A33D-98AF090515D8}" type="slidenum">
              <a:rPr lang="en-US"/>
              <a:pPr/>
              <a:t>40</a:t>
            </a:fld>
            <a:endParaRPr lang="en-US"/>
          </a:p>
        </p:txBody>
      </p:sp>
      <p:sp>
        <p:nvSpPr>
          <p:cNvPr id="105475" name="Rectangle 1"/>
          <p:cNvSpPr>
            <a:spLocks noGrp="1" noRot="1" noChangeAspect="1" noChangeArrowheads="1" noTextEdit="1"/>
          </p:cNvSpPr>
          <p:nvPr>
            <p:ph type="sldImg"/>
          </p:nvPr>
        </p:nvSpPr>
        <p:spPr>
          <a:ln/>
        </p:spPr>
      </p:sp>
      <p:sp>
        <p:nvSpPr>
          <p:cNvPr id="105476" name="Rectangle 2"/>
          <p:cNvSpPr>
            <a:spLocks noGrp="1" noChangeArrowheads="1"/>
          </p:cNvSpPr>
          <p:nvPr>
            <p:ph type="body" idx="1"/>
          </p:nvPr>
        </p:nvSpPr>
        <p:spPr>
          <a:noFill/>
        </p:spPr>
        <p:txBody>
          <a:bodyPr lIns="0" tIns="0" rIns="0" bIns="0"/>
          <a:lstStyle/>
          <a:p>
            <a:pPr eaLnBrk="1" hangingPunct="1">
              <a:lnSpc>
                <a:spcPct val="95000"/>
              </a:lnSpc>
              <a:spcBef>
                <a:spcPct val="0"/>
              </a:spcBef>
            </a:pPr>
            <a:endParaRPr lang="en-US" sz="1600" dirty="0">
              <a:solidFill>
                <a:srgbClr val="332B29"/>
              </a:solidFill>
              <a:latin typeface="Arial"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number 1 has</a:t>
            </a:r>
            <a:r>
              <a:rPr lang="en-US" baseline="0" dirty="0"/>
              <a:t> been put into two bullet points; needs to be one</a:t>
            </a:r>
          </a:p>
          <a:p>
            <a:r>
              <a:rPr lang="en-US" baseline="0" dirty="0"/>
              <a:t>Take out the period for </a:t>
            </a:r>
            <a:r>
              <a:rPr lang="en-US" baseline="0"/>
              <a:t>bullet point #4</a:t>
            </a:r>
            <a:endParaRPr lang="en-US"/>
          </a:p>
        </p:txBody>
      </p:sp>
      <p:sp>
        <p:nvSpPr>
          <p:cNvPr id="4" name="Slide Number Placeholder 3"/>
          <p:cNvSpPr>
            <a:spLocks noGrp="1"/>
          </p:cNvSpPr>
          <p:nvPr>
            <p:ph type="sldNum" sz="quarter" idx="10"/>
          </p:nvPr>
        </p:nvSpPr>
        <p:spPr/>
        <p:txBody>
          <a:bodyPr/>
          <a:lstStyle/>
          <a:p>
            <a:fld id="{1B20EA99-EB57-534D-A834-447E100B61FB}" type="slidenum">
              <a:rPr lang="en-US" smtClean="0"/>
              <a:pPr/>
              <a:t>44</a:t>
            </a:fld>
            <a:endParaRPr lang="en-US"/>
          </a:p>
        </p:txBody>
      </p:sp>
    </p:spTree>
    <p:extLst>
      <p:ext uri="{BB962C8B-B14F-4D97-AF65-F5344CB8AC3E}">
        <p14:creationId xmlns:p14="http://schemas.microsoft.com/office/powerpoint/2010/main" val="359040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these</a:t>
            </a:r>
          </a:p>
        </p:txBody>
      </p:sp>
      <p:sp>
        <p:nvSpPr>
          <p:cNvPr id="4" name="Slide Number Placeholder 3"/>
          <p:cNvSpPr>
            <a:spLocks noGrp="1"/>
          </p:cNvSpPr>
          <p:nvPr>
            <p:ph type="sldNum" sz="quarter" idx="10"/>
          </p:nvPr>
        </p:nvSpPr>
        <p:spPr/>
        <p:txBody>
          <a:bodyPr/>
          <a:lstStyle/>
          <a:p>
            <a:fld id="{1B20EA99-EB57-534D-A834-447E100B61FB}" type="slidenum">
              <a:rPr lang="en-US" smtClean="0"/>
              <a:pPr/>
              <a:t>2</a:t>
            </a:fld>
            <a:endParaRPr lang="en-US"/>
          </a:p>
        </p:txBody>
      </p:sp>
    </p:spTree>
    <p:extLst>
      <p:ext uri="{BB962C8B-B14F-4D97-AF65-F5344CB8AC3E}">
        <p14:creationId xmlns:p14="http://schemas.microsoft.com/office/powerpoint/2010/main" val="33367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From a social constructionist perspective, many things we take for granted and believe are objective reality are actually socially constructed, and thus, can change as society changes.</a:t>
            </a:r>
          </a:p>
          <a:p>
            <a:pPr>
              <a:buNone/>
            </a:pPr>
            <a:endParaRPr lang="en-US" dirty="0"/>
          </a:p>
          <a:p>
            <a:pPr>
              <a:buNone/>
            </a:pPr>
            <a:r>
              <a:rPr lang="en-US" dirty="0">
                <a:solidFill>
                  <a:srgbClr val="C00000"/>
                </a:solidFill>
                <a:hlinkClick r:id="rId3">
                  <a:extLst>
                    <a:ext uri="{A12FA001-AC4F-418D-AE19-62706E023703}">
                      <ahyp:hlinkClr xmlns:ahyp="http://schemas.microsoft.com/office/drawing/2018/hyperlinkcolor" xmlns="" val="tx"/>
                    </a:ext>
                  </a:extLst>
                </a:hlinkClick>
              </a:rPr>
              <a:t>Source: https://www.thoughtco.com/social-constructionism-4586374</a:t>
            </a:r>
            <a:r>
              <a:rPr lang="en-US" dirty="0">
                <a:solidFill>
                  <a:srgbClr val="C00000"/>
                </a:solidFill>
              </a:rPr>
              <a:t> </a:t>
            </a:r>
          </a:p>
          <a:p>
            <a:endParaRPr lang="en-US" dirty="0"/>
          </a:p>
        </p:txBody>
      </p:sp>
      <p:sp>
        <p:nvSpPr>
          <p:cNvPr id="4" name="Slide Number Placeholder 3"/>
          <p:cNvSpPr>
            <a:spLocks noGrp="1"/>
          </p:cNvSpPr>
          <p:nvPr>
            <p:ph type="sldNum" sz="quarter" idx="5"/>
          </p:nvPr>
        </p:nvSpPr>
        <p:spPr/>
        <p:txBody>
          <a:bodyPr/>
          <a:lstStyle/>
          <a:p>
            <a:fld id="{1B20EA99-EB57-534D-A834-447E100B61FB}" type="slidenum">
              <a:rPr lang="en-US" smtClean="0"/>
              <a:pPr/>
              <a:t>4</a:t>
            </a:fld>
            <a:endParaRPr lang="en-US"/>
          </a:p>
        </p:txBody>
      </p:sp>
    </p:spTree>
    <p:extLst>
      <p:ext uri="{BB962C8B-B14F-4D97-AF65-F5344CB8AC3E}">
        <p14:creationId xmlns:p14="http://schemas.microsoft.com/office/powerpoint/2010/main" val="185611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Marsiglia</a:t>
            </a:r>
            <a:r>
              <a:rPr lang="en-US" dirty="0"/>
              <a:t> and </a:t>
            </a:r>
            <a:r>
              <a:rPr lang="en-US" dirty="0" err="1"/>
              <a:t>Kulis</a:t>
            </a:r>
            <a:r>
              <a:rPr lang="en-US" dirty="0"/>
              <a:t> (2015) offer a definition of intersectionality in the context of social work practice.  They state that this concept refers to</a:t>
            </a:r>
          </a:p>
          <a:p>
            <a:pPr lvl="1"/>
            <a:r>
              <a:rPr lang="en-US" i="1" dirty="0">
                <a:cs typeface="Century Gothic"/>
              </a:rPr>
              <a:t>The multidimensionality and complexity of the human cultural experience and describes the place where multiple identities come together or intersect.  Individuals hold positions within multiple systems of inequality based on race, ethnicity, gender, social class, sexual orientation, age and ability status; particular set of identities carry important social implications. (p. 52)  </a:t>
            </a:r>
          </a:p>
          <a:p>
            <a:r>
              <a:rPr lang="en-US" dirty="0">
                <a:cs typeface="Century Gothic"/>
              </a:rPr>
              <a:t>Cited in Sue et al. (2016). Multicultural social work practice: A competency-based approach to diversity and social justice, (2</a:t>
            </a:r>
            <a:r>
              <a:rPr lang="en-US" baseline="30000" dirty="0">
                <a:cs typeface="Century Gothic"/>
              </a:rPr>
              <a:t>nd</a:t>
            </a:r>
            <a:r>
              <a:rPr lang="en-US" dirty="0">
                <a:cs typeface="Century Gothic"/>
              </a:rPr>
              <a:t> ed.).  Wiley.  </a:t>
            </a:r>
          </a:p>
          <a:p>
            <a:endParaRPr lang="en-US" dirty="0"/>
          </a:p>
        </p:txBody>
      </p:sp>
      <p:sp>
        <p:nvSpPr>
          <p:cNvPr id="4" name="Slide Number Placeholder 3"/>
          <p:cNvSpPr>
            <a:spLocks noGrp="1"/>
          </p:cNvSpPr>
          <p:nvPr>
            <p:ph type="sldNum" sz="quarter" idx="5"/>
          </p:nvPr>
        </p:nvSpPr>
        <p:spPr/>
        <p:txBody>
          <a:bodyPr/>
          <a:lstStyle/>
          <a:p>
            <a:fld id="{1B20EA99-EB57-534D-A834-447E100B61FB}" type="slidenum">
              <a:rPr lang="en-US" smtClean="0"/>
              <a:pPr/>
              <a:t>6</a:t>
            </a:fld>
            <a:endParaRPr lang="en-US"/>
          </a:p>
        </p:txBody>
      </p:sp>
    </p:spTree>
    <p:extLst>
      <p:ext uri="{BB962C8B-B14F-4D97-AF65-F5344CB8AC3E}">
        <p14:creationId xmlns:p14="http://schemas.microsoft.com/office/powerpoint/2010/main" val="121051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Developed by Pamela Hays (1996, 2008), the "ADDRESSING" model is a framework that facilitates recognition and understanding of the complexities of individual identity. According to Hays, consideration of </a:t>
            </a:r>
            <a:r>
              <a:rPr lang="en-US" b="1" dirty="0"/>
              <a:t>a</a:t>
            </a:r>
            <a:r>
              <a:rPr lang="en-US" dirty="0"/>
              <a:t>ge, developmental </a:t>
            </a:r>
            <a:r>
              <a:rPr lang="en-US" b="1" dirty="0"/>
              <a:t>d</a:t>
            </a:r>
            <a:r>
              <a:rPr lang="en-US" dirty="0"/>
              <a:t>isabilities, acquired </a:t>
            </a:r>
            <a:r>
              <a:rPr lang="en-US" b="1" dirty="0"/>
              <a:t>d</a:t>
            </a:r>
            <a:r>
              <a:rPr lang="en-US" dirty="0"/>
              <a:t>isabilities, </a:t>
            </a:r>
            <a:r>
              <a:rPr lang="en-US" b="1" dirty="0"/>
              <a:t>r</a:t>
            </a:r>
            <a:r>
              <a:rPr lang="en-US" dirty="0"/>
              <a:t>eligion, </a:t>
            </a:r>
            <a:r>
              <a:rPr lang="en-US" b="1" dirty="0"/>
              <a:t>e</a:t>
            </a:r>
            <a:r>
              <a:rPr lang="en-US" dirty="0"/>
              <a:t>thnicity, </a:t>
            </a:r>
            <a:r>
              <a:rPr lang="en-US" b="1" dirty="0"/>
              <a:t>s</a:t>
            </a:r>
            <a:r>
              <a:rPr lang="en-US" dirty="0"/>
              <a:t>exual orientation, </a:t>
            </a:r>
            <a:r>
              <a:rPr lang="en-US" b="1" dirty="0"/>
              <a:t>s</a:t>
            </a:r>
            <a:r>
              <a:rPr lang="en-US" dirty="0"/>
              <a:t>ocioeconomic status, </a:t>
            </a:r>
            <a:r>
              <a:rPr lang="en-US" b="1" dirty="0"/>
              <a:t>i</a:t>
            </a:r>
            <a:r>
              <a:rPr lang="en-US" dirty="0"/>
              <a:t>ndigenous group membership, </a:t>
            </a:r>
            <a:r>
              <a:rPr lang="en-US" b="1" dirty="0"/>
              <a:t>n</a:t>
            </a:r>
            <a:r>
              <a:rPr lang="en-US" dirty="0"/>
              <a:t>ationality, and </a:t>
            </a:r>
            <a:r>
              <a:rPr lang="en-US" b="1" dirty="0"/>
              <a:t>g</a:t>
            </a:r>
            <a:r>
              <a:rPr lang="en-US" dirty="0"/>
              <a:t>ender contributes to a complete understanding of cultural identity.</a:t>
            </a:r>
          </a:p>
          <a:p>
            <a:endParaRPr lang="en-US" dirty="0"/>
          </a:p>
        </p:txBody>
      </p:sp>
      <p:sp>
        <p:nvSpPr>
          <p:cNvPr id="4" name="Slide Number Placeholder 3"/>
          <p:cNvSpPr>
            <a:spLocks noGrp="1"/>
          </p:cNvSpPr>
          <p:nvPr>
            <p:ph type="sldNum" sz="quarter" idx="5"/>
          </p:nvPr>
        </p:nvSpPr>
        <p:spPr/>
        <p:txBody>
          <a:bodyPr/>
          <a:lstStyle/>
          <a:p>
            <a:fld id="{1B20EA99-EB57-534D-A834-447E100B61FB}" type="slidenum">
              <a:rPr lang="en-US" smtClean="0"/>
              <a:pPr/>
              <a:t>7</a:t>
            </a:fld>
            <a:endParaRPr lang="en-US"/>
          </a:p>
        </p:txBody>
      </p:sp>
    </p:spTree>
    <p:extLst>
      <p:ext uri="{BB962C8B-B14F-4D97-AF65-F5344CB8AC3E}">
        <p14:creationId xmlns:p14="http://schemas.microsoft.com/office/powerpoint/2010/main" val="329015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LESBIAN</a:t>
            </a:r>
          </a:p>
          <a:p>
            <a:pPr lvl="1"/>
            <a:r>
              <a:rPr lang="en-US" dirty="0"/>
              <a:t>A woman whose enduring physical, romantic, and/or emotional attraction is to other women. Some lesbians may prefer to identify as gay or as gay women.</a:t>
            </a:r>
          </a:p>
          <a:p>
            <a:r>
              <a:rPr lang="en-US" b="1" dirty="0"/>
              <a:t>GAY</a:t>
            </a:r>
          </a:p>
          <a:p>
            <a:pPr lvl="1"/>
            <a:r>
              <a:rPr lang="en-US" dirty="0"/>
              <a:t>The adjective used to describe people whose enduring physical, romantic, and/or emotional attractions are to people of the same sex. Sometimes lesbian is the preferred term for women.</a:t>
            </a:r>
          </a:p>
          <a:p>
            <a:r>
              <a:rPr lang="en-US" b="1" dirty="0"/>
              <a:t>BISEXUAL</a:t>
            </a:r>
          </a:p>
          <a:p>
            <a:pPr lvl="1"/>
            <a:r>
              <a:rPr lang="en-US" dirty="0"/>
              <a:t>A person who has the capacity to form enduring physical, romantic, and/or emotional attractions to those of the same gender or to those of another gender. People may experience this attraction in differing ways and degrees over their lifetime. Bisexual people need not have had specific sexual experiences to be bisexual; in fact, they need not have had any sexual experience at all to identify as bisexual.</a:t>
            </a:r>
          </a:p>
          <a:p>
            <a:pPr lvl="1"/>
            <a:endParaRPr lang="en-US" dirty="0"/>
          </a:p>
          <a:p>
            <a:r>
              <a:rPr lang="en-US" b="1" dirty="0"/>
              <a:t>QUEER</a:t>
            </a:r>
          </a:p>
          <a:p>
            <a:pPr lvl="1"/>
            <a:r>
              <a:rPr lang="en-US" dirty="0"/>
              <a:t>An adjective used by some people whose sexual orientation is not exclusively heterosexual. Typically, for those who identify as queer, the terms lesbian, gay, and bisexual are perceived to be too limiting and/or fraught with cultural connotations they feel don’t apply to them. Some people may use queer, or genderqueer, to describe their gender identity and/or gender expression. Once considered a pejorative term, queer has been reclaimed by some LGBTQ people to describe themselves; however, it is not a universally accepted term even within the LGBTQ community.</a:t>
            </a:r>
          </a:p>
          <a:p>
            <a:r>
              <a:rPr lang="en-US" b="1" dirty="0"/>
              <a:t>QUESTIONING</a:t>
            </a:r>
          </a:p>
          <a:p>
            <a:pPr lvl="1"/>
            <a:r>
              <a:rPr lang="en-US" dirty="0"/>
              <a:t>Sometimes, when the Q is seen at the end of LGBT, it can also mean questioning. This term describes someone who is questioning their sexual orientation or gender identity.</a:t>
            </a:r>
          </a:p>
          <a:p>
            <a:endParaRPr lang="en-US" dirty="0"/>
          </a:p>
          <a:p>
            <a:r>
              <a:rPr lang="en-US" i="1" dirty="0"/>
              <a:t>Terms defined by </a:t>
            </a:r>
            <a:r>
              <a:rPr lang="en-US" i="1" dirty="0" err="1"/>
              <a:t>gaycenter.org</a:t>
            </a:r>
            <a:r>
              <a:rPr lang="en-US" i="1" dirty="0"/>
              <a:t> </a:t>
            </a:r>
          </a:p>
          <a:p>
            <a:endParaRPr lang="en-US" dirty="0"/>
          </a:p>
        </p:txBody>
      </p:sp>
      <p:sp>
        <p:nvSpPr>
          <p:cNvPr id="4" name="Slide Number Placeholder 3"/>
          <p:cNvSpPr>
            <a:spLocks noGrp="1"/>
          </p:cNvSpPr>
          <p:nvPr>
            <p:ph type="sldNum" sz="quarter" idx="5"/>
          </p:nvPr>
        </p:nvSpPr>
        <p:spPr/>
        <p:txBody>
          <a:bodyPr/>
          <a:lstStyle/>
          <a:p>
            <a:fld id="{1B20EA99-EB57-534D-A834-447E100B61FB}" type="slidenum">
              <a:rPr lang="en-US" smtClean="0"/>
              <a:pPr/>
              <a:t>9</a:t>
            </a:fld>
            <a:endParaRPr lang="en-US"/>
          </a:p>
        </p:txBody>
      </p:sp>
    </p:spTree>
    <p:extLst>
      <p:ext uri="{BB962C8B-B14F-4D97-AF65-F5344CB8AC3E}">
        <p14:creationId xmlns:p14="http://schemas.microsoft.com/office/powerpoint/2010/main" val="388758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People under the transgender umbrella may describe themselves using one or more of a wide variety of terms— including transgender. Many transgender people are prescribed hormones by their doctors to bring their bodies into alignment with their gender identity. Some undergo surgery as well. But not all transgender people can or will take those steps, and a transgender identity is not dependent upon physical appearance or medical procedures.</a:t>
            </a:r>
          </a:p>
          <a:p>
            <a:endParaRPr lang="en-US" dirty="0"/>
          </a:p>
        </p:txBody>
      </p:sp>
      <p:sp>
        <p:nvSpPr>
          <p:cNvPr id="4" name="Slide Number Placeholder 3"/>
          <p:cNvSpPr>
            <a:spLocks noGrp="1"/>
          </p:cNvSpPr>
          <p:nvPr>
            <p:ph type="sldNum" sz="quarter" idx="5"/>
          </p:nvPr>
        </p:nvSpPr>
        <p:spPr/>
        <p:txBody>
          <a:bodyPr/>
          <a:lstStyle/>
          <a:p>
            <a:fld id="{1B20EA99-EB57-534D-A834-447E100B61FB}" type="slidenum">
              <a:rPr lang="en-US" smtClean="0"/>
              <a:pPr/>
              <a:t>11</a:t>
            </a:fld>
            <a:endParaRPr lang="en-US"/>
          </a:p>
        </p:txBody>
      </p:sp>
    </p:spTree>
    <p:extLst>
      <p:ext uri="{BB962C8B-B14F-4D97-AF65-F5344CB8AC3E}">
        <p14:creationId xmlns:p14="http://schemas.microsoft.com/office/powerpoint/2010/main" val="281395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Gender binary | </a:t>
            </a:r>
            <a:r>
              <a:rPr lang="en-US" dirty="0"/>
              <a:t>A system in which gender is constructed into two strict categories of male or female. Gender identity is expected to align with the sex assigned at birth and gender expressions and roles fit traditional expectations.</a:t>
            </a:r>
          </a:p>
          <a:p>
            <a:r>
              <a:rPr lang="en-US" b="1" dirty="0"/>
              <a:t>Gender-expansive | </a:t>
            </a:r>
            <a:r>
              <a:rPr lang="en-US" dirty="0"/>
              <a:t>A person with a wider, more flexible range of gender identity and/or expression than typically associated with the binary gender system. Often used as an umbrella term when referring to young people still exploring the possibilities of their gender expression and/or gender identity.</a:t>
            </a:r>
          </a:p>
          <a:p>
            <a:r>
              <a:rPr lang="en-US" b="1" dirty="0"/>
              <a:t>Gender expression |</a:t>
            </a:r>
            <a:r>
              <a:rPr lang="en-US" dirty="0"/>
              <a:t> External appearance of one's gender identity, usually expressed through behavior, clothing, body characteristics or voice, and which may or may not conform to socially defined behaviors and characteristics typically associated with being either masculine or feminine.</a:t>
            </a:r>
          </a:p>
          <a:p>
            <a:r>
              <a:rPr lang="en-US" b="1" dirty="0"/>
              <a:t>Gender-fluid | </a:t>
            </a:r>
            <a:r>
              <a:rPr lang="en-US" dirty="0"/>
              <a:t>A person who does not identify with a single fixed gender or has a fluid or unfixed gender identity.</a:t>
            </a:r>
          </a:p>
          <a:p>
            <a:r>
              <a:rPr lang="en-US" b="1" dirty="0"/>
              <a:t>Gender identity |</a:t>
            </a:r>
            <a:r>
              <a:rPr lang="en-US" dirty="0"/>
              <a:t> One’s innermost concept of self as male, female, a blend of both or neither – how individuals perceive themselves and what they call themselves. One's gender identity can be the same or different from their sex assigned at birth.</a:t>
            </a:r>
          </a:p>
          <a:p>
            <a:r>
              <a:rPr lang="en-US" b="1" dirty="0"/>
              <a:t>Gender non-conforming | </a:t>
            </a:r>
            <a:r>
              <a:rPr lang="en-US" dirty="0"/>
              <a:t>A broad term referring to people who do not behave in a way that conforms to the traditional expectations of their gender, or whose gender expression does not fit neatly into a category. While many also identify as transgender, not all gender non-conforming people do. </a:t>
            </a:r>
          </a:p>
          <a:p>
            <a:r>
              <a:rPr lang="en-US" b="1" dirty="0"/>
              <a:t>Genderqueer |</a:t>
            </a:r>
            <a:r>
              <a:rPr lang="en-US" dirty="0"/>
              <a:t> Genderqueer people typically reject notions of static categories of gender and embrace a fluidity of gender identity and often, though not always, sexual orientation. People who identify as "genderqueer" may see themselves as being both male and female, neither male nor female or as falling completely outside these categories.</a:t>
            </a:r>
          </a:p>
          <a:p>
            <a:endParaRPr lang="en-US" dirty="0"/>
          </a:p>
          <a:p>
            <a:r>
              <a:rPr lang="en-US" dirty="0">
                <a:highlight>
                  <a:srgbClr val="800000"/>
                </a:highlight>
                <a:hlinkClick r:id="rId3"/>
              </a:rPr>
              <a:t>Terms defined from: https://www.hrc.org/resources/glossary-of-terms</a:t>
            </a:r>
            <a:r>
              <a:rPr lang="en-US" dirty="0">
                <a:highlight>
                  <a:srgbClr val="800000"/>
                </a:highlight>
              </a:rPr>
              <a:t> </a:t>
            </a:r>
          </a:p>
          <a:p>
            <a:endParaRPr lang="en-US" dirty="0"/>
          </a:p>
        </p:txBody>
      </p:sp>
      <p:sp>
        <p:nvSpPr>
          <p:cNvPr id="4" name="Slide Number Placeholder 3"/>
          <p:cNvSpPr>
            <a:spLocks noGrp="1"/>
          </p:cNvSpPr>
          <p:nvPr>
            <p:ph type="sldNum" sz="quarter" idx="5"/>
          </p:nvPr>
        </p:nvSpPr>
        <p:spPr/>
        <p:txBody>
          <a:bodyPr/>
          <a:lstStyle/>
          <a:p>
            <a:fld id="{1B20EA99-EB57-534D-A834-447E100B61FB}" type="slidenum">
              <a:rPr lang="en-US" smtClean="0"/>
              <a:pPr/>
              <a:t>12</a:t>
            </a:fld>
            <a:endParaRPr lang="en-US"/>
          </a:p>
        </p:txBody>
      </p:sp>
    </p:spTree>
    <p:extLst>
      <p:ext uri="{BB962C8B-B14F-4D97-AF65-F5344CB8AC3E}">
        <p14:creationId xmlns:p14="http://schemas.microsoft.com/office/powerpoint/2010/main" val="31650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Dominate</a:t>
            </a:r>
            <a:r>
              <a:rPr lang="en-US" baseline="0" dirty="0"/>
              <a:t> to Dominant</a:t>
            </a:r>
            <a:endParaRPr lang="en-US" dirty="0"/>
          </a:p>
        </p:txBody>
      </p:sp>
      <p:sp>
        <p:nvSpPr>
          <p:cNvPr id="4" name="Slide Number Placeholder 3"/>
          <p:cNvSpPr>
            <a:spLocks noGrp="1"/>
          </p:cNvSpPr>
          <p:nvPr>
            <p:ph type="sldNum" sz="quarter" idx="10"/>
          </p:nvPr>
        </p:nvSpPr>
        <p:spPr/>
        <p:txBody>
          <a:bodyPr/>
          <a:lstStyle/>
          <a:p>
            <a:fld id="{1B20EA99-EB57-534D-A834-447E100B61FB}" type="slidenum">
              <a:rPr lang="en-US" smtClean="0"/>
              <a:pPr/>
              <a:t>14</a:t>
            </a:fld>
            <a:endParaRPr lang="en-US"/>
          </a:p>
        </p:txBody>
      </p:sp>
    </p:spTree>
    <p:extLst>
      <p:ext uri="{BB962C8B-B14F-4D97-AF65-F5344CB8AC3E}">
        <p14:creationId xmlns:p14="http://schemas.microsoft.com/office/powerpoint/2010/main" val="2320467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9244BE6F-6DC3-8849-A722-E73E1B21FFFD}" type="datetimeFigureOut">
              <a:rPr lang="en-US" smtClean="0"/>
              <a:pPr/>
              <a:t>10/12/2021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734F6618-B3B5-AB4B-971E-4400A5CEFB4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244BE6F-6DC3-8849-A722-E73E1B21FFFD}" type="datetimeFigureOut">
              <a:rPr lang="en-US" smtClean="0"/>
              <a:pPr/>
              <a:t>10/12/2021</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734F6618-B3B5-AB4B-971E-4400A5CEFB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9244BE6F-6DC3-8849-A722-E73E1B21FFFD}" type="datetimeFigureOut">
              <a:rPr lang="en-US" smtClean="0"/>
              <a:pPr/>
              <a:t>10/12/2021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34F6618-B3B5-AB4B-971E-4400A5CEFB4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244BE6F-6DC3-8849-A722-E73E1B21FFFD}" type="datetimeFigureOut">
              <a:rPr lang="en-US" smtClean="0"/>
              <a:pPr/>
              <a:t>10/12/2021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F6618-B3B5-AB4B-971E-4400A5CEFB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9244BE6F-6DC3-8849-A722-E73E1B21FFFD}"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F6618-B3B5-AB4B-971E-4400A5CEFB4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9244BE6F-6DC3-8849-A722-E73E1B21FFFD}" type="datetimeFigureOut">
              <a:rPr lang="en-US" smtClean="0"/>
              <a:pPr/>
              <a:t>10/12/2021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734F6618-B3B5-AB4B-971E-4400A5CEFB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6222" y="641107"/>
            <a:ext cx="5736728" cy="3321293"/>
          </a:xfrm>
        </p:spPr>
        <p:txBody>
          <a:bodyPr>
            <a:normAutofit/>
          </a:bodyPr>
          <a:lstStyle/>
          <a:p>
            <a:r>
              <a:rPr lang="en-US" dirty="0"/>
              <a:t>LGBTQA+ Wellness Care: Illusion, Delusion or Reality</a:t>
            </a:r>
            <a:endParaRPr lang="en-US" dirty="0">
              <a:solidFill>
                <a:schemeClr val="accent6"/>
              </a:solidFill>
            </a:endParaRPr>
          </a:p>
        </p:txBody>
      </p:sp>
      <p:sp>
        <p:nvSpPr>
          <p:cNvPr id="3" name="Subtitle 2"/>
          <p:cNvSpPr>
            <a:spLocks noGrp="1"/>
          </p:cNvSpPr>
          <p:nvPr>
            <p:ph type="subTitle" idx="1"/>
          </p:nvPr>
        </p:nvSpPr>
        <p:spPr>
          <a:xfrm>
            <a:off x="937057" y="4204185"/>
            <a:ext cx="7425894" cy="1849347"/>
          </a:xfrm>
        </p:spPr>
        <p:txBody>
          <a:bodyPr>
            <a:norm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Gender Identity</a:t>
            </a:r>
          </a:p>
        </p:txBody>
      </p:sp>
      <p:sp>
        <p:nvSpPr>
          <p:cNvPr id="5" name="Subtitle 4"/>
          <p:cNvSpPr>
            <a:spLocks noGrp="1"/>
          </p:cNvSpPr>
          <p:nvPr>
            <p:ph type="subTitle" idx="1"/>
          </p:nvPr>
        </p:nvSpPr>
        <p:spPr/>
        <p:txBody>
          <a:bodyPr/>
          <a:lstStyle/>
          <a:p>
            <a:r>
              <a:rPr lang="en-US" dirty="0"/>
              <a:t>Terminology</a:t>
            </a:r>
          </a:p>
        </p:txBody>
      </p:sp>
    </p:spTree>
    <p:extLst>
      <p:ext uri="{BB962C8B-B14F-4D97-AF65-F5344CB8AC3E}">
        <p14:creationId xmlns:p14="http://schemas.microsoft.com/office/powerpoint/2010/main" val="85458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a:t>
            </a:r>
          </a:p>
        </p:txBody>
      </p:sp>
      <p:sp>
        <p:nvSpPr>
          <p:cNvPr id="3" name="Content Placeholder 2"/>
          <p:cNvSpPr>
            <a:spLocks noGrp="1"/>
          </p:cNvSpPr>
          <p:nvPr>
            <p:ph idx="1"/>
          </p:nvPr>
        </p:nvSpPr>
        <p:spPr/>
        <p:txBody>
          <a:bodyPr>
            <a:normAutofit/>
          </a:bodyPr>
          <a:lstStyle/>
          <a:p>
            <a:pPr>
              <a:buNone/>
            </a:pPr>
            <a:r>
              <a:rPr lang="en-US" dirty="0"/>
              <a:t>	</a:t>
            </a:r>
          </a:p>
          <a:p>
            <a:r>
              <a:rPr lang="en-US" b="1" dirty="0"/>
              <a:t>TRANSGENDER</a:t>
            </a:r>
          </a:p>
          <a:p>
            <a:pPr lvl="1"/>
            <a:r>
              <a:rPr lang="en-US" dirty="0"/>
              <a:t>An umbrella term for people whose gender identity and/or gender expression differs from what is typically associated with the sex they were assigned at birth. </a:t>
            </a:r>
          </a:p>
          <a:p>
            <a:pPr>
              <a:buNone/>
            </a:pPr>
            <a:r>
              <a:rPr lang="en-US" b="1" dirty="0">
                <a:latin typeface="Century Gothic" pitchFamily="34" charset="0"/>
              </a:rPr>
              <a:t>	</a:t>
            </a:r>
            <a:r>
              <a:rPr lang="en-US" b="1" dirty="0" err="1">
                <a:latin typeface="Century Gothic" pitchFamily="34" charset="0"/>
              </a:rPr>
              <a:t>Cisgender</a:t>
            </a:r>
            <a:r>
              <a:rPr lang="en-US" dirty="0">
                <a:latin typeface="Century Gothic" pitchFamily="34" charset="0"/>
              </a:rPr>
              <a:t> – seeing one’s sex and gender as the same</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2460-434E-C74C-8A6C-14E2DBF4B05C}"/>
              </a:ext>
            </a:extLst>
          </p:cNvPr>
          <p:cNvSpPr>
            <a:spLocks noGrp="1"/>
          </p:cNvSpPr>
          <p:nvPr>
            <p:ph type="title"/>
          </p:nvPr>
        </p:nvSpPr>
        <p:spPr/>
        <p:txBody>
          <a:bodyPr/>
          <a:lstStyle/>
          <a:p>
            <a:r>
              <a:rPr lang="en-US" dirty="0"/>
              <a:t>Gender</a:t>
            </a:r>
          </a:p>
        </p:txBody>
      </p:sp>
      <p:sp>
        <p:nvSpPr>
          <p:cNvPr id="3" name="Content Placeholder 2">
            <a:extLst>
              <a:ext uri="{FF2B5EF4-FFF2-40B4-BE49-F238E27FC236}">
                <a16:creationId xmlns:a16="http://schemas.microsoft.com/office/drawing/2014/main" id="{C64685AD-CE4C-9F42-8D25-1CD8910B995A}"/>
              </a:ext>
            </a:extLst>
          </p:cNvPr>
          <p:cNvSpPr>
            <a:spLocks noGrp="1"/>
          </p:cNvSpPr>
          <p:nvPr>
            <p:ph idx="1"/>
          </p:nvPr>
        </p:nvSpPr>
        <p:spPr/>
        <p:txBody>
          <a:bodyPr>
            <a:normAutofit/>
          </a:bodyPr>
          <a:lstStyle/>
          <a:p>
            <a:r>
              <a:rPr lang="en-US" b="1" dirty="0"/>
              <a:t>Gender binary </a:t>
            </a:r>
          </a:p>
          <a:p>
            <a:r>
              <a:rPr lang="en-US" b="1" dirty="0"/>
              <a:t>Gender-expansive </a:t>
            </a:r>
          </a:p>
          <a:p>
            <a:r>
              <a:rPr lang="en-US" b="1" dirty="0"/>
              <a:t>Gender expression </a:t>
            </a:r>
          </a:p>
          <a:p>
            <a:r>
              <a:rPr lang="en-US" b="1" dirty="0"/>
              <a:t>Gender-fluid </a:t>
            </a:r>
          </a:p>
          <a:p>
            <a:r>
              <a:rPr lang="en-US" b="1" dirty="0"/>
              <a:t>Gender identity </a:t>
            </a:r>
          </a:p>
          <a:p>
            <a:r>
              <a:rPr lang="en-US" b="1" dirty="0"/>
              <a:t>Gender non-conforming</a:t>
            </a:r>
            <a:endParaRPr lang="en-US" dirty="0"/>
          </a:p>
          <a:p>
            <a:r>
              <a:rPr lang="en-US" b="1" dirty="0"/>
              <a:t>Genderqueer</a:t>
            </a:r>
            <a:endParaRPr lang="en-US" dirty="0"/>
          </a:p>
        </p:txBody>
      </p:sp>
    </p:spTree>
    <p:extLst>
      <p:ext uri="{BB962C8B-B14F-4D97-AF65-F5344CB8AC3E}">
        <p14:creationId xmlns:p14="http://schemas.microsoft.com/office/powerpoint/2010/main" val="114126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Impact of Social Construction</a:t>
            </a:r>
          </a:p>
        </p:txBody>
      </p:sp>
      <p:sp>
        <p:nvSpPr>
          <p:cNvPr id="5" name="Subtitle 4"/>
          <p:cNvSpPr>
            <a:spLocks noGrp="1"/>
          </p:cNvSpPr>
          <p:nvPr>
            <p:ph type="subTitle" idx="1"/>
          </p:nvPr>
        </p:nvSpPr>
        <p:spPr/>
        <p:txBody>
          <a:bodyPr/>
          <a:lstStyle/>
          <a:p>
            <a:r>
              <a:rPr lang="en-US" dirty="0"/>
              <a:t>How does this impact our clients?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Impact</a:t>
            </a:r>
          </a:p>
        </p:txBody>
      </p:sp>
      <p:sp>
        <p:nvSpPr>
          <p:cNvPr id="3" name="Content Placeholder 2"/>
          <p:cNvSpPr>
            <a:spLocks noGrp="1"/>
          </p:cNvSpPr>
          <p:nvPr>
            <p:ph idx="1"/>
          </p:nvPr>
        </p:nvSpPr>
        <p:spPr/>
        <p:txBody>
          <a:bodyPr/>
          <a:lstStyle/>
          <a:p>
            <a:r>
              <a:rPr lang="en-US" dirty="0">
                <a:ea typeface="ＭＳ Ｐゴシック" pitchFamily="-102" charset="-128"/>
                <a:cs typeface="ＭＳ Ｐゴシック" pitchFamily="-102" charset="-128"/>
              </a:rPr>
              <a:t>Impact of suppression of self</a:t>
            </a:r>
          </a:p>
          <a:p>
            <a:r>
              <a:rPr lang="en-US" dirty="0">
                <a:ea typeface="ＭＳ Ｐゴシック" pitchFamily="-102" charset="-128"/>
                <a:cs typeface="ＭＳ Ｐゴシック" pitchFamily="-102" charset="-128"/>
              </a:rPr>
              <a:t>Exclusion from the dominant culture</a:t>
            </a:r>
          </a:p>
          <a:p>
            <a:r>
              <a:rPr lang="en-US" dirty="0">
                <a:ea typeface="ＭＳ Ｐゴシック" pitchFamily="-102" charset="-128"/>
                <a:cs typeface="ＭＳ Ｐゴシック" pitchFamily="-102" charset="-128"/>
              </a:rPr>
              <a:t>Social network and support</a:t>
            </a:r>
          </a:p>
          <a:p>
            <a:r>
              <a:rPr lang="en-US" dirty="0">
                <a:ea typeface="ＭＳ Ｐゴシック" pitchFamily="-102" charset="-128"/>
                <a:cs typeface="ＭＳ Ｐゴシック" pitchFamily="-102" charset="-128"/>
              </a:rPr>
              <a:t>Internalization of dominant expectations</a:t>
            </a:r>
          </a:p>
          <a:p>
            <a:endParaRPr lang="en-US" dirty="0">
              <a:ea typeface="ＭＳ Ｐゴシック" pitchFamily="-102" charset="-128"/>
              <a:cs typeface="ＭＳ Ｐゴシック" pitchFamily="-102" charset="-128"/>
            </a:endParaRPr>
          </a:p>
          <a:p>
            <a:r>
              <a:rPr lang="en-US" dirty="0">
                <a:ea typeface="ＭＳ Ｐゴシック" pitchFamily="-102" charset="-128"/>
                <a:cs typeface="ＭＳ Ｐゴシック" pitchFamily="-102" charset="-128"/>
              </a:rPr>
              <a:t>Can you think of other ways a person can be impacted?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Transgender	</a:t>
            </a:r>
          </a:p>
        </p:txBody>
      </p:sp>
      <p:sp>
        <p:nvSpPr>
          <p:cNvPr id="5" name="Subtitle 4"/>
          <p:cNvSpPr>
            <a:spLocks noGrp="1"/>
          </p:cNvSpPr>
          <p:nvPr>
            <p:ph type="subTitle" idx="1"/>
          </p:nvPr>
        </p:nvSpPr>
        <p:spPr/>
        <p:txBody>
          <a:bodyPr/>
          <a:lstStyle/>
          <a:p>
            <a:r>
              <a:rPr lang="en-US" dirty="0"/>
              <a:t>Identity vs. </a:t>
            </a:r>
            <a:r>
              <a:rPr lang="en-US" dirty="0" err="1"/>
              <a:t>Dysphoria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8608"/>
          </a:xfrm>
        </p:spPr>
        <p:txBody>
          <a:bodyPr/>
          <a:lstStyle/>
          <a:p>
            <a:pPr marL="484632" indent="0" eaLnBrk="1" fontAlgn="auto" hangingPunct="1">
              <a:spcAft>
                <a:spcPts val="0"/>
              </a:spcAft>
              <a:defRPr/>
            </a:pPr>
            <a:r>
              <a:rPr lang="en-US" dirty="0">
                <a:solidFill>
                  <a:schemeClr val="accent1">
                    <a:tint val="83000"/>
                    <a:satMod val="150000"/>
                  </a:schemeClr>
                </a:solidFill>
                <a:ea typeface="+mj-ea"/>
                <a:cs typeface="+mj-cs"/>
              </a:rPr>
              <a:t>Gender </a:t>
            </a:r>
            <a:r>
              <a:rPr lang="en-US" dirty="0" err="1">
                <a:solidFill>
                  <a:schemeClr val="accent1">
                    <a:tint val="83000"/>
                    <a:satMod val="150000"/>
                  </a:schemeClr>
                </a:solidFill>
                <a:ea typeface="+mj-ea"/>
                <a:cs typeface="+mj-cs"/>
              </a:rPr>
              <a:t>Dysphoria</a:t>
            </a:r>
            <a:r>
              <a:rPr lang="en-US" dirty="0">
                <a:solidFill>
                  <a:schemeClr val="accent1">
                    <a:tint val="83000"/>
                    <a:satMod val="150000"/>
                  </a:schemeClr>
                </a:solidFill>
              </a:rPr>
              <a:t>: DSM-5</a:t>
            </a:r>
            <a:endParaRPr lang="en-US" dirty="0">
              <a:solidFill>
                <a:schemeClr val="accent1">
                  <a:tint val="83000"/>
                  <a:satMod val="150000"/>
                </a:schemeClr>
              </a:solidFill>
              <a:ea typeface="+mj-ea"/>
              <a:cs typeface="+mj-cs"/>
            </a:endParaRPr>
          </a:p>
        </p:txBody>
      </p:sp>
      <p:sp>
        <p:nvSpPr>
          <p:cNvPr id="68611" name="Content Placeholder 2"/>
          <p:cNvSpPr>
            <a:spLocks noGrp="1"/>
          </p:cNvSpPr>
          <p:nvPr>
            <p:ph idx="1"/>
          </p:nvPr>
        </p:nvSpPr>
        <p:spPr>
          <a:xfrm>
            <a:off x="304801" y="1294544"/>
            <a:ext cx="7391400" cy="4804632"/>
          </a:xfrm>
        </p:spPr>
        <p:txBody>
          <a:bodyPr>
            <a:normAutofit fontScale="92500"/>
          </a:bodyPr>
          <a:lstStyle/>
          <a:p>
            <a:pPr lvl="1" eaLnBrk="1" hangingPunct="1">
              <a:lnSpc>
                <a:spcPct val="80000"/>
              </a:lnSpc>
            </a:pPr>
            <a:endParaRPr lang="en-US" sz="2400" dirty="0"/>
          </a:p>
          <a:p>
            <a:pPr eaLnBrk="1" hangingPunct="1">
              <a:lnSpc>
                <a:spcPct val="80000"/>
              </a:lnSpc>
            </a:pPr>
            <a:r>
              <a:rPr lang="en-US" sz="2400" dirty="0">
                <a:ea typeface="ＭＳ Ｐゴシック" pitchFamily="-102" charset="-128"/>
                <a:cs typeface="ＭＳ Ｐゴシック" pitchFamily="-102" charset="-128"/>
              </a:rPr>
              <a:t>Strong and persistent identification with being </a:t>
            </a:r>
            <a:r>
              <a:rPr lang="en-US" sz="2400" b="1" dirty="0">
                <a:solidFill>
                  <a:srgbClr val="68007F"/>
                </a:solidFill>
                <a:ea typeface="ＭＳ Ｐゴシック" pitchFamily="-102" charset="-128"/>
                <a:cs typeface="ＭＳ Ｐゴシック" pitchFamily="-102" charset="-128"/>
              </a:rPr>
              <a:t>the other gender </a:t>
            </a:r>
            <a:r>
              <a:rPr lang="en-US" sz="2400" dirty="0">
                <a:ea typeface="ＭＳ Ｐゴシック" pitchFamily="-102" charset="-128"/>
                <a:cs typeface="ＭＳ Ｐゴシック" pitchFamily="-102" charset="-128"/>
              </a:rPr>
              <a:t>(demonstrated by four of the following:)</a:t>
            </a:r>
          </a:p>
          <a:p>
            <a:pPr lvl="1" eaLnBrk="1" hangingPunct="1">
              <a:lnSpc>
                <a:spcPct val="80000"/>
              </a:lnSpc>
            </a:pPr>
            <a:r>
              <a:rPr lang="en-US" sz="2400" dirty="0"/>
              <a:t>Stated desire to be, or insistence that he or she is, the other sex</a:t>
            </a:r>
          </a:p>
          <a:p>
            <a:pPr lvl="1" eaLnBrk="1" hangingPunct="1">
              <a:lnSpc>
                <a:spcPct val="80000"/>
              </a:lnSpc>
            </a:pPr>
            <a:r>
              <a:rPr lang="en-US" sz="2400" dirty="0"/>
              <a:t>Preference for cross-dressing</a:t>
            </a:r>
          </a:p>
          <a:p>
            <a:pPr lvl="1" eaLnBrk="1" hangingPunct="1">
              <a:lnSpc>
                <a:spcPct val="80000"/>
              </a:lnSpc>
            </a:pPr>
            <a:r>
              <a:rPr lang="en-US" sz="2400" dirty="0"/>
              <a:t>Preference for cross-sex roles in play and fantasy</a:t>
            </a:r>
          </a:p>
          <a:p>
            <a:pPr lvl="1" eaLnBrk="1" hangingPunct="1">
              <a:lnSpc>
                <a:spcPct val="80000"/>
              </a:lnSpc>
            </a:pPr>
            <a:r>
              <a:rPr lang="en-US" sz="2400" dirty="0"/>
              <a:t>Desire to participate in stereotypic games of other sex</a:t>
            </a:r>
          </a:p>
          <a:p>
            <a:pPr lvl="1" eaLnBrk="1" hangingPunct="1">
              <a:lnSpc>
                <a:spcPct val="80000"/>
              </a:lnSpc>
            </a:pPr>
            <a:r>
              <a:rPr lang="en-US" sz="2400" dirty="0"/>
              <a:t>Preference for playmates of the other sex</a:t>
            </a:r>
          </a:p>
          <a:p>
            <a:pPr eaLnBrk="1" hangingPunct="1">
              <a:lnSpc>
                <a:spcPct val="80000"/>
              </a:lnSpc>
            </a:pPr>
            <a:r>
              <a:rPr lang="en-US" sz="2400" dirty="0">
                <a:ea typeface="ＭＳ Ｐゴシック" pitchFamily="-102" charset="-128"/>
                <a:cs typeface="ＭＳ Ｐゴシック" pitchFamily="-102" charset="-128"/>
              </a:rPr>
              <a:t>Persistent discomfort with his or her sex and sense of inappropriateness in the gender role of that sex.</a:t>
            </a:r>
          </a:p>
          <a:p>
            <a:pPr eaLnBrk="1" hangingPunct="1">
              <a:lnSpc>
                <a:spcPct val="80000"/>
              </a:lnSpc>
            </a:pPr>
            <a:r>
              <a:rPr lang="en-US" sz="2400" dirty="0">
                <a:ea typeface="ＭＳ Ｐゴシック" pitchFamily="-102" charset="-128"/>
                <a:cs typeface="ＭＳ Ｐゴシック" pitchFamily="-102" charset="-128"/>
              </a:rPr>
              <a:t>Causes significant distress or problems in functioning.</a:t>
            </a:r>
          </a:p>
          <a:p>
            <a:pPr eaLnBrk="1" hangingPunct="1">
              <a:lnSpc>
                <a:spcPct val="80000"/>
              </a:lnSpc>
            </a:pPr>
            <a:endParaRPr lang="en-US" dirty="0">
              <a:ea typeface="ＭＳ Ｐゴシック" pitchFamily="-102" charset="-128"/>
              <a:cs typeface="ＭＳ Ｐゴシック" pitchFamily="-102"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484632" indent="0" eaLnBrk="1" fontAlgn="auto" hangingPunct="1">
              <a:spcAft>
                <a:spcPts val="0"/>
              </a:spcAft>
              <a:defRPr/>
            </a:pPr>
            <a:r>
              <a:rPr lang="en-US">
                <a:solidFill>
                  <a:srgbClr val="7B9899"/>
                </a:solidFill>
              </a:rPr>
              <a:t>Gender Dysphoria</a:t>
            </a:r>
          </a:p>
        </p:txBody>
      </p:sp>
      <p:sp>
        <p:nvSpPr>
          <p:cNvPr id="10243" name="Rectangle 3"/>
          <p:cNvSpPr>
            <a:spLocks noGrp="1" noChangeArrowheads="1"/>
          </p:cNvSpPr>
          <p:nvPr>
            <p:ph idx="1"/>
          </p:nvPr>
        </p:nvSpPr>
        <p:spPr>
          <a:xfrm>
            <a:off x="301625" y="1527175"/>
            <a:ext cx="8537575" cy="4873625"/>
          </a:xfrm>
        </p:spPr>
        <p:txBody>
          <a:bodyPr/>
          <a:lstStyle/>
          <a:p>
            <a:pPr eaLnBrk="1" hangingPunct="1">
              <a:lnSpc>
                <a:spcPct val="80000"/>
              </a:lnSpc>
              <a:buNone/>
            </a:pPr>
            <a:endParaRPr lang="en-US" sz="3200" dirty="0">
              <a:ea typeface="ＭＳ Ｐゴシック" pitchFamily="-102" charset="-128"/>
              <a:cs typeface="ＭＳ Ｐゴシック" pitchFamily="-102" charset="-128"/>
            </a:endParaRPr>
          </a:p>
          <a:p>
            <a:pPr eaLnBrk="1" hangingPunct="1">
              <a:lnSpc>
                <a:spcPct val="80000"/>
              </a:lnSpc>
              <a:buNone/>
            </a:pPr>
            <a:r>
              <a:rPr lang="en-US" sz="3200" dirty="0">
                <a:ea typeface="ＭＳ Ｐゴシック" pitchFamily="-102" charset="-128"/>
                <a:cs typeface="ＭＳ Ｐゴシック" pitchFamily="-102" charset="-128"/>
              </a:rPr>
              <a:t>	Diagnostic criteria differ for </a:t>
            </a:r>
            <a:r>
              <a:rPr lang="en-US" sz="3200" dirty="0">
                <a:solidFill>
                  <a:srgbClr val="68007F"/>
                </a:solidFill>
                <a:ea typeface="ＭＳ Ｐゴシック" pitchFamily="-102" charset="-128"/>
                <a:cs typeface="ＭＳ Ｐゴシック" pitchFamily="-102" charset="-128"/>
              </a:rPr>
              <a:t>children vs. adolescents and adults </a:t>
            </a:r>
          </a:p>
          <a:p>
            <a:pPr eaLnBrk="1" hangingPunct="1">
              <a:lnSpc>
                <a:spcPct val="80000"/>
              </a:lnSpc>
              <a:buFont typeface="Wingdings 2" pitchFamily="-102" charset="2"/>
              <a:buNone/>
            </a:pPr>
            <a:endParaRPr lang="en-US" sz="3200" dirty="0">
              <a:ea typeface="ＭＳ Ｐゴシック" pitchFamily="-102" charset="-128"/>
              <a:cs typeface="ＭＳ Ｐゴシック" pitchFamily="-102" charset="-128"/>
            </a:endParaRPr>
          </a:p>
          <a:p>
            <a:pPr lvl="1" eaLnBrk="1" hangingPunct="1">
              <a:lnSpc>
                <a:spcPct val="80000"/>
              </a:lnSpc>
            </a:pPr>
            <a:r>
              <a:rPr lang="en-US" sz="2400" dirty="0">
                <a:ea typeface="ＭＳ Ｐゴシック" pitchFamily="-102" charset="-128"/>
                <a:cs typeface="ＭＳ Ｐゴシック" pitchFamily="-102" charset="-128"/>
              </a:rPr>
              <a:t>Preferences in play and behavior </a:t>
            </a:r>
          </a:p>
          <a:p>
            <a:pPr lvl="1" eaLnBrk="1" hangingPunct="1">
              <a:lnSpc>
                <a:spcPct val="80000"/>
              </a:lnSpc>
            </a:pPr>
            <a:r>
              <a:rPr lang="en-US" sz="2400" dirty="0">
                <a:ea typeface="ＭＳ Ｐゴシック" pitchFamily="-102" charset="-128"/>
                <a:cs typeface="ＭＳ Ｐゴシック" pitchFamily="-102" charset="-128"/>
              </a:rPr>
              <a:t>Desire to be the other gender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8288"/>
            <a:ext cx="8229600" cy="1398587"/>
          </a:xfrm>
        </p:spPr>
        <p:txBody>
          <a:bodyPr/>
          <a:lstStyle/>
          <a:p>
            <a:pPr eaLnBrk="1" hangingPunct="1">
              <a:defRPr/>
            </a:pPr>
            <a:r>
              <a:rPr lang="en-US" dirty="0"/>
              <a:t>Transitioning</a:t>
            </a:r>
          </a:p>
        </p:txBody>
      </p:sp>
      <p:sp>
        <p:nvSpPr>
          <p:cNvPr id="60419" name="Content Placeholder 5"/>
          <p:cNvSpPr>
            <a:spLocks noGrp="1"/>
          </p:cNvSpPr>
          <p:nvPr>
            <p:ph idx="1"/>
          </p:nvPr>
        </p:nvSpPr>
        <p:spPr>
          <a:xfrm>
            <a:off x="457200" y="1882775"/>
            <a:ext cx="8229600" cy="4572000"/>
          </a:xfrm>
        </p:spPr>
        <p:txBody>
          <a:bodyPr/>
          <a:lstStyle/>
          <a:p>
            <a:pPr eaLnBrk="1" hangingPunct="1"/>
            <a:r>
              <a:rPr lang="en-US" sz="3600">
                <a:ea typeface="ＭＳ Ｐゴシック" pitchFamily="-102" charset="-128"/>
                <a:cs typeface="ＭＳ Ｐゴシック" pitchFamily="-102" charset="-128"/>
              </a:rPr>
              <a:t>MTF: someone transitioning from male to female</a:t>
            </a:r>
          </a:p>
          <a:p>
            <a:pPr eaLnBrk="1" hangingPunct="1"/>
            <a:r>
              <a:rPr lang="en-US" sz="3600">
                <a:ea typeface="ＭＳ Ｐゴシック" pitchFamily="-102" charset="-128"/>
                <a:cs typeface="ＭＳ Ｐゴシック" pitchFamily="-102" charset="-128"/>
              </a:rPr>
              <a:t>FTM: Someone transitioning from female to male </a:t>
            </a:r>
          </a:p>
          <a:p>
            <a:pPr eaLnBrk="1" hangingPunct="1"/>
            <a:endParaRPr lang="en-US">
              <a:ea typeface="ＭＳ Ｐゴシック" pitchFamily="-102" charset="-128"/>
              <a:cs typeface="ＭＳ Ｐゴシック" pitchFamily="-102"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8382000" cy="1399032"/>
          </a:xfrm>
        </p:spPr>
        <p:txBody>
          <a:bodyPr/>
          <a:lstStyle/>
          <a:p>
            <a:pPr marL="484632" indent="0" eaLnBrk="1" fontAlgn="auto" hangingPunct="1">
              <a:spcAft>
                <a:spcPts val="0"/>
              </a:spcAft>
              <a:defRPr/>
            </a:pPr>
            <a:r>
              <a:rPr lang="en-US" dirty="0">
                <a:solidFill>
                  <a:schemeClr val="accent1">
                    <a:tint val="83000"/>
                    <a:satMod val="150000"/>
                  </a:schemeClr>
                </a:solidFill>
                <a:ea typeface="+mj-ea"/>
                <a:cs typeface="+mj-cs"/>
              </a:rPr>
              <a:t>The Nature of Gender </a:t>
            </a:r>
            <a:r>
              <a:rPr lang="en-US" dirty="0" err="1">
                <a:solidFill>
                  <a:schemeClr val="accent1">
                    <a:tint val="83000"/>
                    <a:satMod val="150000"/>
                  </a:schemeClr>
                </a:solidFill>
                <a:ea typeface="+mj-ea"/>
                <a:cs typeface="+mj-cs"/>
              </a:rPr>
              <a:t>Dysphoria</a:t>
            </a:r>
            <a:r>
              <a:rPr lang="en-US" dirty="0">
                <a:solidFill>
                  <a:schemeClr val="accent1">
                    <a:tint val="83000"/>
                    <a:satMod val="150000"/>
                  </a:schemeClr>
                </a:solidFill>
                <a:ea typeface="+mj-ea"/>
                <a:cs typeface="+mj-cs"/>
              </a:rPr>
              <a:t> </a:t>
            </a:r>
          </a:p>
        </p:txBody>
      </p:sp>
      <p:sp>
        <p:nvSpPr>
          <p:cNvPr id="63491" name="Content Placeholder 2"/>
          <p:cNvSpPr>
            <a:spLocks noGrp="1"/>
          </p:cNvSpPr>
          <p:nvPr>
            <p:ph idx="1"/>
          </p:nvPr>
        </p:nvSpPr>
        <p:spPr>
          <a:xfrm>
            <a:off x="457200" y="1882775"/>
            <a:ext cx="7211862" cy="4572000"/>
          </a:xfrm>
        </p:spPr>
        <p:txBody>
          <a:bodyPr/>
          <a:lstStyle/>
          <a:p>
            <a:pPr eaLnBrk="1" hangingPunct="1"/>
            <a:r>
              <a:rPr lang="en-US" dirty="0">
                <a:ea typeface="ＭＳ Ｐゴシック" pitchFamily="-102" charset="-128"/>
                <a:cs typeface="ＭＳ Ｐゴシック" pitchFamily="-102" charset="-128"/>
              </a:rPr>
              <a:t>Clinical Overview</a:t>
            </a:r>
          </a:p>
          <a:p>
            <a:pPr lvl="1" eaLnBrk="1" hangingPunct="1"/>
            <a:r>
              <a:rPr lang="en-US" dirty="0"/>
              <a:t>Person feels trapped in the body of the wrong gender</a:t>
            </a:r>
          </a:p>
          <a:p>
            <a:pPr lvl="1" eaLnBrk="1" hangingPunct="1"/>
            <a:r>
              <a:rPr lang="en-US" dirty="0"/>
              <a:t>Assume identity of the desired gender</a:t>
            </a:r>
          </a:p>
          <a:p>
            <a:pPr lvl="1" eaLnBrk="1" hangingPunct="1"/>
            <a:r>
              <a:rPr lang="en-US" dirty="0"/>
              <a:t>The goal is not sexual </a:t>
            </a:r>
          </a:p>
          <a:p>
            <a:pPr eaLnBrk="1" hangingPunct="1"/>
            <a:r>
              <a:rPr lang="en-US" dirty="0">
                <a:ea typeface="ＭＳ Ｐゴシック" pitchFamily="-102" charset="-128"/>
                <a:cs typeface="ＭＳ Ｐゴシック" pitchFamily="-102" charset="-128"/>
              </a:rPr>
              <a:t>Causes are Unclear</a:t>
            </a:r>
          </a:p>
          <a:p>
            <a:pPr lvl="1" eaLnBrk="1" hangingPunct="1"/>
            <a:r>
              <a:rPr lang="en-US" dirty="0"/>
              <a:t>Gender identity develops early – 18 to 36 months of age</a:t>
            </a:r>
          </a:p>
          <a:p>
            <a:pPr eaLnBrk="1" hangingPunct="1"/>
            <a:endParaRPr lang="en-US" dirty="0">
              <a:ea typeface="ＭＳ Ｐゴシック" pitchFamily="-102" charset="-128"/>
              <a:cs typeface="ＭＳ Ｐゴシック" pitchFamily="-102"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a:t>
            </a:r>
          </a:p>
        </p:txBody>
      </p:sp>
      <p:sp>
        <p:nvSpPr>
          <p:cNvPr id="3" name="Content Placeholder 2"/>
          <p:cNvSpPr>
            <a:spLocks noGrp="1"/>
          </p:cNvSpPr>
          <p:nvPr>
            <p:ph idx="1"/>
          </p:nvPr>
        </p:nvSpPr>
        <p:spPr>
          <a:xfrm>
            <a:off x="554837" y="1425388"/>
            <a:ext cx="7808114" cy="4612342"/>
          </a:xfrm>
        </p:spPr>
        <p:txBody>
          <a:bodyPr>
            <a:normAutofit/>
          </a:bodyPr>
          <a:lstStyle/>
          <a:p>
            <a:r>
              <a:rPr lang="en-US" dirty="0"/>
              <a:t>An increase in participants’ knowledge of the challenges the LGBTQA+ population faces in health care and society as well as knowledge of how to successfully move forward. </a:t>
            </a:r>
          </a:p>
          <a:p>
            <a:r>
              <a:rPr lang="en-US" dirty="0"/>
              <a:t>This increase in knowledge will allow participants to better advocate for change at the individual, societal, and population levels and serve in providing quality care for those who identify as LGBTQA+.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Daily Living</a:t>
            </a:r>
          </a:p>
        </p:txBody>
      </p:sp>
      <p:sp>
        <p:nvSpPr>
          <p:cNvPr id="5" name="Subtitle 4"/>
          <p:cNvSpPr>
            <a:spLocks noGrp="1"/>
          </p:cNvSpPr>
          <p:nvPr>
            <p:ph type="subTitle" idx="1"/>
          </p:nvPr>
        </p:nvSpPr>
        <p:spPr/>
        <p:txBody>
          <a:bodyPr/>
          <a:lstStyle/>
          <a:p>
            <a:r>
              <a:rPr lang="en-US" dirty="0"/>
              <a:t>Challenges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eaLnBrk="1" fontAlgn="auto" hangingPunct="1">
              <a:spcAft>
                <a:spcPts val="0"/>
              </a:spcAft>
              <a:defRPr/>
            </a:pPr>
            <a:r>
              <a:rPr lang="en-US" dirty="0">
                <a:solidFill>
                  <a:srgbClr val="000000"/>
                </a:solidFill>
                <a:ea typeface="+mj-ea"/>
                <a:cs typeface="+mj-cs"/>
              </a:rPr>
              <a:t>Challenges of Daily Living </a:t>
            </a:r>
          </a:p>
        </p:txBody>
      </p:sp>
      <p:sp>
        <p:nvSpPr>
          <p:cNvPr id="71683" name="Content Placeholder 2"/>
          <p:cNvSpPr>
            <a:spLocks noGrp="1"/>
          </p:cNvSpPr>
          <p:nvPr>
            <p:ph idx="1"/>
          </p:nvPr>
        </p:nvSpPr>
        <p:spPr>
          <a:xfrm>
            <a:off x="457200" y="1417638"/>
            <a:ext cx="6583048" cy="5037137"/>
          </a:xfrm>
        </p:spPr>
        <p:txBody>
          <a:bodyPr/>
          <a:lstStyle/>
          <a:p>
            <a:pPr eaLnBrk="1" hangingPunct="1"/>
            <a:r>
              <a:rPr lang="en-US" dirty="0">
                <a:ea typeface="ＭＳ Ｐゴシック" pitchFamily="-102" charset="-128"/>
                <a:cs typeface="ＭＳ Ｐゴシック" pitchFamily="-102" charset="-128"/>
              </a:rPr>
              <a:t>Dress</a:t>
            </a:r>
          </a:p>
          <a:p>
            <a:pPr eaLnBrk="1" hangingPunct="1"/>
            <a:r>
              <a:rPr lang="en-US" dirty="0">
                <a:ea typeface="ＭＳ Ｐゴシック" pitchFamily="-102" charset="-128"/>
                <a:cs typeface="ＭＳ Ｐゴシック" pitchFamily="-102" charset="-128"/>
              </a:rPr>
              <a:t>Restroom</a:t>
            </a:r>
          </a:p>
          <a:p>
            <a:pPr eaLnBrk="1" hangingPunct="1"/>
            <a:r>
              <a:rPr lang="en-US" dirty="0">
                <a:ea typeface="ＭＳ Ｐゴシック" pitchFamily="-102" charset="-128"/>
                <a:cs typeface="ＭＳ Ｐゴシック" pitchFamily="-102" charset="-128"/>
              </a:rPr>
              <a:t>Wanting to look like the gender they feel they are</a:t>
            </a:r>
          </a:p>
          <a:p>
            <a:pPr lvl="1" eaLnBrk="1" hangingPunct="1"/>
            <a:r>
              <a:rPr lang="en-US" dirty="0"/>
              <a:t>Binding</a:t>
            </a:r>
          </a:p>
          <a:p>
            <a:pPr lvl="1" eaLnBrk="1" hangingPunct="1"/>
            <a:r>
              <a:rPr lang="en-US" dirty="0"/>
              <a:t>Facial hair</a:t>
            </a:r>
          </a:p>
          <a:p>
            <a:pPr lvl="1" eaLnBrk="1" hangingPunct="1"/>
            <a:r>
              <a:rPr lang="en-US" dirty="0"/>
              <a:t>Voice </a:t>
            </a:r>
          </a:p>
          <a:p>
            <a:pPr eaLnBrk="1" hangingPunct="1"/>
            <a:r>
              <a:rPr lang="en-US" dirty="0">
                <a:ea typeface="ＭＳ Ｐゴシック" pitchFamily="-102" charset="-128"/>
                <a:cs typeface="ＭＳ Ｐゴシック" pitchFamily="-102" charset="-128"/>
              </a:rPr>
              <a:t>Social judgment and oppression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Barriers and Buffers	</a:t>
            </a:r>
          </a:p>
        </p:txBody>
      </p:sp>
      <p:sp>
        <p:nvSpPr>
          <p:cNvPr id="5" name="Subtitle 4"/>
          <p:cNvSpPr>
            <a:spLocks noGrp="1"/>
          </p:cNvSpPr>
          <p:nvPr>
            <p:ph type="subTitle" idx="1"/>
          </p:nvPr>
        </p:nvSpPr>
        <p:spPr/>
        <p:txBody>
          <a:bodyPr/>
          <a:lstStyle/>
          <a:p>
            <a:r>
              <a:rPr lang="en-US" dirty="0"/>
              <a:t>Assessment Time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and Buffers </a:t>
            </a:r>
          </a:p>
        </p:txBody>
      </p:sp>
      <p:sp>
        <p:nvSpPr>
          <p:cNvPr id="3" name="Content Placeholder 2"/>
          <p:cNvSpPr>
            <a:spLocks noGrp="1"/>
          </p:cNvSpPr>
          <p:nvPr>
            <p:ph sz="half" idx="1"/>
          </p:nvPr>
        </p:nvSpPr>
        <p:spPr>
          <a:xfrm>
            <a:off x="457200" y="1600200"/>
            <a:ext cx="3520440" cy="4958822"/>
          </a:xfrm>
        </p:spPr>
        <p:txBody>
          <a:bodyPr wrap="none">
            <a:normAutofit/>
          </a:bodyPr>
          <a:lstStyle/>
          <a:p>
            <a:pPr lvl="1">
              <a:buNone/>
            </a:pPr>
            <a:endParaRPr lang="en-US" sz="1200" dirty="0">
              <a:cs typeface="Century Gothic"/>
            </a:endParaRPr>
          </a:p>
          <a:p>
            <a:pPr lvl="1">
              <a:buNone/>
            </a:pPr>
            <a:r>
              <a:rPr lang="en-US" sz="1800" u="sng" dirty="0">
                <a:solidFill>
                  <a:srgbClr val="B13F9A"/>
                </a:solidFill>
                <a:cs typeface="Century Gothic"/>
              </a:rPr>
              <a:t>Barriers </a:t>
            </a:r>
          </a:p>
          <a:p>
            <a:pPr lvl="1"/>
            <a:r>
              <a:rPr lang="en-US" sz="1600" dirty="0" err="1">
                <a:solidFill>
                  <a:schemeClr val="tx1"/>
                </a:solidFill>
                <a:cs typeface="Century Gothic"/>
              </a:rPr>
              <a:t>Heterocentrism</a:t>
            </a:r>
            <a:endParaRPr lang="en-US" sz="1600" dirty="0">
              <a:solidFill>
                <a:schemeClr val="tx1"/>
              </a:solidFill>
              <a:cs typeface="Century Gothic"/>
            </a:endParaRPr>
          </a:p>
          <a:p>
            <a:pPr lvl="1"/>
            <a:r>
              <a:rPr lang="en-US" sz="1600" dirty="0">
                <a:solidFill>
                  <a:schemeClr val="tx1"/>
                </a:solidFill>
                <a:cs typeface="Century Gothic"/>
              </a:rPr>
              <a:t>Political &amp; Social Climate </a:t>
            </a:r>
          </a:p>
          <a:p>
            <a:pPr lvl="1"/>
            <a:r>
              <a:rPr lang="en-US" sz="1600" dirty="0">
                <a:solidFill>
                  <a:schemeClr val="tx1"/>
                </a:solidFill>
                <a:cs typeface="Century Gothic"/>
              </a:rPr>
              <a:t>Work/Life Pressures to Pass </a:t>
            </a:r>
          </a:p>
          <a:p>
            <a:pPr lvl="1"/>
            <a:r>
              <a:rPr lang="en-US" sz="1600" dirty="0">
                <a:solidFill>
                  <a:schemeClr val="tx1"/>
                </a:solidFill>
                <a:cs typeface="Century Gothic"/>
              </a:rPr>
              <a:t>Cultural/Racial Variables </a:t>
            </a:r>
          </a:p>
          <a:p>
            <a:pPr lvl="1"/>
            <a:r>
              <a:rPr lang="en-US" sz="1600" dirty="0">
                <a:solidFill>
                  <a:schemeClr val="tx1"/>
                </a:solidFill>
                <a:cs typeface="Century Gothic"/>
              </a:rPr>
              <a:t>Fear of </a:t>
            </a:r>
          </a:p>
          <a:p>
            <a:pPr lvl="2"/>
            <a:r>
              <a:rPr lang="en-US" sz="1200" dirty="0">
                <a:solidFill>
                  <a:schemeClr val="tx1"/>
                </a:solidFill>
                <a:cs typeface="Century Gothic"/>
              </a:rPr>
              <a:t>Physical/Emotional/Spiritual Harm </a:t>
            </a:r>
          </a:p>
          <a:p>
            <a:pPr lvl="1"/>
            <a:r>
              <a:rPr lang="en-US" sz="1600" dirty="0">
                <a:solidFill>
                  <a:schemeClr val="tx1"/>
                </a:solidFill>
                <a:cs typeface="Century Gothic"/>
              </a:rPr>
              <a:t>Rural vs. City Status </a:t>
            </a:r>
          </a:p>
          <a:p>
            <a:pPr lvl="1"/>
            <a:r>
              <a:rPr lang="en-US" sz="1600" dirty="0">
                <a:solidFill>
                  <a:schemeClr val="tx1"/>
                </a:solidFill>
                <a:cs typeface="Century Gothic"/>
              </a:rPr>
              <a:t>Minority Status </a:t>
            </a:r>
          </a:p>
          <a:p>
            <a:pPr lvl="1"/>
            <a:r>
              <a:rPr lang="en-US" sz="1600" dirty="0">
                <a:solidFill>
                  <a:schemeClr val="tx1"/>
                </a:solidFill>
                <a:cs typeface="Century Gothic"/>
              </a:rPr>
              <a:t>Fear of loss of F.O.O. </a:t>
            </a:r>
          </a:p>
          <a:p>
            <a:pPr lvl="1"/>
            <a:r>
              <a:rPr lang="en-US" sz="1600" dirty="0">
                <a:solidFill>
                  <a:schemeClr val="tx1"/>
                </a:solidFill>
                <a:cs typeface="Century Gothic"/>
              </a:rPr>
              <a:t>Fear of loss of community</a:t>
            </a:r>
          </a:p>
          <a:p>
            <a:pPr>
              <a:buNone/>
            </a:pPr>
            <a:r>
              <a:rPr lang="en-US" sz="1600" dirty="0">
                <a:cs typeface="Century Gothic"/>
              </a:rPr>
              <a:t>   	(friends, religious, family, community) </a:t>
            </a:r>
          </a:p>
          <a:p>
            <a:endParaRPr lang="en-US" sz="1400" dirty="0">
              <a:cs typeface="Century Gothic"/>
            </a:endParaRPr>
          </a:p>
          <a:p>
            <a:endParaRPr lang="en-US" sz="1400" dirty="0">
              <a:cs typeface="Century Gothic"/>
            </a:endParaRPr>
          </a:p>
          <a:p>
            <a:pPr lvl="1">
              <a:buNone/>
            </a:pPr>
            <a:r>
              <a:rPr lang="en-US" sz="1000" dirty="0">
                <a:cs typeface="Century Gothic"/>
              </a:rPr>
              <a:t>	</a:t>
            </a:r>
          </a:p>
          <a:p>
            <a:pPr>
              <a:buNone/>
            </a:pPr>
            <a:endParaRPr lang="en-US" dirty="0"/>
          </a:p>
        </p:txBody>
      </p:sp>
      <p:sp>
        <p:nvSpPr>
          <p:cNvPr id="5" name="Content Placeholder 4"/>
          <p:cNvSpPr>
            <a:spLocks noGrp="1"/>
          </p:cNvSpPr>
          <p:nvPr>
            <p:ph sz="half" idx="2"/>
          </p:nvPr>
        </p:nvSpPr>
        <p:spPr/>
        <p:txBody>
          <a:bodyPr>
            <a:normAutofit/>
          </a:bodyPr>
          <a:lstStyle/>
          <a:p>
            <a:pPr lvl="1">
              <a:buNone/>
            </a:pPr>
            <a:r>
              <a:rPr lang="en-US" sz="1800" u="sng" dirty="0">
                <a:solidFill>
                  <a:schemeClr val="tx2"/>
                </a:solidFill>
                <a:cs typeface="Century Gothic"/>
              </a:rPr>
              <a:t>Buffers </a:t>
            </a:r>
            <a:r>
              <a:rPr lang="en-US" sz="1800" dirty="0">
                <a:solidFill>
                  <a:schemeClr val="tx2"/>
                </a:solidFill>
                <a:cs typeface="Century Gothic"/>
              </a:rPr>
              <a:t>  </a:t>
            </a:r>
          </a:p>
          <a:p>
            <a:pPr lvl="1"/>
            <a:r>
              <a:rPr lang="en-US" sz="1600" dirty="0">
                <a:solidFill>
                  <a:schemeClr val="tx1"/>
                </a:solidFill>
                <a:cs typeface="Century Gothic"/>
              </a:rPr>
              <a:t>Cohort</a:t>
            </a:r>
          </a:p>
          <a:p>
            <a:pPr lvl="1"/>
            <a:r>
              <a:rPr lang="en-US" sz="1600" dirty="0">
                <a:solidFill>
                  <a:schemeClr val="tx1"/>
                </a:solidFill>
                <a:cs typeface="Century Gothic"/>
              </a:rPr>
              <a:t> LGBQ Community Access </a:t>
            </a:r>
          </a:p>
          <a:p>
            <a:pPr lvl="1"/>
            <a:r>
              <a:rPr lang="en-US" sz="1600" dirty="0">
                <a:solidFill>
                  <a:schemeClr val="tx1"/>
                </a:solidFill>
                <a:cs typeface="Century Gothic"/>
              </a:rPr>
              <a:t> Political &amp; Social Climate </a:t>
            </a:r>
          </a:p>
          <a:p>
            <a:pPr lvl="1"/>
            <a:r>
              <a:rPr lang="en-US" sz="1600" dirty="0">
                <a:solidFill>
                  <a:schemeClr val="tx1"/>
                </a:solidFill>
                <a:cs typeface="Century Gothic"/>
              </a:rPr>
              <a:t>Cultural/Racial Variables</a:t>
            </a:r>
          </a:p>
          <a:p>
            <a:pPr lvl="1"/>
            <a:r>
              <a:rPr lang="en-US" sz="1600" dirty="0">
                <a:solidFill>
                  <a:schemeClr val="tx1"/>
                </a:solidFill>
                <a:cs typeface="Century Gothic"/>
              </a:rPr>
              <a:t>Access to Affirmative Clinicians   </a:t>
            </a:r>
          </a:p>
          <a:p>
            <a:pPr lvl="1"/>
            <a:r>
              <a:rPr lang="en-US" sz="1600" dirty="0">
                <a:solidFill>
                  <a:schemeClr val="tx1"/>
                </a:solidFill>
                <a:cs typeface="Century Gothic"/>
              </a:rPr>
              <a:t>Rural vs. City Status   </a:t>
            </a:r>
          </a:p>
          <a:p>
            <a:pPr lvl="1"/>
            <a:r>
              <a:rPr lang="en-US" sz="1600" dirty="0">
                <a:solidFill>
                  <a:schemeClr val="tx1"/>
                </a:solidFill>
                <a:cs typeface="Century Gothic"/>
              </a:rPr>
              <a:t>Sexual Diversity Awareness </a:t>
            </a:r>
          </a:p>
          <a:p>
            <a:pPr lvl="1"/>
            <a:r>
              <a:rPr lang="en-US" sz="1600" dirty="0">
                <a:solidFill>
                  <a:schemeClr val="tx1"/>
                </a:solidFill>
                <a:cs typeface="Century Gothic"/>
              </a:rPr>
              <a:t>“Minority” Status </a:t>
            </a:r>
          </a:p>
          <a:p>
            <a:pPr lvl="1"/>
            <a:r>
              <a:rPr lang="en-US" sz="1600" dirty="0">
                <a:solidFill>
                  <a:schemeClr val="tx1"/>
                </a:solidFill>
                <a:cs typeface="Century Gothic"/>
              </a:rPr>
              <a:t>Access to </a:t>
            </a:r>
            <a:r>
              <a:rPr lang="en-US" sz="1600" dirty="0" err="1">
                <a:solidFill>
                  <a:schemeClr val="tx1"/>
                </a:solidFill>
                <a:cs typeface="Century Gothic"/>
              </a:rPr>
              <a:t>GSAs</a:t>
            </a:r>
            <a:r>
              <a:rPr lang="en-US" sz="1600" dirty="0">
                <a:solidFill>
                  <a:schemeClr val="tx1"/>
                </a:solidFill>
                <a:cs typeface="Century Gothic"/>
              </a:rPr>
              <a:t>   </a:t>
            </a:r>
          </a:p>
          <a:p>
            <a:pPr lvl="1"/>
            <a:r>
              <a:rPr lang="en-US" sz="1600" dirty="0">
                <a:solidFill>
                  <a:schemeClr val="tx1"/>
                </a:solidFill>
                <a:cs typeface="Century Gothic"/>
              </a:rPr>
              <a:t>Access to Role Models  </a:t>
            </a:r>
          </a:p>
          <a:p>
            <a:pPr lvl="1"/>
            <a:r>
              <a:rPr lang="en-US" sz="1600" dirty="0">
                <a:solidFill>
                  <a:schemeClr val="tx1"/>
                </a:solidFill>
                <a:cs typeface="Century Gothic"/>
              </a:rPr>
              <a:t> Access to Positive Media Portrayals  Resilience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Challenges of Coming Out</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ctrTitle" idx="4294967295"/>
          </p:nvPr>
        </p:nvSpPr>
        <p:spPr>
          <a:xfrm>
            <a:off x="961715" y="581025"/>
            <a:ext cx="7188510" cy="1219200"/>
          </a:xfrm>
        </p:spPr>
        <p:txBody>
          <a:bodyPr lIns="0" tIns="0" rIns="0" bIns="0">
            <a:normAutofit/>
          </a:bodyPr>
          <a:lstStyle/>
          <a:p>
            <a:pPr eaLnBrk="1" hangingPunct="1">
              <a:lnSpc>
                <a:spcPct val="95000"/>
              </a:lnSpc>
            </a:pPr>
            <a:r>
              <a:rPr lang="en-US" dirty="0">
                <a:solidFill>
                  <a:srgbClr val="000000"/>
                </a:solidFill>
                <a:latin typeface="Arial" pitchFamily="-110" charset="0"/>
              </a:rPr>
              <a:t>Coming Out Challenges</a:t>
            </a:r>
          </a:p>
        </p:txBody>
      </p:sp>
      <p:sp>
        <p:nvSpPr>
          <p:cNvPr id="9219" name="Rectangle 2"/>
          <p:cNvSpPr>
            <a:spLocks noGrp="1" noChangeArrowheads="1"/>
          </p:cNvSpPr>
          <p:nvPr>
            <p:ph type="subTitle" idx="4294967295"/>
          </p:nvPr>
        </p:nvSpPr>
        <p:spPr>
          <a:xfrm>
            <a:off x="1479562" y="2256205"/>
            <a:ext cx="4692638" cy="4190633"/>
          </a:xfrm>
        </p:spPr>
        <p:txBody>
          <a:bodyPr lIns="0" tIns="0" rIns="0" bIns="0"/>
          <a:lstStyle/>
          <a:p>
            <a:pPr lvl="1" indent="-308610" algn="l">
              <a:lnSpc>
                <a:spcPct val="95000"/>
              </a:lnSpc>
              <a:spcBef>
                <a:spcPct val="0"/>
              </a:spcBef>
              <a:buClr>
                <a:srgbClr val="666666"/>
              </a:buClr>
              <a:buFontTx/>
              <a:buChar char="•"/>
            </a:pPr>
            <a:r>
              <a:rPr lang="en-US" sz="2600" dirty="0">
                <a:solidFill>
                  <a:srgbClr val="666666"/>
                </a:solidFill>
                <a:latin typeface="Arial" pitchFamily="-110" charset="0"/>
              </a:rPr>
              <a:t>Isolation</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Depression</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Fear of being “found out”</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Fear of physical harm</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Sexual loneliness and risk taking</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Loneliness from larger LGBTQ community</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Family problems</a:t>
            </a:r>
            <a:endParaRPr lang="en-US" dirty="0"/>
          </a:p>
          <a:p>
            <a:pPr lvl="1" indent="-308610" algn="l">
              <a:lnSpc>
                <a:spcPct val="95000"/>
              </a:lnSpc>
              <a:spcBef>
                <a:spcPct val="0"/>
              </a:spcBef>
              <a:buClr>
                <a:srgbClr val="666666"/>
              </a:buClr>
              <a:buFontTx/>
              <a:buChar char="•"/>
            </a:pPr>
            <a:r>
              <a:rPr lang="en-US" sz="2600" dirty="0">
                <a:solidFill>
                  <a:srgbClr val="666666"/>
                </a:solidFill>
                <a:latin typeface="Arial" pitchFamily="-110" charset="0"/>
              </a:rPr>
              <a:t>Lack of trust with others</a:t>
            </a:r>
          </a:p>
        </p:txBody>
      </p:sp>
      <p:pic>
        <p:nvPicPr>
          <p:cNvPr id="9222" name="Picture 6"/>
          <p:cNvPicPr>
            <a:picLocks noChangeAspect="1" noChangeArrowheads="1"/>
          </p:cNvPicPr>
          <p:nvPr/>
        </p:nvPicPr>
        <p:blipFill>
          <a:blip r:embed="rId3"/>
          <a:srcRect/>
          <a:stretch>
            <a:fillRect/>
          </a:stretch>
        </p:blipFill>
        <p:spPr bwMode="auto">
          <a:xfrm>
            <a:off x="6172200" y="1675924"/>
            <a:ext cx="1981677" cy="190595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lIns="0" tIns="0" rIns="0" bIns="0"/>
          <a:lstStyle/>
          <a:p>
            <a:pPr eaLnBrk="1" hangingPunct="1">
              <a:lnSpc>
                <a:spcPct val="95000"/>
              </a:lnSpc>
            </a:pPr>
            <a:r>
              <a:rPr lang="en-US" b="1" dirty="0">
                <a:solidFill>
                  <a:srgbClr val="000000"/>
                </a:solidFill>
                <a:latin typeface="Arial" pitchFamily="-110" charset="0"/>
              </a:rPr>
              <a:t>Remember</a:t>
            </a:r>
          </a:p>
        </p:txBody>
      </p:sp>
      <p:sp>
        <p:nvSpPr>
          <p:cNvPr id="39939" name="Rectangle 2"/>
          <p:cNvSpPr>
            <a:spLocks noGrp="1" noChangeArrowheads="1"/>
          </p:cNvSpPr>
          <p:nvPr>
            <p:ph idx="1"/>
          </p:nvPr>
        </p:nvSpPr>
        <p:spPr/>
        <p:txBody>
          <a:bodyPr lIns="0" tIns="0" rIns="0" bIns="0"/>
          <a:lstStyle/>
          <a:p>
            <a:pPr lvl="1" indent="-308610" algn="l">
              <a:lnSpc>
                <a:spcPct val="95000"/>
              </a:lnSpc>
              <a:spcBef>
                <a:spcPct val="0"/>
              </a:spcBef>
              <a:buClr>
                <a:srgbClr val="666666"/>
              </a:buClr>
              <a:buFontTx/>
              <a:buChar char="•"/>
            </a:pPr>
            <a:r>
              <a:rPr lang="en-US" sz="3200" dirty="0">
                <a:solidFill>
                  <a:srgbClr val="000000"/>
                </a:solidFill>
                <a:latin typeface="Arial" pitchFamily="-110" charset="0"/>
              </a:rPr>
              <a:t>There is no rubric, guideline, or one-size-fits-all process</a:t>
            </a:r>
            <a:endParaRPr lang="en-US" dirty="0">
              <a:solidFill>
                <a:srgbClr val="000000"/>
              </a:solidFill>
            </a:endParaRPr>
          </a:p>
          <a:p>
            <a:pPr lvl="1" indent="-308610" algn="l">
              <a:lnSpc>
                <a:spcPct val="95000"/>
              </a:lnSpc>
              <a:spcBef>
                <a:spcPct val="0"/>
              </a:spcBef>
              <a:buClr>
                <a:srgbClr val="666666"/>
              </a:buClr>
              <a:buFontTx/>
              <a:buChar char="•"/>
            </a:pPr>
            <a:r>
              <a:rPr lang="en-US" sz="3200" dirty="0">
                <a:solidFill>
                  <a:srgbClr val="000000"/>
                </a:solidFill>
                <a:latin typeface="Arial" pitchFamily="-110" charset="0"/>
              </a:rPr>
              <a:t>Everyone is an individual, and everyone has different reasons for the choices one makes</a:t>
            </a:r>
            <a:endParaRPr lang="en-US" dirty="0">
              <a:solidFill>
                <a:srgbClr val="000000"/>
              </a:solidFill>
            </a:endParaRPr>
          </a:p>
          <a:p>
            <a:pPr lvl="1" indent="-308610" algn="l">
              <a:lnSpc>
                <a:spcPct val="95000"/>
              </a:lnSpc>
              <a:spcBef>
                <a:spcPct val="0"/>
              </a:spcBef>
              <a:buClr>
                <a:srgbClr val="666666"/>
              </a:buClr>
              <a:buFontTx/>
              <a:buChar char="•"/>
            </a:pPr>
            <a:r>
              <a:rPr lang="en-US" sz="3200" dirty="0">
                <a:solidFill>
                  <a:srgbClr val="000000"/>
                </a:solidFill>
                <a:latin typeface="Arial" pitchFamily="-110" charset="0"/>
              </a:rPr>
              <a:t>An individual may come out to different people or groups at different periods of time</a:t>
            </a:r>
            <a:endParaRPr lang="en-US" dirty="0">
              <a:solidFill>
                <a:srgbClr val="000000"/>
              </a:solidFill>
            </a:endParaRPr>
          </a:p>
          <a:p>
            <a:pPr algn="l" eaLnBrk="1" hangingPunct="1">
              <a:lnSpc>
                <a:spcPct val="95000"/>
              </a:lnSpc>
              <a:spcBef>
                <a:spcPct val="0"/>
              </a:spcBef>
            </a:pPr>
            <a:endParaRPr lang="en-US" dirty="0">
              <a:solidFill>
                <a:srgbClr val="FFFFFF"/>
              </a:solidFill>
              <a:latin typeface="Arial" pitchFamily="-110" charset="0"/>
            </a:endParaRPr>
          </a:p>
          <a:p>
            <a:pPr algn="l" eaLnBrk="1" hangingPunct="1">
              <a:lnSpc>
                <a:spcPct val="95000"/>
              </a:lnSpc>
              <a:spcBef>
                <a:spcPct val="0"/>
              </a:spcBef>
            </a:pPr>
            <a:endParaRPr lang="en-US" dirty="0">
              <a:solidFill>
                <a:srgbClr val="FFFFFF"/>
              </a:solidFill>
              <a:latin typeface="Arial" pitchFamily="-110"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Adolescent Issues </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90" y="1425675"/>
            <a:ext cx="7620000" cy="36449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100" y="1413464"/>
            <a:ext cx="7620000" cy="3644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Social Construction Anyone? </a:t>
            </a:r>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85012" y="1034922"/>
            <a:ext cx="6534988" cy="36449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660" y="1205877"/>
            <a:ext cx="6628797" cy="36449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9544" y="1205877"/>
            <a:ext cx="5753825" cy="36449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9811" y="1401253"/>
            <a:ext cx="7620000" cy="36449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89" y="867448"/>
            <a:ext cx="7620000" cy="36449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697" y="1254721"/>
            <a:ext cx="7620000" cy="36449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Mental Health Issues </a:t>
            </a: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Issues</a:t>
            </a:r>
          </a:p>
        </p:txBody>
      </p:sp>
      <p:sp>
        <p:nvSpPr>
          <p:cNvPr id="3" name="Content Placeholder 2"/>
          <p:cNvSpPr>
            <a:spLocks noGrp="1"/>
          </p:cNvSpPr>
          <p:nvPr>
            <p:ph idx="1"/>
          </p:nvPr>
        </p:nvSpPr>
        <p:spPr/>
        <p:txBody>
          <a:bodyPr>
            <a:normAutofit/>
          </a:bodyPr>
          <a:lstStyle/>
          <a:p>
            <a:pPr marL="609600" indent="-609600">
              <a:lnSpc>
                <a:spcPct val="80000"/>
              </a:lnSpc>
              <a:spcBef>
                <a:spcPct val="30000"/>
              </a:spcBef>
            </a:pPr>
            <a:endParaRPr lang="en-US" sz="2800" dirty="0"/>
          </a:p>
          <a:p>
            <a:pPr marL="609600" indent="-609600">
              <a:lnSpc>
                <a:spcPct val="80000"/>
              </a:lnSpc>
              <a:spcBef>
                <a:spcPct val="30000"/>
              </a:spcBef>
            </a:pPr>
            <a:endParaRPr lang="en-US" sz="2800" dirty="0"/>
          </a:p>
          <a:p>
            <a:pPr marL="609600" indent="-609600">
              <a:lnSpc>
                <a:spcPct val="80000"/>
              </a:lnSpc>
              <a:spcBef>
                <a:spcPct val="30000"/>
              </a:spcBef>
            </a:pPr>
            <a:r>
              <a:rPr lang="en-US" sz="2800" dirty="0"/>
              <a:t>Depression</a:t>
            </a:r>
          </a:p>
          <a:p>
            <a:pPr marL="609600" indent="-609600">
              <a:lnSpc>
                <a:spcPct val="80000"/>
              </a:lnSpc>
              <a:spcBef>
                <a:spcPct val="30000"/>
              </a:spcBef>
            </a:pPr>
            <a:r>
              <a:rPr lang="en-US" sz="2800" dirty="0"/>
              <a:t>Anxiety/Stress</a:t>
            </a:r>
          </a:p>
          <a:p>
            <a:pPr marL="609600" indent="-609600">
              <a:lnSpc>
                <a:spcPct val="80000"/>
              </a:lnSpc>
              <a:spcBef>
                <a:spcPct val="30000"/>
              </a:spcBef>
            </a:pPr>
            <a:r>
              <a:rPr lang="en-US" sz="2800" dirty="0"/>
              <a:t>Trauma</a:t>
            </a:r>
          </a:p>
          <a:p>
            <a:pPr marL="609600" indent="-609600">
              <a:lnSpc>
                <a:spcPct val="80000"/>
              </a:lnSpc>
              <a:spcBef>
                <a:spcPct val="30000"/>
              </a:spcBef>
            </a:pPr>
            <a:r>
              <a:rPr lang="en-US" sz="2800" dirty="0"/>
              <a:t>Relationship challenges/attachment</a:t>
            </a:r>
          </a:p>
          <a:p>
            <a:pPr marL="609600" indent="-609600">
              <a:lnSpc>
                <a:spcPct val="80000"/>
              </a:lnSpc>
              <a:spcBef>
                <a:spcPct val="30000"/>
              </a:spcBef>
            </a:pPr>
            <a:r>
              <a:rPr lang="en-US" sz="2800" dirty="0"/>
              <a:t>Trust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Supporting others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2915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p:txBody>
          <a:bodyPr lIns="0" tIns="0" rIns="0" bIns="0">
            <a:normAutofit fontScale="90000"/>
          </a:bodyPr>
          <a:lstStyle/>
          <a:p>
            <a:pPr eaLnBrk="1" hangingPunct="1">
              <a:lnSpc>
                <a:spcPct val="95000"/>
              </a:lnSpc>
            </a:pPr>
            <a:r>
              <a:rPr lang="en-US" sz="3200" dirty="0">
                <a:solidFill>
                  <a:srgbClr val="000000"/>
                </a:solidFill>
                <a:latin typeface="Arial" pitchFamily="-110" charset="0"/>
              </a:rPr>
              <a:t>10 Ways to Support LGBTQ Clients </a:t>
            </a:r>
            <a:r>
              <a:rPr lang="en-US" sz="3200" dirty="0">
                <a:solidFill>
                  <a:srgbClr val="E69138"/>
                </a:solidFill>
                <a:latin typeface="Arial" pitchFamily="-110" charset="0"/>
              </a:rPr>
              <a:t/>
            </a:r>
            <a:br>
              <a:rPr lang="en-US" sz="3200" dirty="0">
                <a:solidFill>
                  <a:srgbClr val="E69138"/>
                </a:solidFill>
                <a:latin typeface="Arial" pitchFamily="-110" charset="0"/>
              </a:rPr>
            </a:br>
            <a:endParaRPr lang="en-US" sz="3200" dirty="0">
              <a:solidFill>
                <a:srgbClr val="E69138"/>
              </a:solidFill>
              <a:latin typeface="Arial" pitchFamily="-110" charset="0"/>
            </a:endParaRPr>
          </a:p>
        </p:txBody>
      </p:sp>
      <p:sp>
        <p:nvSpPr>
          <p:cNvPr id="39939" name="Rectangle 2"/>
          <p:cNvSpPr>
            <a:spLocks noGrp="1" noChangeArrowheads="1"/>
          </p:cNvSpPr>
          <p:nvPr>
            <p:ph idx="1"/>
          </p:nvPr>
        </p:nvSpPr>
        <p:spPr/>
        <p:txBody>
          <a:bodyPr lIns="0" tIns="0" rIns="0" bIns="0">
            <a:normAutofit lnSpcReduction="10000"/>
          </a:bodyPr>
          <a:lstStyle/>
          <a:p>
            <a:pPr lvl="1" indent="-308610" algn="l">
              <a:lnSpc>
                <a:spcPct val="95000"/>
              </a:lnSpc>
              <a:spcBef>
                <a:spcPct val="0"/>
              </a:spcBef>
              <a:buClr>
                <a:srgbClr val="666666"/>
              </a:buClr>
              <a:buFontTx/>
              <a:buAutoNum type="arabicPeriod"/>
            </a:pPr>
            <a:r>
              <a:rPr lang="en-US" sz="2400" dirty="0">
                <a:solidFill>
                  <a:srgbClr val="666666"/>
                </a:solidFill>
                <a:latin typeface="Arial" pitchFamily="-110" charset="0"/>
              </a:rPr>
              <a:t>Confront your own prejudices and homophobia, even if it is uncomfortable to do so. </a:t>
            </a:r>
            <a:endParaRPr lang="en-US" sz="2400" dirty="0"/>
          </a:p>
          <a:p>
            <a:pPr lvl="1" indent="-308610" algn="l">
              <a:lnSpc>
                <a:spcPct val="95000"/>
              </a:lnSpc>
              <a:spcBef>
                <a:spcPct val="0"/>
              </a:spcBef>
              <a:buClr>
                <a:srgbClr val="666666"/>
              </a:buClr>
              <a:buFontTx/>
              <a:buAutoNum type="arabicPeriod"/>
            </a:pPr>
            <a:endParaRPr lang="en-US" sz="2400" dirty="0">
              <a:solidFill>
                <a:srgbClr val="666666"/>
              </a:solidFill>
              <a:latin typeface="Arial" pitchFamily="-110" charset="0"/>
            </a:endParaRPr>
          </a:p>
          <a:p>
            <a:pPr lvl="1" indent="-308610" algn="l">
              <a:lnSpc>
                <a:spcPct val="95000"/>
              </a:lnSpc>
              <a:spcBef>
                <a:spcPct val="0"/>
              </a:spcBef>
              <a:buClr>
                <a:srgbClr val="666666"/>
              </a:buClr>
              <a:buFontTx/>
              <a:buAutoNum type="arabicPeriod"/>
            </a:pPr>
            <a:r>
              <a:rPr lang="en-US" sz="2400" dirty="0">
                <a:solidFill>
                  <a:srgbClr val="666666"/>
                </a:solidFill>
                <a:latin typeface="Arial" pitchFamily="-110" charset="0"/>
              </a:rPr>
              <a:t>Use all-inclusive language (i.e. “partner” instead of “boyfriend” or “girlfriend”) until you know your client’s preference.</a:t>
            </a:r>
            <a:endParaRPr lang="en-US" sz="2400" dirty="0"/>
          </a:p>
          <a:p>
            <a:pPr lvl="1" indent="-308610" algn="l">
              <a:lnSpc>
                <a:spcPct val="95000"/>
              </a:lnSpc>
              <a:spcBef>
                <a:spcPct val="0"/>
              </a:spcBef>
              <a:buClr>
                <a:srgbClr val="666666"/>
              </a:buClr>
              <a:buFontTx/>
              <a:buAutoNum type="arabicPeriod"/>
            </a:pPr>
            <a:endParaRPr lang="en-US" sz="2400" dirty="0">
              <a:solidFill>
                <a:srgbClr val="666666"/>
              </a:solidFill>
              <a:latin typeface="Arial" pitchFamily="-110" charset="0"/>
            </a:endParaRPr>
          </a:p>
          <a:p>
            <a:pPr lvl="1" indent="-308610" algn="l">
              <a:lnSpc>
                <a:spcPct val="95000"/>
              </a:lnSpc>
              <a:spcBef>
                <a:spcPct val="0"/>
              </a:spcBef>
              <a:buClr>
                <a:srgbClr val="666666"/>
              </a:buClr>
              <a:buFontTx/>
              <a:buAutoNum type="arabicPeriod"/>
            </a:pPr>
            <a:r>
              <a:rPr lang="en-US" sz="2400" dirty="0">
                <a:solidFill>
                  <a:srgbClr val="666666"/>
                </a:solidFill>
                <a:latin typeface="Arial" pitchFamily="-110" charset="0"/>
              </a:rPr>
              <a:t>Understand that you cannot tell if someone is gay by looking at him/her.</a:t>
            </a:r>
            <a:endParaRPr lang="en-US" sz="2400" dirty="0"/>
          </a:p>
          <a:p>
            <a:pPr lvl="1" indent="-308610" algn="l">
              <a:lnSpc>
                <a:spcPct val="95000"/>
              </a:lnSpc>
              <a:spcBef>
                <a:spcPct val="0"/>
              </a:spcBef>
              <a:buClr>
                <a:srgbClr val="666666"/>
              </a:buClr>
              <a:buFontTx/>
              <a:buAutoNum type="arabicPeriod"/>
            </a:pPr>
            <a:endParaRPr lang="en-US" sz="2400" dirty="0">
              <a:solidFill>
                <a:srgbClr val="666666"/>
              </a:solidFill>
              <a:latin typeface="Arial" pitchFamily="-110" charset="0"/>
            </a:endParaRPr>
          </a:p>
          <a:p>
            <a:pPr lvl="1" indent="-308610" algn="l">
              <a:lnSpc>
                <a:spcPct val="95000"/>
              </a:lnSpc>
              <a:spcBef>
                <a:spcPct val="0"/>
              </a:spcBef>
              <a:buClr>
                <a:srgbClr val="666666"/>
              </a:buClr>
              <a:buFontTx/>
              <a:buAutoNum type="arabicPeriod"/>
            </a:pPr>
            <a:r>
              <a:rPr lang="en-US" sz="2400" dirty="0">
                <a:solidFill>
                  <a:srgbClr val="666666"/>
                </a:solidFill>
                <a:latin typeface="Arial" pitchFamily="-110" charset="0"/>
              </a:rPr>
              <a:t>Listen and be open-minded.</a:t>
            </a:r>
          </a:p>
          <a:p>
            <a:pPr lvl="1" indent="-308610" algn="l">
              <a:lnSpc>
                <a:spcPct val="95000"/>
              </a:lnSpc>
              <a:spcBef>
                <a:spcPct val="0"/>
              </a:spcBef>
              <a:buClr>
                <a:srgbClr val="666666"/>
              </a:buClr>
              <a:buFontTx/>
              <a:buAutoNum type="arabicPeriod"/>
            </a:pPr>
            <a:endParaRPr lang="en-US" sz="2400" dirty="0">
              <a:solidFill>
                <a:srgbClr val="666666"/>
              </a:solidFill>
              <a:latin typeface="Arial" pitchFamily="-110" charset="0"/>
            </a:endParaRPr>
          </a:p>
          <a:p>
            <a:pPr lvl="1" indent="-308610" algn="l">
              <a:lnSpc>
                <a:spcPct val="95000"/>
              </a:lnSpc>
              <a:spcBef>
                <a:spcPct val="0"/>
              </a:spcBef>
              <a:buClr>
                <a:srgbClr val="666666"/>
              </a:buClr>
              <a:buFontTx/>
              <a:buAutoNum type="arabicPeriod"/>
            </a:pPr>
            <a:r>
              <a:rPr lang="en-US" sz="2400" dirty="0">
                <a:solidFill>
                  <a:srgbClr val="666666"/>
                </a:solidFill>
                <a:latin typeface="Arial" pitchFamily="-110" charset="0"/>
              </a:rPr>
              <a:t>Respect confidentiality. It is imperative that you can be trusted. If someone comes out to you, don’t assume that they have come out to others.</a:t>
            </a:r>
            <a:endParaRPr lang="en-US" sz="2400" dirty="0"/>
          </a:p>
          <a:p>
            <a:pPr lvl="1" indent="-308610" algn="l">
              <a:lnSpc>
                <a:spcPct val="95000"/>
              </a:lnSpc>
              <a:spcBef>
                <a:spcPct val="0"/>
              </a:spcBef>
              <a:buClr>
                <a:srgbClr val="666666"/>
              </a:buClr>
              <a:buFontTx/>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 calcmode="lin" valueType="num">
                                      <p:cBhvr>
                                        <p:cTn id="14"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99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anim calcmode="lin" valueType="num">
                                      <p:cBhvr>
                                        <p:cTn id="21"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99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9939">
                                            <p:txEl>
                                              <p:pRg st="6" end="6"/>
                                            </p:txEl>
                                          </p:spTgt>
                                        </p:tgtEl>
                                        <p:attrNameLst>
                                          <p:attrName>style.visibility</p:attrName>
                                        </p:attrNameLst>
                                      </p:cBhvr>
                                      <p:to>
                                        <p:strVal val="visible"/>
                                      </p:to>
                                    </p:set>
                                    <p:anim calcmode="lin" valueType="num">
                                      <p:cBhvr>
                                        <p:cTn id="28"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9939">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993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9939">
                                            <p:txEl>
                                              <p:pRg st="8" end="8"/>
                                            </p:txEl>
                                          </p:spTgt>
                                        </p:tgtEl>
                                        <p:attrNameLst>
                                          <p:attrName>style.visibility</p:attrName>
                                        </p:attrNameLst>
                                      </p:cBhvr>
                                      <p:to>
                                        <p:strVal val="visible"/>
                                      </p:to>
                                    </p:set>
                                    <p:anim calcmode="lin" valueType="num">
                                      <p:cBhvr>
                                        <p:cTn id="35" dur="500" fill="hold"/>
                                        <p:tgtEl>
                                          <p:spTgt spid="39939">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9939">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Construction</a:t>
            </a:r>
          </a:p>
        </p:txBody>
      </p:sp>
      <p:sp>
        <p:nvSpPr>
          <p:cNvPr id="3" name="Content Placeholder 2"/>
          <p:cNvSpPr>
            <a:spLocks noGrp="1"/>
          </p:cNvSpPr>
          <p:nvPr>
            <p:ph idx="1"/>
          </p:nvPr>
        </p:nvSpPr>
        <p:spPr/>
        <p:txBody>
          <a:bodyPr>
            <a:normAutofit/>
          </a:bodyPr>
          <a:lstStyle/>
          <a:p>
            <a:pPr>
              <a:buNone/>
            </a:pPr>
            <a:r>
              <a:rPr lang="en-US" dirty="0"/>
              <a:t>Social constructionism is the theory that people develop knowledge of the world in a social context, and that much of what we perceive as reality depends on shared assumptions. </a:t>
            </a:r>
            <a:endParaRPr lang="en-US"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lIns="0" tIns="0" rIns="0" bIns="0">
            <a:normAutofit fontScale="90000"/>
          </a:bodyPr>
          <a:lstStyle/>
          <a:p>
            <a:pPr eaLnBrk="1" hangingPunct="1">
              <a:lnSpc>
                <a:spcPct val="95000"/>
              </a:lnSpc>
            </a:pPr>
            <a:r>
              <a:rPr lang="en-US" sz="3200" dirty="0">
                <a:solidFill>
                  <a:srgbClr val="000000"/>
                </a:solidFill>
                <a:latin typeface="Arial" pitchFamily="-110" charset="0"/>
              </a:rPr>
              <a:t>10 Ways to Support LGBTQ Clients </a:t>
            </a:r>
            <a:r>
              <a:rPr lang="en-US" sz="3200" dirty="0">
                <a:solidFill>
                  <a:srgbClr val="E69138"/>
                </a:solidFill>
                <a:latin typeface="Arial" pitchFamily="-110" charset="0"/>
              </a:rPr>
              <a:t/>
            </a:r>
            <a:br>
              <a:rPr lang="en-US" sz="3200" dirty="0">
                <a:solidFill>
                  <a:srgbClr val="E69138"/>
                </a:solidFill>
                <a:latin typeface="Arial" pitchFamily="-110" charset="0"/>
              </a:rPr>
            </a:br>
            <a:endParaRPr lang="en-US" sz="3200" dirty="0">
              <a:solidFill>
                <a:srgbClr val="E69138"/>
              </a:solidFill>
              <a:latin typeface="Arial" pitchFamily="-110" charset="0"/>
            </a:endParaRPr>
          </a:p>
        </p:txBody>
      </p:sp>
      <p:sp>
        <p:nvSpPr>
          <p:cNvPr id="40963" name="Rectangle 2"/>
          <p:cNvSpPr>
            <a:spLocks noGrp="1" noChangeArrowheads="1"/>
          </p:cNvSpPr>
          <p:nvPr>
            <p:ph idx="1"/>
          </p:nvPr>
        </p:nvSpPr>
        <p:spPr/>
        <p:txBody>
          <a:bodyPr lIns="0" tIns="0" rIns="0" bIns="0"/>
          <a:lstStyle/>
          <a:p>
            <a:pPr marL="565785" lvl="1" indent="-462915" algn="l">
              <a:lnSpc>
                <a:spcPct val="95000"/>
              </a:lnSpc>
              <a:spcBef>
                <a:spcPct val="0"/>
              </a:spcBef>
              <a:buClr>
                <a:srgbClr val="666666"/>
              </a:buClr>
              <a:buFont typeface="Times New Roman" pitchFamily="-110" charset="0"/>
              <a:buAutoNum type="arabicPeriod" startAt="6"/>
            </a:pPr>
            <a:r>
              <a:rPr lang="en-US" sz="2300" dirty="0">
                <a:solidFill>
                  <a:srgbClr val="666666"/>
                </a:solidFill>
                <a:latin typeface="Arial" pitchFamily="-110" charset="0"/>
              </a:rPr>
              <a:t>Be honored if someone comes out to you.</a:t>
            </a:r>
            <a:endParaRPr lang="en-US" dirty="0"/>
          </a:p>
          <a:p>
            <a:pPr marL="565785" lvl="1" indent="-462915" algn="l">
              <a:lnSpc>
                <a:spcPct val="95000"/>
              </a:lnSpc>
              <a:spcBef>
                <a:spcPct val="0"/>
              </a:spcBef>
              <a:buClr>
                <a:srgbClr val="666666"/>
              </a:buClr>
              <a:buFont typeface="Times New Roman" pitchFamily="-110" charset="0"/>
              <a:buAutoNum type="arabicPeriod" startAt="6"/>
            </a:pPr>
            <a:endParaRPr lang="en-US" sz="2300" dirty="0">
              <a:solidFill>
                <a:srgbClr val="666666"/>
              </a:solidFill>
              <a:latin typeface="Arial" pitchFamily="-110" charset="0"/>
            </a:endParaRPr>
          </a:p>
          <a:p>
            <a:pPr marL="565785" lvl="1" indent="-462915" algn="l">
              <a:lnSpc>
                <a:spcPct val="95000"/>
              </a:lnSpc>
              <a:spcBef>
                <a:spcPct val="0"/>
              </a:spcBef>
              <a:buClr>
                <a:srgbClr val="666666"/>
              </a:buClr>
              <a:buFont typeface="Times New Roman" pitchFamily="-110" charset="0"/>
              <a:buAutoNum type="arabicPeriod" startAt="6"/>
            </a:pPr>
            <a:r>
              <a:rPr lang="en-US" sz="2300" dirty="0">
                <a:solidFill>
                  <a:srgbClr val="666666"/>
                </a:solidFill>
                <a:latin typeface="Arial" pitchFamily="-110" charset="0"/>
              </a:rPr>
              <a:t>Let others know that you find homophobic comments and jokes offensive.</a:t>
            </a:r>
            <a:endParaRPr lang="en-US" dirty="0"/>
          </a:p>
          <a:p>
            <a:pPr marL="565785" lvl="1" indent="-462915" algn="l">
              <a:lnSpc>
                <a:spcPct val="95000"/>
              </a:lnSpc>
              <a:spcBef>
                <a:spcPct val="0"/>
              </a:spcBef>
              <a:buClr>
                <a:srgbClr val="666666"/>
              </a:buClr>
              <a:buFont typeface="Times New Roman" pitchFamily="-110" charset="0"/>
              <a:buAutoNum type="arabicPeriod" startAt="6"/>
            </a:pPr>
            <a:endParaRPr lang="en-US" sz="2300" dirty="0">
              <a:solidFill>
                <a:srgbClr val="666666"/>
              </a:solidFill>
              <a:latin typeface="Arial" pitchFamily="-110" charset="0"/>
            </a:endParaRPr>
          </a:p>
          <a:p>
            <a:pPr marL="565785" lvl="1" indent="-462915" algn="l">
              <a:lnSpc>
                <a:spcPct val="95000"/>
              </a:lnSpc>
              <a:spcBef>
                <a:spcPct val="0"/>
              </a:spcBef>
              <a:buClr>
                <a:srgbClr val="666666"/>
              </a:buClr>
              <a:buFont typeface="Times New Roman" pitchFamily="-110" charset="0"/>
              <a:buAutoNum type="arabicPeriod" startAt="6"/>
            </a:pPr>
            <a:r>
              <a:rPr lang="en-US" sz="2300" dirty="0">
                <a:solidFill>
                  <a:srgbClr val="666666"/>
                </a:solidFill>
                <a:latin typeface="Arial" pitchFamily="-110" charset="0"/>
              </a:rPr>
              <a:t>Educate others.</a:t>
            </a:r>
            <a:endParaRPr lang="en-US" dirty="0"/>
          </a:p>
          <a:p>
            <a:pPr marL="565785" lvl="1" indent="-462915" algn="l">
              <a:lnSpc>
                <a:spcPct val="95000"/>
              </a:lnSpc>
              <a:spcBef>
                <a:spcPct val="0"/>
              </a:spcBef>
              <a:buClr>
                <a:srgbClr val="666666"/>
              </a:buClr>
              <a:buFont typeface="Times New Roman" pitchFamily="-110" charset="0"/>
              <a:buAutoNum type="arabicPeriod" startAt="6"/>
            </a:pPr>
            <a:endParaRPr lang="en-US" sz="2300" dirty="0">
              <a:solidFill>
                <a:srgbClr val="666666"/>
              </a:solidFill>
              <a:latin typeface="Arial" pitchFamily="-110" charset="0"/>
            </a:endParaRPr>
          </a:p>
          <a:p>
            <a:pPr marL="565785" lvl="1" indent="-462915" algn="l">
              <a:lnSpc>
                <a:spcPct val="95000"/>
              </a:lnSpc>
              <a:spcBef>
                <a:spcPct val="0"/>
              </a:spcBef>
              <a:buClr>
                <a:srgbClr val="666666"/>
              </a:buClr>
              <a:buFont typeface="Times New Roman" pitchFamily="-110" charset="0"/>
              <a:buAutoNum type="arabicPeriod" startAt="6"/>
            </a:pPr>
            <a:r>
              <a:rPr lang="en-US" sz="2300" dirty="0">
                <a:solidFill>
                  <a:srgbClr val="666666"/>
                </a:solidFill>
                <a:latin typeface="Arial" pitchFamily="-110" charset="0"/>
              </a:rPr>
              <a:t>Advocate for the trainee/volunteer when he or she is mistreated because of their LGBTQ identity.</a:t>
            </a:r>
            <a:endParaRPr lang="en-US" dirty="0"/>
          </a:p>
          <a:p>
            <a:pPr marL="565785" lvl="1" indent="-462915" algn="l">
              <a:lnSpc>
                <a:spcPct val="95000"/>
              </a:lnSpc>
              <a:spcBef>
                <a:spcPct val="0"/>
              </a:spcBef>
              <a:buClr>
                <a:srgbClr val="666666"/>
              </a:buClr>
              <a:buFont typeface="Times New Roman" pitchFamily="-110" charset="0"/>
              <a:buAutoNum type="arabicPeriod" startAt="6"/>
            </a:pPr>
            <a:endParaRPr lang="en-US" sz="2300" dirty="0">
              <a:solidFill>
                <a:srgbClr val="666666"/>
              </a:solidFill>
              <a:latin typeface="Arial" pitchFamily="-110" charset="0"/>
            </a:endParaRPr>
          </a:p>
          <a:p>
            <a:pPr marL="565785" lvl="1" indent="-462915" algn="l">
              <a:lnSpc>
                <a:spcPct val="95000"/>
              </a:lnSpc>
              <a:spcBef>
                <a:spcPct val="0"/>
              </a:spcBef>
              <a:buClr>
                <a:srgbClr val="666666"/>
              </a:buClr>
              <a:buFont typeface="Times New Roman" pitchFamily="-110" charset="0"/>
              <a:buAutoNum type="arabicPeriod" startAt="6"/>
            </a:pPr>
            <a:r>
              <a:rPr lang="en-US" sz="2300" dirty="0">
                <a:solidFill>
                  <a:srgbClr val="666666"/>
                </a:solidFill>
                <a:latin typeface="Arial" pitchFamily="-110" charset="0"/>
              </a:rPr>
              <a:t>Know when and where to seek help to grow in your quest to be an inclusive provider.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0963">
                                            <p:txEl>
                                              <p:pRg st="2" end="2"/>
                                            </p:txEl>
                                          </p:spTgt>
                                        </p:tgtEl>
                                        <p:attrNameLst>
                                          <p:attrName>style.visibility</p:attrName>
                                        </p:attrNameLst>
                                      </p:cBhvr>
                                      <p:to>
                                        <p:strVal val="visible"/>
                                      </p:to>
                                    </p:set>
                                    <p:anim calcmode="lin" valueType="num">
                                      <p:cBhvr>
                                        <p:cTn id="14"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096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096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anim calcmode="lin" valueType="num">
                                      <p:cBhvr>
                                        <p:cTn id="21" dur="5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096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096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0963">
                                            <p:txEl>
                                              <p:pRg st="6" end="6"/>
                                            </p:txEl>
                                          </p:spTgt>
                                        </p:tgtEl>
                                        <p:attrNameLst>
                                          <p:attrName>style.visibility</p:attrName>
                                        </p:attrNameLst>
                                      </p:cBhvr>
                                      <p:to>
                                        <p:strVal val="visible"/>
                                      </p:to>
                                    </p:set>
                                    <p:anim calcmode="lin" valueType="num">
                                      <p:cBhvr>
                                        <p:cTn id="28" dur="500" fill="hold"/>
                                        <p:tgtEl>
                                          <p:spTgt spid="4096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096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4096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40963">
                                            <p:txEl>
                                              <p:pRg st="8" end="8"/>
                                            </p:txEl>
                                          </p:spTgt>
                                        </p:tgtEl>
                                        <p:attrNameLst>
                                          <p:attrName>style.visibility</p:attrName>
                                        </p:attrNameLst>
                                      </p:cBhvr>
                                      <p:to>
                                        <p:strVal val="visible"/>
                                      </p:to>
                                    </p:set>
                                    <p:anim calcmode="lin" valueType="num">
                                      <p:cBhvr>
                                        <p:cTn id="35" dur="500" fill="hold"/>
                                        <p:tgtEl>
                                          <p:spTgt spid="4096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4096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40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What are the traits of an </a:t>
            </a:r>
            <a:br>
              <a:rPr lang="en-US" dirty="0"/>
            </a:br>
            <a:r>
              <a:rPr lang="en-US" dirty="0"/>
              <a:t>LGBTQ affirming provider? </a:t>
            </a:r>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LGBTQ Affirming Clinicians: </a:t>
            </a:r>
            <a:endParaRPr lang="en-US" dirty="0"/>
          </a:p>
        </p:txBody>
      </p:sp>
      <p:sp>
        <p:nvSpPr>
          <p:cNvPr id="3" name="Content Placeholder 2"/>
          <p:cNvSpPr>
            <a:spLocks noGrp="1"/>
          </p:cNvSpPr>
          <p:nvPr>
            <p:ph idx="1"/>
          </p:nvPr>
        </p:nvSpPr>
        <p:spPr/>
        <p:txBody>
          <a:bodyPr/>
          <a:lstStyle/>
          <a:p>
            <a:endParaRPr lang="en-US" dirty="0"/>
          </a:p>
          <a:p>
            <a:r>
              <a:rPr lang="en-US" dirty="0"/>
              <a:t>Ensure that the therapy environment is safe and affirming </a:t>
            </a:r>
          </a:p>
          <a:p>
            <a:pPr lvl="1"/>
            <a:endParaRPr lang="en-US" dirty="0"/>
          </a:p>
          <a:p>
            <a:r>
              <a:rPr lang="en-US" dirty="0"/>
              <a:t>Have policies in place that support the needs of the LGBTQ client: </a:t>
            </a:r>
          </a:p>
          <a:p>
            <a:pPr lvl="2"/>
            <a:r>
              <a:rPr lang="en-US" dirty="0"/>
              <a:t>Intake Forms</a:t>
            </a:r>
          </a:p>
          <a:p>
            <a:pPr lvl="2"/>
            <a:r>
              <a:rPr lang="en-US" dirty="0"/>
              <a:t>Trained office staff</a:t>
            </a:r>
          </a:p>
          <a:p>
            <a:pPr lvl="2"/>
            <a:r>
              <a:rPr lang="en-US" dirty="0"/>
              <a:t>Signs and symbols</a:t>
            </a:r>
          </a:p>
          <a:p>
            <a:pPr lvl="3"/>
            <a:endParaRPr lang="en-US" dirty="0"/>
          </a:p>
          <a:p>
            <a:endParaRPr lang="en-US" dirty="0"/>
          </a:p>
          <a:p>
            <a:pPr lvl="2"/>
            <a:endParaRPr lang="en-US" dirty="0"/>
          </a:p>
          <a:p>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LGBTQ Affirming Clinicians: </a:t>
            </a:r>
          </a:p>
        </p:txBody>
      </p:sp>
      <p:sp>
        <p:nvSpPr>
          <p:cNvPr id="3" name="Content Placeholder 2"/>
          <p:cNvSpPr>
            <a:spLocks noGrp="1"/>
          </p:cNvSpPr>
          <p:nvPr>
            <p:ph idx="1"/>
          </p:nvPr>
        </p:nvSpPr>
        <p:spPr>
          <a:xfrm>
            <a:off x="163454" y="1417638"/>
            <a:ext cx="7958958" cy="4708524"/>
          </a:xfrm>
        </p:spPr>
        <p:txBody>
          <a:bodyPr wrap="none">
            <a:normAutofit/>
          </a:bodyPr>
          <a:lstStyle/>
          <a:p>
            <a:pPr>
              <a:buNone/>
            </a:pPr>
            <a:endParaRPr lang="en-US" sz="2000" dirty="0">
              <a:solidFill>
                <a:srgbClr val="000000"/>
              </a:solidFill>
              <a:cs typeface="Century Gothic"/>
            </a:endParaRPr>
          </a:p>
          <a:p>
            <a:pPr marL="1657350" lvl="3">
              <a:buNone/>
            </a:pPr>
            <a:endParaRPr lang="en-US" sz="1600" dirty="0">
              <a:solidFill>
                <a:srgbClr val="000000"/>
              </a:solidFill>
              <a:cs typeface="Century Gothic"/>
            </a:endParaRPr>
          </a:p>
          <a:p>
            <a:pPr marL="800100" lvl="1">
              <a:buFont typeface="Wingdings" charset="2"/>
              <a:buChar char="ü"/>
            </a:pPr>
            <a:r>
              <a:rPr lang="en-US" sz="2400" dirty="0">
                <a:solidFill>
                  <a:srgbClr val="000000"/>
                </a:solidFill>
                <a:cs typeface="Century Gothic"/>
              </a:rPr>
              <a:t>Informed regarding the impact of societal  stigma on </a:t>
            </a:r>
          </a:p>
          <a:p>
            <a:pPr marL="800100" lvl="1">
              <a:buNone/>
            </a:pPr>
            <a:r>
              <a:rPr lang="en-US" sz="2400" dirty="0">
                <a:solidFill>
                  <a:srgbClr val="000000"/>
                </a:solidFill>
                <a:cs typeface="Century Gothic"/>
              </a:rPr>
              <a:t>	the well-being  of the client </a:t>
            </a:r>
          </a:p>
          <a:p>
            <a:pPr marL="800100" lvl="1">
              <a:buFont typeface="Wingdings" charset="2"/>
              <a:buChar char="ü"/>
            </a:pPr>
            <a:r>
              <a:rPr lang="en-US" sz="2400" dirty="0">
                <a:solidFill>
                  <a:srgbClr val="000000"/>
                </a:solidFill>
                <a:cs typeface="Century Gothic"/>
              </a:rPr>
              <a:t>Educated on the impact of </a:t>
            </a:r>
            <a:r>
              <a:rPr lang="en-US" sz="2400" dirty="0" err="1">
                <a:solidFill>
                  <a:srgbClr val="000000"/>
                </a:solidFill>
                <a:cs typeface="Century Gothic"/>
              </a:rPr>
              <a:t>heterocentrism</a:t>
            </a:r>
            <a:r>
              <a:rPr lang="en-US" sz="2400" dirty="0">
                <a:solidFill>
                  <a:srgbClr val="000000"/>
                </a:solidFill>
                <a:cs typeface="Century Gothic"/>
              </a:rPr>
              <a:t> on </a:t>
            </a:r>
          </a:p>
          <a:p>
            <a:pPr marL="800100" lvl="1">
              <a:buNone/>
            </a:pPr>
            <a:r>
              <a:rPr lang="en-US" sz="2400" dirty="0">
                <a:solidFill>
                  <a:srgbClr val="000000"/>
                </a:solidFill>
                <a:cs typeface="Century Gothic"/>
              </a:rPr>
              <a:t>	   LGBTQ stress levels</a:t>
            </a:r>
          </a:p>
          <a:p>
            <a:pPr marL="800100" lvl="1">
              <a:buFont typeface="Wingdings" charset="2"/>
              <a:buChar char="ü"/>
            </a:pPr>
            <a:r>
              <a:rPr lang="en-US" sz="2400" dirty="0">
                <a:solidFill>
                  <a:srgbClr val="000000"/>
                </a:solidFill>
                <a:cs typeface="Century Gothic"/>
              </a:rPr>
              <a:t>Normalize sexual diversity</a:t>
            </a:r>
          </a:p>
          <a:p>
            <a:pPr marL="800100" lvl="1">
              <a:buFont typeface="Wingdings" charset="2"/>
              <a:buChar char="ü"/>
            </a:pPr>
            <a:r>
              <a:rPr lang="en-US" sz="2400" dirty="0">
                <a:solidFill>
                  <a:srgbClr val="000000"/>
                </a:solidFill>
                <a:cs typeface="Century Gothic"/>
              </a:rPr>
              <a:t>Understand their role in acting as external buffe</a:t>
            </a:r>
            <a:r>
              <a:rPr lang="en-US" sz="2000" dirty="0">
                <a:solidFill>
                  <a:srgbClr val="000000"/>
                </a:solidFill>
                <a:cs typeface="Century Gothic"/>
              </a:rPr>
              <a:t>r </a:t>
            </a:r>
          </a:p>
          <a:p>
            <a:endParaRPr lang="en-US" sz="2857" dirty="0">
              <a:solidFill>
                <a:srgbClr val="000000"/>
              </a:solidFill>
              <a:cs typeface="Century Gothic"/>
            </a:endParaRPr>
          </a:p>
          <a:p>
            <a:pPr marL="1200150" lvl="2" indent="-285750"/>
            <a:endParaRPr lang="en-US" sz="2857" dirty="0">
              <a:solidFill>
                <a:srgbClr val="000000"/>
              </a:solidFill>
              <a:cs typeface="Century Gothic"/>
            </a:endParaRPr>
          </a:p>
          <a:p>
            <a:pPr algn="ctr"/>
            <a:endParaRPr lang="en-US" sz="2857"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LGBTQ Affirming Clinicians: </a:t>
            </a:r>
          </a:p>
        </p:txBody>
      </p:sp>
      <p:sp>
        <p:nvSpPr>
          <p:cNvPr id="3" name="Content Placeholder 2"/>
          <p:cNvSpPr>
            <a:spLocks noGrp="1"/>
          </p:cNvSpPr>
          <p:nvPr>
            <p:ph idx="1"/>
          </p:nvPr>
        </p:nvSpPr>
        <p:spPr>
          <a:xfrm>
            <a:off x="246594" y="1417638"/>
            <a:ext cx="5757961" cy="4708524"/>
          </a:xfrm>
        </p:spPr>
        <p:txBody>
          <a:bodyPr wrap="none">
            <a:normAutofit/>
          </a:bodyPr>
          <a:lstStyle/>
          <a:p>
            <a:pPr marL="400050">
              <a:buFont typeface="Wingdings" charset="2"/>
              <a:buChar char="ü"/>
            </a:pPr>
            <a:r>
              <a:rPr lang="en-US" sz="2400" dirty="0">
                <a:solidFill>
                  <a:srgbClr val="000000"/>
                </a:solidFill>
                <a:cs typeface="Century Gothic"/>
              </a:rPr>
              <a:t>Gently following shifts in identity with questioning &amp;</a:t>
            </a:r>
          </a:p>
          <a:p>
            <a:pPr marL="400050">
              <a:buNone/>
            </a:pPr>
            <a:r>
              <a:rPr lang="en-US" sz="2400" dirty="0">
                <a:solidFill>
                  <a:srgbClr val="000000"/>
                </a:solidFill>
                <a:cs typeface="Century Gothic"/>
              </a:rPr>
              <a:t>     newly coming out persons	</a:t>
            </a:r>
          </a:p>
          <a:p>
            <a:pPr marL="400050">
              <a:buFont typeface="Wingdings" charset="2"/>
              <a:buChar char="ü"/>
            </a:pPr>
            <a:r>
              <a:rPr lang="en-US" sz="2400" dirty="0">
                <a:solidFill>
                  <a:srgbClr val="000000"/>
                </a:solidFill>
                <a:cs typeface="Century Gothic"/>
              </a:rPr>
              <a:t>Are educated on the stressful process of coming out </a:t>
            </a:r>
          </a:p>
          <a:p>
            <a:pPr marL="400050">
              <a:buNone/>
            </a:pPr>
            <a:r>
              <a:rPr lang="en-US" sz="2400" dirty="0">
                <a:solidFill>
                  <a:srgbClr val="000000"/>
                </a:solidFill>
                <a:cs typeface="Century Gothic"/>
              </a:rPr>
              <a:t>	and identity synthesis</a:t>
            </a:r>
          </a:p>
          <a:p>
            <a:pPr marL="400050">
              <a:buFont typeface="Wingdings" charset="2"/>
              <a:buChar char="ü"/>
            </a:pPr>
            <a:r>
              <a:rPr lang="en-US" sz="2400" dirty="0">
                <a:solidFill>
                  <a:srgbClr val="000000"/>
                </a:solidFill>
                <a:cs typeface="Century Gothic"/>
              </a:rPr>
              <a:t>Acknowledging authentic life and relationship rituals</a:t>
            </a:r>
          </a:p>
          <a:p>
            <a:pPr marL="400050">
              <a:buNone/>
            </a:pPr>
            <a:r>
              <a:rPr lang="en-US" sz="2400" dirty="0">
                <a:solidFill>
                  <a:srgbClr val="000000"/>
                </a:solidFill>
                <a:cs typeface="Century Gothic"/>
              </a:rPr>
              <a:t>      of LGBQT clients </a:t>
            </a:r>
          </a:p>
          <a:p>
            <a:pPr marL="400050">
              <a:buFont typeface="Wingdings" charset="2"/>
              <a:buChar char="ü"/>
            </a:pPr>
            <a:r>
              <a:rPr lang="en-US" sz="2400" dirty="0">
                <a:solidFill>
                  <a:srgbClr val="000000"/>
                </a:solidFill>
                <a:cs typeface="Century Gothic"/>
              </a:rPr>
              <a:t>Stay informed regarding issues that impact clients </a:t>
            </a:r>
          </a:p>
          <a:p>
            <a:pPr algn="ctr"/>
            <a:endParaRPr lang="en-US" sz="2857"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Intersections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774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4AE2-4E78-FC4F-BB66-1105D9DFD6FB}"/>
              </a:ext>
            </a:extLst>
          </p:cNvPr>
          <p:cNvSpPr>
            <a:spLocks noGrp="1"/>
          </p:cNvSpPr>
          <p:nvPr>
            <p:ph type="title"/>
          </p:nvPr>
        </p:nvSpPr>
        <p:spPr/>
        <p:txBody>
          <a:bodyPr/>
          <a:lstStyle/>
          <a:p>
            <a:r>
              <a:rPr lang="en-US" dirty="0"/>
              <a:t>Intersections</a:t>
            </a:r>
          </a:p>
        </p:txBody>
      </p:sp>
      <p:sp>
        <p:nvSpPr>
          <p:cNvPr id="3" name="Content Placeholder 2">
            <a:extLst>
              <a:ext uri="{FF2B5EF4-FFF2-40B4-BE49-F238E27FC236}">
                <a16:creationId xmlns:a16="http://schemas.microsoft.com/office/drawing/2014/main" id="{ADB63403-4DF9-474A-8EB2-57EF34CC44BA}"/>
              </a:ext>
            </a:extLst>
          </p:cNvPr>
          <p:cNvSpPr>
            <a:spLocks noGrp="1"/>
          </p:cNvSpPr>
          <p:nvPr>
            <p:ph idx="1"/>
          </p:nvPr>
        </p:nvSpPr>
        <p:spPr/>
        <p:txBody>
          <a:bodyPr>
            <a:normAutofit/>
          </a:bodyPr>
          <a:lstStyle/>
          <a:p>
            <a:r>
              <a:rPr lang="en-US" dirty="0"/>
              <a:t>The reference to “social implications” in this definition takes into account the sociohistorical (including personal history) and sociopolitical context of these identities and recognizes the unique experiences of the individual based on the intersection of all relevant group memberships.  </a:t>
            </a:r>
          </a:p>
          <a:p>
            <a:endParaRPr lang="en-US" dirty="0"/>
          </a:p>
        </p:txBody>
      </p:sp>
    </p:spTree>
    <p:extLst>
      <p:ext uri="{BB962C8B-B14F-4D97-AF65-F5344CB8AC3E}">
        <p14:creationId xmlns:p14="http://schemas.microsoft.com/office/powerpoint/2010/main" val="284235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1727-A851-2641-9D45-114A38CDD62B}"/>
              </a:ext>
            </a:extLst>
          </p:cNvPr>
          <p:cNvSpPr>
            <a:spLocks noGrp="1"/>
          </p:cNvSpPr>
          <p:nvPr>
            <p:ph type="title"/>
          </p:nvPr>
        </p:nvSpPr>
        <p:spPr/>
        <p:txBody>
          <a:bodyPr/>
          <a:lstStyle/>
          <a:p>
            <a:r>
              <a:rPr lang="en-US" dirty="0"/>
              <a:t>ADDRESSING</a:t>
            </a:r>
          </a:p>
        </p:txBody>
      </p:sp>
      <p:sp>
        <p:nvSpPr>
          <p:cNvPr id="3" name="Content Placeholder 2">
            <a:extLst>
              <a:ext uri="{FF2B5EF4-FFF2-40B4-BE49-F238E27FC236}">
                <a16:creationId xmlns:a16="http://schemas.microsoft.com/office/drawing/2014/main" id="{1DABEF66-4B2E-EA42-B1EE-DC0BC6C10F17}"/>
              </a:ext>
            </a:extLst>
          </p:cNvPr>
          <p:cNvSpPr>
            <a:spLocks noGrp="1"/>
          </p:cNvSpPr>
          <p:nvPr>
            <p:ph idx="1"/>
          </p:nvPr>
        </p:nvSpPr>
        <p:spPr/>
        <p:txBody>
          <a:bodyPr/>
          <a:lstStyle/>
          <a:p>
            <a:r>
              <a:rPr lang="en-US" dirty="0"/>
              <a:t>A – age</a:t>
            </a:r>
          </a:p>
          <a:p>
            <a:r>
              <a:rPr lang="en-US" dirty="0"/>
              <a:t>D – developmental disabilities</a:t>
            </a:r>
          </a:p>
          <a:p>
            <a:r>
              <a:rPr lang="en-US" dirty="0"/>
              <a:t>D – acquired disabilities</a:t>
            </a:r>
          </a:p>
          <a:p>
            <a:r>
              <a:rPr lang="en-US" dirty="0"/>
              <a:t>R – religion/spirituality</a:t>
            </a:r>
          </a:p>
          <a:p>
            <a:r>
              <a:rPr lang="en-US" dirty="0"/>
              <a:t>E – ethnicity/race</a:t>
            </a:r>
          </a:p>
          <a:p>
            <a:r>
              <a:rPr lang="en-US" dirty="0"/>
              <a:t>S – sexual orientation</a:t>
            </a:r>
          </a:p>
          <a:p>
            <a:r>
              <a:rPr lang="en-US" dirty="0"/>
              <a:t>S – socio-economic status </a:t>
            </a:r>
          </a:p>
          <a:p>
            <a:r>
              <a:rPr lang="en-US" dirty="0"/>
              <a:t>I – indigenous group membership</a:t>
            </a:r>
          </a:p>
          <a:p>
            <a:r>
              <a:rPr lang="en-US" dirty="0"/>
              <a:t>N – nationality </a:t>
            </a:r>
          </a:p>
          <a:p>
            <a:r>
              <a:rPr lang="en-US" dirty="0"/>
              <a:t>G – gender </a:t>
            </a:r>
          </a:p>
        </p:txBody>
      </p:sp>
    </p:spTree>
    <p:extLst>
      <p:ext uri="{BB962C8B-B14F-4D97-AF65-F5344CB8AC3E}">
        <p14:creationId xmlns:p14="http://schemas.microsoft.com/office/powerpoint/2010/main" val="309648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What’s in a Name?</a:t>
            </a:r>
          </a:p>
        </p:txBody>
      </p:sp>
      <p:sp>
        <p:nvSpPr>
          <p:cNvPr id="5" name="Subtitle 4"/>
          <p:cNvSpPr>
            <a:spLocks noGrp="1"/>
          </p:cNvSpPr>
          <p:nvPr>
            <p:ph type="subTitle" idx="1"/>
          </p:nvPr>
        </p:nvSpPr>
        <p:spPr/>
        <p:txBody>
          <a:bodyPr/>
          <a:lstStyle/>
          <a:p>
            <a:r>
              <a:rPr lang="en-US" dirty="0"/>
              <a:t>Terminology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Orientation</a:t>
            </a:r>
          </a:p>
        </p:txBody>
      </p:sp>
      <p:sp>
        <p:nvSpPr>
          <p:cNvPr id="3" name="Content Placeholder 2"/>
          <p:cNvSpPr>
            <a:spLocks noGrp="1"/>
          </p:cNvSpPr>
          <p:nvPr>
            <p:ph idx="1"/>
          </p:nvPr>
        </p:nvSpPr>
        <p:spPr/>
        <p:txBody>
          <a:bodyPr>
            <a:normAutofit/>
          </a:bodyPr>
          <a:lstStyle/>
          <a:p>
            <a:pPr>
              <a:buNone/>
            </a:pPr>
            <a:r>
              <a:rPr lang="en-US" sz="2800" dirty="0">
                <a:solidFill>
                  <a:srgbClr val="68007F"/>
                </a:solidFill>
                <a:ea typeface="ＭＳ Ｐゴシック" pitchFamily="-110" charset="-128"/>
                <a:cs typeface="ＭＳ Ｐゴシック" pitchFamily="-110" charset="-128"/>
              </a:rPr>
              <a:t>Sexual orientation </a:t>
            </a:r>
            <a:r>
              <a:rPr lang="en-US" sz="2800" dirty="0">
                <a:ea typeface="ＭＳ Ｐゴシック" pitchFamily="-110" charset="-128"/>
                <a:cs typeface="ＭＳ Ｐゴシック" pitchFamily="-110" charset="-128"/>
              </a:rPr>
              <a:t>– Attraction for sexual partners either of the opposite, same, or both sexes.</a:t>
            </a:r>
          </a:p>
          <a:p>
            <a:pPr>
              <a:buNone/>
            </a:pPr>
            <a:endParaRPr lang="en-US" sz="2800" dirty="0">
              <a:ea typeface="ＭＳ Ｐゴシック" pitchFamily="-110" charset="-128"/>
              <a:cs typeface="ＭＳ Ｐゴシック" pitchFamily="-110" charset="-128"/>
            </a:endParaRPr>
          </a:p>
          <a:p>
            <a:pPr>
              <a:buNone/>
            </a:pPr>
            <a:r>
              <a:rPr lang="en-US" sz="2800" dirty="0">
                <a:ea typeface="ＭＳ Ｐゴシック" pitchFamily="-110" charset="-128"/>
                <a:cs typeface="ＭＳ Ｐゴシック" pitchFamily="-110" charset="-128"/>
              </a:rPr>
              <a:t>Heterosexual – “straight”</a:t>
            </a:r>
          </a:p>
          <a:p>
            <a:pPr>
              <a:buNone/>
            </a:pPr>
            <a:r>
              <a:rPr lang="en-US" sz="2800" dirty="0">
                <a:ea typeface="ＭＳ Ｐゴシック" pitchFamily="-110" charset="-128"/>
                <a:cs typeface="ＭＳ Ｐゴシック" pitchFamily="-110" charset="-128"/>
              </a:rPr>
              <a:t>Homosexual: Gay, Lesbian, Bisexual, Queer, Questioning, etc.  </a:t>
            </a:r>
          </a:p>
          <a:p>
            <a:pPr>
              <a:buNone/>
            </a:pPr>
            <a:endParaRPr lang="en-US" b="1" dirty="0">
              <a:latin typeface="Century Gothic" pitchFamily="34" charset="0"/>
            </a:endParaRPr>
          </a:p>
          <a:p>
            <a:endParaRPr lang="en-US" dirty="0"/>
          </a:p>
          <a:p>
            <a:endParaRPr lang="en-US" dirty="0">
              <a:latin typeface="Century Gothic" pitchFamily="34" charset="0"/>
            </a:endParaRPr>
          </a:p>
          <a:p>
            <a:endParaRPr lang="en-US" dirty="0">
              <a:latin typeface="Century Gothic" pitchFamily="34" charset="0"/>
            </a:endParaRPr>
          </a:p>
          <a:p>
            <a:pPr>
              <a:buNone/>
            </a:pPr>
            <a:endParaRPr lang="en-US" dirty="0">
              <a:latin typeface="Century Gothic" pitchFamily="34" charset="0"/>
            </a:endParaRPr>
          </a:p>
          <a:p>
            <a:pPr>
              <a:buNone/>
            </a:pPr>
            <a:endParaRPr lang="en-US" dirty="0">
              <a:latin typeface="Century Gothic" pitchFamily="34" charset="0"/>
            </a:endParaRP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8843</TotalTime>
  <Words>1985</Words>
  <Application>Microsoft Office PowerPoint</Application>
  <PresentationFormat>On-screen Show (4:3)</PresentationFormat>
  <Paragraphs>252</Paragraphs>
  <Slides>44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ＭＳ Ｐゴシック</vt:lpstr>
      <vt:lpstr>Arial</vt:lpstr>
      <vt:lpstr>Calibri</vt:lpstr>
      <vt:lpstr>Century Gothic</vt:lpstr>
      <vt:lpstr>Times New Roman</vt:lpstr>
      <vt:lpstr>Trebuchet MS</vt:lpstr>
      <vt:lpstr>Wingdings</vt:lpstr>
      <vt:lpstr>Wingdings 2</vt:lpstr>
      <vt:lpstr>Opulent</vt:lpstr>
      <vt:lpstr>LGBTQA+ Wellness Care: Illusion, Delusion or Reality</vt:lpstr>
      <vt:lpstr>Learning Outcome</vt:lpstr>
      <vt:lpstr>Social Construction Anyone? </vt:lpstr>
      <vt:lpstr>Social Construction</vt:lpstr>
      <vt:lpstr>Intersections</vt:lpstr>
      <vt:lpstr>Intersections</vt:lpstr>
      <vt:lpstr>ADDRESSING</vt:lpstr>
      <vt:lpstr>What’s in a Name?</vt:lpstr>
      <vt:lpstr>Sexual Orientation</vt:lpstr>
      <vt:lpstr>Gender Identity</vt:lpstr>
      <vt:lpstr>Transgender</vt:lpstr>
      <vt:lpstr>Gender</vt:lpstr>
      <vt:lpstr>Impact of Social Construction</vt:lpstr>
      <vt:lpstr>Personal Impact</vt:lpstr>
      <vt:lpstr>Transgender </vt:lpstr>
      <vt:lpstr>Gender Dysphoria: DSM-5</vt:lpstr>
      <vt:lpstr>Gender Dysphoria</vt:lpstr>
      <vt:lpstr>Transitioning</vt:lpstr>
      <vt:lpstr>The Nature of Gender Dysphoria </vt:lpstr>
      <vt:lpstr>Daily Living</vt:lpstr>
      <vt:lpstr>Challenges of Daily Living </vt:lpstr>
      <vt:lpstr>Barriers and Buffers </vt:lpstr>
      <vt:lpstr>Barriers and Buffers </vt:lpstr>
      <vt:lpstr>Challenges of Coming Out</vt:lpstr>
      <vt:lpstr>Coming Out Challenges</vt:lpstr>
      <vt:lpstr>Remember</vt:lpstr>
      <vt:lpstr>Adolescent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Mental Health Issues </vt:lpstr>
      <vt:lpstr>Mental Health Issues</vt:lpstr>
      <vt:lpstr>Supporting others</vt:lpstr>
      <vt:lpstr>10 Ways to Support LGBTQ Clients  </vt:lpstr>
      <vt:lpstr>10 Ways to Support LGBTQ Clients  </vt:lpstr>
      <vt:lpstr>What are the traits of an  LGBTQ affirming provider? </vt:lpstr>
      <vt:lpstr>LGBTQ Affirming Clinicians: </vt:lpstr>
      <vt:lpstr>LGBTQ Affirming Clinicians: </vt:lpstr>
      <vt:lpstr>LGBTQ Affirming Clinicians: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the Clinical Toolkit:  Increasing Clinical Competency with LGBTQ Clients</dc:title>
  <dc:creator>Melissa Thompson</dc:creator>
  <cp:lastModifiedBy>Glynn Penelope</cp:lastModifiedBy>
  <cp:revision>44</cp:revision>
  <dcterms:created xsi:type="dcterms:W3CDTF">2015-01-19T16:16:48Z</dcterms:created>
  <dcterms:modified xsi:type="dcterms:W3CDTF">2021-10-12T15:19:23Z</dcterms:modified>
</cp:coreProperties>
</file>