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Average"/>
      <p:regular r:id="rId14"/>
    </p:embeddedFont>
    <p:embeddedFont>
      <p:font typeface="Oswald"/>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Oswald-regular.fntdata"/><Relationship Id="rId14" Type="http://schemas.openxmlformats.org/officeDocument/2006/relationships/font" Target="fonts/Average-regular.fntdata"/><Relationship Id="rId16"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1e7051a7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1e7051a7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I’ve been asked to touch on the more personal aspect of transitioning and all that comes with it. First, an introduction. I’m Ashley. I’m 27 and started transitioning when I was 20. My hobbies include camping, petting my cat, and being gay.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f1e7051a7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f1e7051a7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child I enjoyed things that children enjoy. And I say that because people like to say “oh I was always into boy stuff” but I was very much not like that. I had diverse interests, and while I gravitated </a:t>
            </a:r>
            <a:r>
              <a:rPr lang="en"/>
              <a:t>towards</a:t>
            </a:r>
            <a:r>
              <a:rPr lang="en"/>
              <a:t> some more stereotypically masculine things, I also enjoyed a lot of toys and games considered to be “feminine”. I think I knew I was a girl, or I knew that people told me I was, but I didn’t really have any sort of concrete idea of what that meant. I didn’t feel “wrong” in any way.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f1e7051a7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f1e7051a7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But puberty made things a little more interesting.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f1e7051a7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f1e7051a7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coming out was a largely </a:t>
            </a:r>
            <a:r>
              <a:rPr lang="en"/>
              <a:t>positive</a:t>
            </a:r>
            <a:r>
              <a:rPr lang="en"/>
              <a:t> experience, I was fortunate in that I had a very supportive community where I was going to school at the time, and also a very supportive family. Having this network really helped make other aspects of transition easier. Luckily we live very close to one of the leading centers for trans healthcare, and Fenway was also a large part of making my transition simple. A lot of people have to wait years and jump through all sorts of hoops to </a:t>
            </a:r>
            <a:r>
              <a:rPr lang="en"/>
              <a:t>receive</a:t>
            </a:r>
            <a:r>
              <a:rPr lang="en"/>
              <a:t> the medical care they need, but I happened to be very lucky in this department. I was able to start HRT and have top surgery less than 1 year after coming out.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f1e7051a7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f1e7051a7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integral part of my </a:t>
            </a:r>
            <a:r>
              <a:rPr lang="en"/>
              <a:t>transition going smoothly was the overwhelming support I received from family and friends. I hardly had any negative reactions that I can recall, and that’s a pretty rare situation. It’s one of the reasons I feel like I can be open about my experiences.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f1e7051a7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f1e7051a7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Even for me, there are some downsides to just existing as a trans person, especially when it comes to healthcare. Insurance companies and many medical offices are behind in terms of how to manage trans patients.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Checking boxes on forms is challenging when the forms were not designed to include you.</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If my insurance lists me as male, I’ll get important procedures declined. If my insurance lists me as female, it doesn’t match my other documentation. I’ve even been accused of attempting </a:t>
            </a:r>
            <a:r>
              <a:rPr lang="en"/>
              <a:t>commit</a:t>
            </a:r>
            <a:r>
              <a:rPr lang="en"/>
              <a:t> insurance fraud by asking an urgent care clinic to bill my insurance as female. And my experience has been overwhelmingly positive. There are many people who don’t have the same advantages I’ve been afforded and are subject to much more discrimination in healthcare.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f1e7051a7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f1e7051a7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docs.google.com/document/d/1KC49ezZWXCn57StiSHJz7HYjP3FDBkK0rAPdyaDgKuY/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1515900" y="1141025"/>
            <a:ext cx="6112200" cy="114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t/>
            </a:r>
            <a:endParaRPr sz="5020"/>
          </a:p>
          <a:p>
            <a:pPr indent="0" lvl="0" marL="0" rtl="0" algn="ctr">
              <a:spcBef>
                <a:spcPts val="0"/>
              </a:spcBef>
              <a:spcAft>
                <a:spcPts val="0"/>
              </a:spcAft>
              <a:buSzPts val="990"/>
              <a:buNone/>
            </a:pPr>
            <a:r>
              <a:rPr lang="en" sz="5020"/>
              <a:t>What is it actually like?</a:t>
            </a:r>
            <a:endParaRPr sz="5020"/>
          </a:p>
        </p:txBody>
      </p:sp>
      <p:sp>
        <p:nvSpPr>
          <p:cNvPr id="60" name="Google Shape;60;p13"/>
          <p:cNvSpPr txBox="1"/>
          <p:nvPr>
            <p:ph idx="1" type="subTitle"/>
          </p:nvPr>
        </p:nvSpPr>
        <p:spPr>
          <a:xfrm>
            <a:off x="1254150" y="3115625"/>
            <a:ext cx="6635700" cy="86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solidFill>
                  <a:schemeClr val="accent5"/>
                </a:solidFill>
              </a:rPr>
              <a:t>An individual and familial </a:t>
            </a:r>
            <a:r>
              <a:rPr lang="en" sz="2000">
                <a:solidFill>
                  <a:schemeClr val="accent5"/>
                </a:solidFill>
              </a:rPr>
              <a:t>perspective.</a:t>
            </a:r>
            <a:endParaRPr sz="2000">
              <a:solidFill>
                <a:schemeClr val="accent5"/>
              </a:solidFill>
            </a:endParaRPr>
          </a:p>
        </p:txBody>
      </p:sp>
      <p:pic>
        <p:nvPicPr>
          <p:cNvPr id="61" name="Google Shape;61;p13"/>
          <p:cNvPicPr preferRelativeResize="0"/>
          <p:nvPr/>
        </p:nvPicPr>
        <p:blipFill>
          <a:blip r:embed="rId3">
            <a:alphaModFix/>
          </a:blip>
          <a:stretch>
            <a:fillRect/>
          </a:stretch>
        </p:blipFill>
        <p:spPr>
          <a:xfrm>
            <a:off x="7046983" y="2948650"/>
            <a:ext cx="1738743" cy="2027876"/>
          </a:xfrm>
          <a:prstGeom prst="rect">
            <a:avLst/>
          </a:prstGeom>
          <a:noFill/>
          <a:ln>
            <a:noFill/>
          </a:ln>
        </p:spPr>
      </p:pic>
      <p:pic>
        <p:nvPicPr>
          <p:cNvPr id="62" name="Google Shape;62;p13"/>
          <p:cNvPicPr preferRelativeResize="0"/>
          <p:nvPr/>
        </p:nvPicPr>
        <p:blipFill>
          <a:blip r:embed="rId4">
            <a:alphaModFix/>
          </a:blip>
          <a:stretch>
            <a:fillRect/>
          </a:stretch>
        </p:blipFill>
        <p:spPr>
          <a:xfrm>
            <a:off x="233863" y="3590800"/>
            <a:ext cx="2181715" cy="1385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532075" y="187452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700"/>
              <a:t>Ashley D’Orlando</a:t>
            </a:r>
            <a:endParaRPr sz="2700"/>
          </a:p>
        </p:txBody>
      </p:sp>
      <p:pic>
        <p:nvPicPr>
          <p:cNvPr id="68" name="Google Shape;68;p14"/>
          <p:cNvPicPr preferRelativeResize="0"/>
          <p:nvPr/>
        </p:nvPicPr>
        <p:blipFill rotWithShape="1">
          <a:blip r:embed="rId3">
            <a:alphaModFix/>
          </a:blip>
          <a:srcRect b="4351" l="8657" r="15859" t="0"/>
          <a:stretch/>
        </p:blipFill>
        <p:spPr>
          <a:xfrm>
            <a:off x="243300" y="237625"/>
            <a:ext cx="2954440" cy="2496850"/>
          </a:xfrm>
          <a:prstGeom prst="rect">
            <a:avLst/>
          </a:prstGeom>
          <a:noFill/>
          <a:ln>
            <a:noFill/>
          </a:ln>
        </p:spPr>
      </p:pic>
      <p:pic>
        <p:nvPicPr>
          <p:cNvPr id="69" name="Google Shape;69;p14"/>
          <p:cNvPicPr preferRelativeResize="0"/>
          <p:nvPr/>
        </p:nvPicPr>
        <p:blipFill rotWithShape="1">
          <a:blip r:embed="rId4">
            <a:alphaModFix/>
          </a:blip>
          <a:srcRect b="0" l="17412" r="25869" t="12403"/>
          <a:stretch/>
        </p:blipFill>
        <p:spPr>
          <a:xfrm>
            <a:off x="3811426" y="2630223"/>
            <a:ext cx="2155701" cy="2481777"/>
          </a:xfrm>
          <a:prstGeom prst="rect">
            <a:avLst/>
          </a:prstGeom>
          <a:noFill/>
          <a:ln>
            <a:noFill/>
          </a:ln>
        </p:spPr>
      </p:pic>
      <p:pic>
        <p:nvPicPr>
          <p:cNvPr id="70" name="Google Shape;70;p14"/>
          <p:cNvPicPr preferRelativeResize="0"/>
          <p:nvPr/>
        </p:nvPicPr>
        <p:blipFill>
          <a:blip r:embed="rId5">
            <a:alphaModFix/>
          </a:blip>
          <a:stretch>
            <a:fillRect/>
          </a:stretch>
        </p:blipFill>
        <p:spPr>
          <a:xfrm>
            <a:off x="376025" y="2852925"/>
            <a:ext cx="3156050" cy="2200602"/>
          </a:xfrm>
          <a:prstGeom prst="rect">
            <a:avLst/>
          </a:prstGeom>
          <a:noFill/>
          <a:ln>
            <a:noFill/>
          </a:ln>
        </p:spPr>
      </p:pic>
      <p:pic>
        <p:nvPicPr>
          <p:cNvPr id="71" name="Google Shape;71;p14"/>
          <p:cNvPicPr preferRelativeResize="0"/>
          <p:nvPr/>
        </p:nvPicPr>
        <p:blipFill rotWithShape="1">
          <a:blip r:embed="rId6">
            <a:alphaModFix/>
          </a:blip>
          <a:srcRect b="12749" l="5422" r="4495" t="15136"/>
          <a:stretch/>
        </p:blipFill>
        <p:spPr>
          <a:xfrm>
            <a:off x="6246475" y="2056650"/>
            <a:ext cx="2808000" cy="2996875"/>
          </a:xfrm>
          <a:prstGeom prst="rect">
            <a:avLst/>
          </a:prstGeom>
          <a:noFill/>
          <a:ln>
            <a:noFill/>
          </a:ln>
        </p:spPr>
      </p:pic>
      <p:pic>
        <p:nvPicPr>
          <p:cNvPr id="72" name="Google Shape;72;p14"/>
          <p:cNvPicPr preferRelativeResize="0"/>
          <p:nvPr/>
        </p:nvPicPr>
        <p:blipFill rotWithShape="1">
          <a:blip r:embed="rId7">
            <a:alphaModFix/>
          </a:blip>
          <a:srcRect b="19993" l="0" r="0" t="0"/>
          <a:stretch/>
        </p:blipFill>
        <p:spPr>
          <a:xfrm>
            <a:off x="6388214" y="125100"/>
            <a:ext cx="2358585" cy="1886876"/>
          </a:xfrm>
          <a:prstGeom prst="rect">
            <a:avLst/>
          </a:prstGeom>
          <a:noFill/>
          <a:ln>
            <a:noFill/>
          </a:ln>
        </p:spPr>
      </p:pic>
      <p:pic>
        <p:nvPicPr>
          <p:cNvPr id="73" name="Google Shape;73;p14"/>
          <p:cNvPicPr preferRelativeResize="0"/>
          <p:nvPr/>
        </p:nvPicPr>
        <p:blipFill rotWithShape="1">
          <a:blip r:embed="rId8">
            <a:alphaModFix/>
          </a:blip>
          <a:srcRect b="14538" l="4958" r="2866" t="19047"/>
          <a:stretch/>
        </p:blipFill>
        <p:spPr>
          <a:xfrm>
            <a:off x="3336025" y="80438"/>
            <a:ext cx="2772179" cy="197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462200" y="142300"/>
            <a:ext cx="2165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300">
                <a:solidFill>
                  <a:schemeClr val="lt1"/>
                </a:solidFill>
              </a:rPr>
              <a:t>Early Years</a:t>
            </a:r>
            <a:endParaRPr sz="3300">
              <a:solidFill>
                <a:schemeClr val="lt1"/>
              </a:solidFill>
            </a:endParaRPr>
          </a:p>
        </p:txBody>
      </p:sp>
      <p:sp>
        <p:nvSpPr>
          <p:cNvPr id="79" name="Google Shape;79;p15"/>
          <p:cNvSpPr txBox="1"/>
          <p:nvPr>
            <p:ph idx="1" type="body"/>
          </p:nvPr>
        </p:nvSpPr>
        <p:spPr>
          <a:xfrm>
            <a:off x="4067950" y="237025"/>
            <a:ext cx="4181100" cy="1303500"/>
          </a:xfrm>
          <a:prstGeom prst="rect">
            <a:avLst/>
          </a:prstGeom>
          <a:solidFill>
            <a:schemeClr val="accent6"/>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lnSpc>
                <a:spcPct val="130000"/>
              </a:lnSpc>
              <a:spcBef>
                <a:spcPts val="0"/>
              </a:spcBef>
              <a:spcAft>
                <a:spcPts val="0"/>
              </a:spcAft>
              <a:buClr>
                <a:schemeClr val="accent2"/>
              </a:buClr>
              <a:buSzPts val="1900"/>
              <a:buChar char="➔"/>
            </a:pPr>
            <a:r>
              <a:rPr lang="en" sz="1900">
                <a:solidFill>
                  <a:schemeClr val="accent2"/>
                </a:solidFill>
              </a:rPr>
              <a:t>No concept of my own gender</a:t>
            </a:r>
            <a:endParaRPr sz="1900">
              <a:solidFill>
                <a:schemeClr val="accent2"/>
              </a:solidFill>
            </a:endParaRPr>
          </a:p>
          <a:p>
            <a:pPr indent="-349250" lvl="0" marL="457200" rtl="0" algn="l">
              <a:lnSpc>
                <a:spcPct val="130000"/>
              </a:lnSpc>
              <a:spcBef>
                <a:spcPts val="0"/>
              </a:spcBef>
              <a:spcAft>
                <a:spcPts val="0"/>
              </a:spcAft>
              <a:buClr>
                <a:schemeClr val="accent2"/>
              </a:buClr>
              <a:buSzPts val="1900"/>
              <a:buChar char="➔"/>
            </a:pPr>
            <a:r>
              <a:rPr lang="en" sz="1900">
                <a:solidFill>
                  <a:schemeClr val="accent2"/>
                </a:solidFill>
              </a:rPr>
              <a:t>Body glitter and video games</a:t>
            </a:r>
            <a:endParaRPr sz="1900">
              <a:solidFill>
                <a:schemeClr val="accent2"/>
              </a:solidFill>
            </a:endParaRPr>
          </a:p>
          <a:p>
            <a:pPr indent="-349250" lvl="0" marL="457200" rtl="0" algn="l">
              <a:lnSpc>
                <a:spcPct val="130000"/>
              </a:lnSpc>
              <a:spcBef>
                <a:spcPts val="0"/>
              </a:spcBef>
              <a:spcAft>
                <a:spcPts val="0"/>
              </a:spcAft>
              <a:buClr>
                <a:schemeClr val="accent2"/>
              </a:buClr>
              <a:buSzPts val="1900"/>
              <a:buChar char="➔"/>
            </a:pPr>
            <a:r>
              <a:rPr lang="en" sz="1900">
                <a:solidFill>
                  <a:schemeClr val="accent2"/>
                </a:solidFill>
              </a:rPr>
              <a:t>Honestly, not much has changed</a:t>
            </a:r>
            <a:endParaRPr sz="1900">
              <a:solidFill>
                <a:schemeClr val="accent2"/>
              </a:solidFill>
            </a:endParaRPr>
          </a:p>
        </p:txBody>
      </p:sp>
      <p:pic>
        <p:nvPicPr>
          <p:cNvPr id="80" name="Google Shape;80;p15"/>
          <p:cNvPicPr preferRelativeResize="0"/>
          <p:nvPr/>
        </p:nvPicPr>
        <p:blipFill rotWithShape="1">
          <a:blip r:embed="rId3">
            <a:alphaModFix/>
          </a:blip>
          <a:srcRect b="2997" l="33436" r="26467" t="2143"/>
          <a:stretch/>
        </p:blipFill>
        <p:spPr>
          <a:xfrm>
            <a:off x="462200" y="805900"/>
            <a:ext cx="2453250" cy="3983375"/>
          </a:xfrm>
          <a:prstGeom prst="rect">
            <a:avLst/>
          </a:prstGeom>
          <a:noFill/>
          <a:ln>
            <a:noFill/>
          </a:ln>
        </p:spPr>
      </p:pic>
      <p:pic>
        <p:nvPicPr>
          <p:cNvPr id="81" name="Google Shape;81;p15"/>
          <p:cNvPicPr preferRelativeResize="0"/>
          <p:nvPr/>
        </p:nvPicPr>
        <p:blipFill rotWithShape="1">
          <a:blip r:embed="rId4">
            <a:alphaModFix/>
          </a:blip>
          <a:srcRect b="15241" l="1200" r="-1200" t="15386"/>
          <a:stretch/>
        </p:blipFill>
        <p:spPr>
          <a:xfrm>
            <a:off x="3919175" y="1682325"/>
            <a:ext cx="4478650" cy="3106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3112950" y="139050"/>
            <a:ext cx="2774100" cy="572700"/>
          </a:xfrm>
          <a:prstGeom prst="rect">
            <a:avLst/>
          </a:prstGeom>
        </p:spPr>
        <p:txBody>
          <a:bodyPr anchorCtr="0" anchor="t" bIns="91425" lIns="91425" spcFirstLastPara="1" rIns="91425" wrap="square" tIns="91425">
            <a:noAutofit/>
          </a:bodyPr>
          <a:lstStyle/>
          <a:p>
            <a:pPr indent="-304800" lvl="0" marL="342900" rtl="0" algn="ctr">
              <a:spcBef>
                <a:spcPts val="0"/>
              </a:spcBef>
              <a:spcAft>
                <a:spcPts val="0"/>
              </a:spcAft>
              <a:buClr>
                <a:schemeClr val="accent5"/>
              </a:buClr>
              <a:buSzPts val="3000"/>
              <a:buChar char="-"/>
            </a:pPr>
            <a:r>
              <a:rPr lang="en"/>
              <a:t>Adolescence </a:t>
            </a:r>
            <a:r>
              <a:rPr lang="en">
                <a:solidFill>
                  <a:schemeClr val="accent5"/>
                </a:solidFill>
              </a:rPr>
              <a:t>-</a:t>
            </a:r>
            <a:endParaRPr>
              <a:solidFill>
                <a:schemeClr val="accent5"/>
              </a:solidFill>
            </a:endParaRPr>
          </a:p>
        </p:txBody>
      </p:sp>
      <p:pic>
        <p:nvPicPr>
          <p:cNvPr id="87" name="Google Shape;87;p16"/>
          <p:cNvPicPr preferRelativeResize="0"/>
          <p:nvPr/>
        </p:nvPicPr>
        <p:blipFill>
          <a:blip r:embed="rId3">
            <a:alphaModFix/>
          </a:blip>
          <a:stretch>
            <a:fillRect/>
          </a:stretch>
        </p:blipFill>
        <p:spPr>
          <a:xfrm>
            <a:off x="2452449" y="711750"/>
            <a:ext cx="4239100" cy="4222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4905550" y="4554300"/>
            <a:ext cx="4045200" cy="58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900">
                <a:solidFill>
                  <a:schemeClr val="lt1"/>
                </a:solidFill>
              </a:rPr>
              <a:t>Coming Out &amp; Transitioning</a:t>
            </a:r>
            <a:endParaRPr sz="2900">
              <a:solidFill>
                <a:schemeClr val="lt1"/>
              </a:solidFill>
            </a:endParaRPr>
          </a:p>
        </p:txBody>
      </p:sp>
      <p:sp>
        <p:nvSpPr>
          <p:cNvPr id="93" name="Google Shape;93;p17"/>
          <p:cNvSpPr txBox="1"/>
          <p:nvPr>
            <p:ph idx="2" type="body"/>
          </p:nvPr>
        </p:nvSpPr>
        <p:spPr>
          <a:xfrm>
            <a:off x="5009650" y="354050"/>
            <a:ext cx="3837000" cy="3553200"/>
          </a:xfrm>
          <a:prstGeom prst="rect">
            <a:avLst/>
          </a:prstGeom>
          <a:noFill/>
        </p:spPr>
        <p:txBody>
          <a:bodyPr anchorCtr="0" anchor="ctr" bIns="91425" lIns="91425" spcFirstLastPara="1" rIns="91425" wrap="square" tIns="91425">
            <a:noAutofit/>
          </a:bodyPr>
          <a:lstStyle/>
          <a:p>
            <a:pPr indent="0" lvl="0" marL="0" rtl="0" algn="l">
              <a:lnSpc>
                <a:spcPct val="130000"/>
              </a:lnSpc>
              <a:spcBef>
                <a:spcPts val="0"/>
              </a:spcBef>
              <a:spcAft>
                <a:spcPts val="0"/>
              </a:spcAft>
              <a:buSzPts val="1018"/>
              <a:buNone/>
            </a:pPr>
            <a:r>
              <a:rPr b="1" lang="en" sz="2000">
                <a:solidFill>
                  <a:schemeClr val="accent2"/>
                </a:solidFill>
              </a:rPr>
              <a:t>Coming out:</a:t>
            </a:r>
            <a:endParaRPr b="1" sz="2000">
              <a:solidFill>
                <a:schemeClr val="accent2"/>
              </a:solidFill>
            </a:endParaRPr>
          </a:p>
          <a:p>
            <a:pPr indent="-347027" lvl="0" marL="457200" rtl="0" algn="l">
              <a:lnSpc>
                <a:spcPct val="130000"/>
              </a:lnSpc>
              <a:spcBef>
                <a:spcPts val="0"/>
              </a:spcBef>
              <a:spcAft>
                <a:spcPts val="0"/>
              </a:spcAft>
              <a:buSzPts val="1865"/>
              <a:buChar char="❖"/>
            </a:pPr>
            <a:r>
              <a:rPr lang="en" sz="1865"/>
              <a:t>Largely positive experience</a:t>
            </a:r>
            <a:endParaRPr sz="1865"/>
          </a:p>
          <a:p>
            <a:pPr indent="-347027" lvl="0" marL="457200" rtl="0" algn="l">
              <a:lnSpc>
                <a:spcPct val="130000"/>
              </a:lnSpc>
              <a:spcBef>
                <a:spcPts val="0"/>
              </a:spcBef>
              <a:spcAft>
                <a:spcPts val="0"/>
              </a:spcAft>
              <a:buSzPts val="1865"/>
              <a:buChar char="❖"/>
            </a:pPr>
            <a:r>
              <a:rPr lang="en" sz="1865"/>
              <a:t>Supportive community and family</a:t>
            </a:r>
            <a:endParaRPr b="1" sz="2000">
              <a:solidFill>
                <a:schemeClr val="accent5"/>
              </a:solidFill>
            </a:endParaRPr>
          </a:p>
          <a:p>
            <a:pPr indent="0" lvl="0" marL="0" rtl="0" algn="l">
              <a:lnSpc>
                <a:spcPct val="130000"/>
              </a:lnSpc>
              <a:spcBef>
                <a:spcPts val="1200"/>
              </a:spcBef>
              <a:spcAft>
                <a:spcPts val="0"/>
              </a:spcAft>
              <a:buSzPts val="1018"/>
              <a:buNone/>
            </a:pPr>
            <a:r>
              <a:rPr b="1" lang="en" sz="2000">
                <a:solidFill>
                  <a:schemeClr val="accent2"/>
                </a:solidFill>
              </a:rPr>
              <a:t>Transitioning Medically:</a:t>
            </a:r>
            <a:endParaRPr b="1" sz="2000">
              <a:solidFill>
                <a:schemeClr val="accent2"/>
              </a:solidFill>
            </a:endParaRPr>
          </a:p>
          <a:p>
            <a:pPr indent="-347027" lvl="0" marL="457200" rtl="0" algn="l">
              <a:lnSpc>
                <a:spcPct val="130000"/>
              </a:lnSpc>
              <a:spcBef>
                <a:spcPts val="0"/>
              </a:spcBef>
              <a:spcAft>
                <a:spcPts val="0"/>
              </a:spcAft>
              <a:buSzPts val="1865"/>
              <a:buChar char="❖"/>
            </a:pPr>
            <a:r>
              <a:rPr lang="en" sz="1865"/>
              <a:t>Easy access to HRT and surgery</a:t>
            </a:r>
            <a:endParaRPr sz="1865"/>
          </a:p>
          <a:p>
            <a:pPr indent="-347027" lvl="0" marL="457200" rtl="0" algn="l">
              <a:lnSpc>
                <a:spcPct val="130000"/>
              </a:lnSpc>
              <a:spcBef>
                <a:spcPts val="0"/>
              </a:spcBef>
              <a:spcAft>
                <a:spcPts val="0"/>
              </a:spcAft>
              <a:buSzPts val="1865"/>
              <a:buChar char="❖"/>
            </a:pPr>
            <a:r>
              <a:rPr lang="en" sz="1865"/>
              <a:t>Insurance coverage</a:t>
            </a:r>
            <a:endParaRPr sz="1865"/>
          </a:p>
          <a:p>
            <a:pPr indent="-347027" lvl="0" marL="457200" rtl="0" algn="l">
              <a:lnSpc>
                <a:spcPct val="130000"/>
              </a:lnSpc>
              <a:spcBef>
                <a:spcPts val="0"/>
              </a:spcBef>
              <a:spcAft>
                <a:spcPts val="0"/>
              </a:spcAft>
              <a:buSzPts val="1865"/>
              <a:buChar char="❖"/>
            </a:pPr>
            <a:r>
              <a:rPr lang="en" sz="1865"/>
              <a:t>Access to informed clinicians</a:t>
            </a:r>
            <a:endParaRPr sz="1865"/>
          </a:p>
        </p:txBody>
      </p:sp>
      <p:pic>
        <p:nvPicPr>
          <p:cNvPr id="94" name="Google Shape;94;p17"/>
          <p:cNvPicPr preferRelativeResize="0"/>
          <p:nvPr/>
        </p:nvPicPr>
        <p:blipFill rotWithShape="1">
          <a:blip r:embed="rId3">
            <a:alphaModFix/>
          </a:blip>
          <a:srcRect b="0" l="0" r="0" t="15497"/>
          <a:stretch/>
        </p:blipFill>
        <p:spPr>
          <a:xfrm>
            <a:off x="256300" y="292938"/>
            <a:ext cx="4045199" cy="45576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2624400" y="402900"/>
            <a:ext cx="3895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800"/>
              <a:t>Family &amp; Support Network</a:t>
            </a:r>
            <a:endParaRPr sz="2800"/>
          </a:p>
        </p:txBody>
      </p:sp>
      <p:pic>
        <p:nvPicPr>
          <p:cNvPr id="100" name="Google Shape;100;p18"/>
          <p:cNvPicPr preferRelativeResize="0"/>
          <p:nvPr/>
        </p:nvPicPr>
        <p:blipFill>
          <a:blip r:embed="rId3">
            <a:alphaModFix/>
          </a:blip>
          <a:stretch>
            <a:fillRect/>
          </a:stretch>
        </p:blipFill>
        <p:spPr>
          <a:xfrm>
            <a:off x="4572000" y="1479750"/>
            <a:ext cx="4383924" cy="2931775"/>
          </a:xfrm>
          <a:prstGeom prst="rect">
            <a:avLst/>
          </a:prstGeom>
          <a:noFill/>
          <a:ln>
            <a:noFill/>
          </a:ln>
        </p:spPr>
      </p:pic>
      <p:pic>
        <p:nvPicPr>
          <p:cNvPr id="101" name="Google Shape;101;p18"/>
          <p:cNvPicPr preferRelativeResize="0"/>
          <p:nvPr/>
        </p:nvPicPr>
        <p:blipFill rotWithShape="1">
          <a:blip r:embed="rId4">
            <a:alphaModFix/>
          </a:blip>
          <a:srcRect b="0" l="7711" r="9806" t="55060"/>
          <a:stretch/>
        </p:blipFill>
        <p:spPr>
          <a:xfrm>
            <a:off x="188075" y="1479775"/>
            <a:ext cx="4383926" cy="2931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34675" y="365875"/>
            <a:ext cx="6227100" cy="51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800"/>
              <a:t>Experiences in Healthcare</a:t>
            </a:r>
            <a:endParaRPr sz="2800"/>
          </a:p>
        </p:txBody>
      </p:sp>
      <p:pic>
        <p:nvPicPr>
          <p:cNvPr id="107" name="Google Shape;107;p19"/>
          <p:cNvPicPr preferRelativeResize="0"/>
          <p:nvPr/>
        </p:nvPicPr>
        <p:blipFill rotWithShape="1">
          <a:blip r:embed="rId3">
            <a:alphaModFix/>
          </a:blip>
          <a:srcRect b="11793" l="11635" r="11304" t="0"/>
          <a:stretch/>
        </p:blipFill>
        <p:spPr>
          <a:xfrm>
            <a:off x="268925" y="1182450"/>
            <a:ext cx="4802273" cy="3664699"/>
          </a:xfrm>
          <a:prstGeom prst="rect">
            <a:avLst/>
          </a:prstGeom>
          <a:noFill/>
          <a:ln>
            <a:noFill/>
          </a:ln>
        </p:spPr>
      </p:pic>
      <p:sp>
        <p:nvSpPr>
          <p:cNvPr id="108" name="Google Shape;108;p19"/>
          <p:cNvSpPr txBox="1"/>
          <p:nvPr>
            <p:ph idx="4294967295" type="body"/>
          </p:nvPr>
        </p:nvSpPr>
        <p:spPr>
          <a:xfrm>
            <a:off x="5205475" y="1497350"/>
            <a:ext cx="3938400" cy="24057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
                <a:solidFill>
                  <a:schemeClr val="lt1"/>
                </a:solidFill>
              </a:rPr>
              <a:t>Challenges:</a:t>
            </a:r>
            <a:endParaRPr b="1">
              <a:solidFill>
                <a:schemeClr val="lt1"/>
              </a:solidFill>
            </a:endParaRPr>
          </a:p>
          <a:p>
            <a:pPr indent="-336550" lvl="0" marL="457200" rtl="0" algn="l">
              <a:lnSpc>
                <a:spcPct val="100000"/>
              </a:lnSpc>
              <a:spcBef>
                <a:spcPts val="0"/>
              </a:spcBef>
              <a:spcAft>
                <a:spcPts val="0"/>
              </a:spcAft>
              <a:buClr>
                <a:schemeClr val="accent2"/>
              </a:buClr>
              <a:buSzPts val="1700"/>
              <a:buChar char="➔"/>
            </a:pPr>
            <a:r>
              <a:rPr lang="en" sz="1700">
                <a:solidFill>
                  <a:schemeClr val="accent2"/>
                </a:solidFill>
              </a:rPr>
              <a:t>N</a:t>
            </a:r>
            <a:r>
              <a:rPr lang="en" sz="1700">
                <a:solidFill>
                  <a:schemeClr val="accent2"/>
                </a:solidFill>
              </a:rPr>
              <a:t>avigating a complex system designed for a Gender-Binary world</a:t>
            </a:r>
            <a:endParaRPr sz="1700">
              <a:solidFill>
                <a:schemeClr val="accent2"/>
              </a:solidFill>
            </a:endParaRPr>
          </a:p>
          <a:p>
            <a:pPr indent="-336550" lvl="0" marL="457200" rtl="0" algn="l">
              <a:lnSpc>
                <a:spcPct val="150000"/>
              </a:lnSpc>
              <a:spcBef>
                <a:spcPts val="1000"/>
              </a:spcBef>
              <a:spcAft>
                <a:spcPts val="0"/>
              </a:spcAft>
              <a:buClr>
                <a:schemeClr val="accent2"/>
              </a:buClr>
              <a:buSzPts val="1700"/>
              <a:buChar char="➔"/>
            </a:pPr>
            <a:r>
              <a:rPr lang="en" sz="1700">
                <a:solidFill>
                  <a:schemeClr val="accent2"/>
                </a:solidFill>
              </a:rPr>
              <a:t>Insurance issues</a:t>
            </a:r>
            <a:endParaRPr sz="1700">
              <a:solidFill>
                <a:schemeClr val="accent2"/>
              </a:solidFill>
            </a:endParaRPr>
          </a:p>
          <a:p>
            <a:pPr indent="-336550" lvl="0" marL="457200" rtl="0" algn="l">
              <a:lnSpc>
                <a:spcPct val="150000"/>
              </a:lnSpc>
              <a:spcBef>
                <a:spcPts val="0"/>
              </a:spcBef>
              <a:spcAft>
                <a:spcPts val="0"/>
              </a:spcAft>
              <a:buClr>
                <a:schemeClr val="accent2"/>
              </a:buClr>
              <a:buSzPts val="1700"/>
              <a:buChar char="➔"/>
            </a:pPr>
            <a:r>
              <a:rPr lang="en" sz="1700">
                <a:solidFill>
                  <a:schemeClr val="accent2"/>
                </a:solidFill>
              </a:rPr>
              <a:t>Uninformed providers</a:t>
            </a:r>
            <a:endParaRPr sz="1700">
              <a:solidFill>
                <a:schemeClr val="accen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idx="1" type="body"/>
          </p:nvPr>
        </p:nvSpPr>
        <p:spPr>
          <a:xfrm>
            <a:off x="715350" y="1430050"/>
            <a:ext cx="7713300" cy="21849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Clr>
                <a:schemeClr val="accent6"/>
              </a:buClr>
              <a:buSzPts val="1800"/>
              <a:buAutoNum type="arabicPeriod"/>
            </a:pPr>
            <a:r>
              <a:rPr lang="en">
                <a:solidFill>
                  <a:schemeClr val="accent6"/>
                </a:solidFill>
              </a:rPr>
              <a:t>Keep an open-mind.</a:t>
            </a:r>
            <a:endParaRPr>
              <a:solidFill>
                <a:schemeClr val="accent6"/>
              </a:solidFill>
            </a:endParaRPr>
          </a:p>
          <a:p>
            <a:pPr indent="-342900" lvl="0" marL="457200" rtl="0" algn="l">
              <a:lnSpc>
                <a:spcPct val="150000"/>
              </a:lnSpc>
              <a:spcBef>
                <a:spcPts val="0"/>
              </a:spcBef>
              <a:spcAft>
                <a:spcPts val="0"/>
              </a:spcAft>
              <a:buClr>
                <a:schemeClr val="accent6"/>
              </a:buClr>
              <a:buSzPts val="1800"/>
              <a:buAutoNum type="arabicPeriod"/>
            </a:pPr>
            <a:r>
              <a:rPr lang="en">
                <a:solidFill>
                  <a:schemeClr val="accent6"/>
                </a:solidFill>
              </a:rPr>
              <a:t>LISTEN. </a:t>
            </a:r>
            <a:endParaRPr>
              <a:solidFill>
                <a:schemeClr val="accent6"/>
              </a:solidFill>
            </a:endParaRPr>
          </a:p>
          <a:p>
            <a:pPr indent="-342900" lvl="0" marL="457200" rtl="0" algn="l">
              <a:lnSpc>
                <a:spcPct val="150000"/>
              </a:lnSpc>
              <a:spcBef>
                <a:spcPts val="0"/>
              </a:spcBef>
              <a:spcAft>
                <a:spcPts val="0"/>
              </a:spcAft>
              <a:buClr>
                <a:schemeClr val="accent6"/>
              </a:buClr>
              <a:buSzPts val="1800"/>
              <a:buAutoNum type="arabicPeriod"/>
            </a:pPr>
            <a:r>
              <a:rPr lang="en">
                <a:solidFill>
                  <a:schemeClr val="accent6"/>
                </a:solidFill>
              </a:rPr>
              <a:t>Never make assumptions.</a:t>
            </a:r>
            <a:endParaRPr>
              <a:solidFill>
                <a:schemeClr val="accent6"/>
              </a:solidFill>
            </a:endParaRPr>
          </a:p>
          <a:p>
            <a:pPr indent="-342900" lvl="0" marL="457200" rtl="0" algn="l">
              <a:lnSpc>
                <a:spcPct val="100000"/>
              </a:lnSpc>
              <a:spcBef>
                <a:spcPts val="0"/>
              </a:spcBef>
              <a:spcAft>
                <a:spcPts val="0"/>
              </a:spcAft>
              <a:buClr>
                <a:schemeClr val="accent6"/>
              </a:buClr>
              <a:buSzPts val="1800"/>
              <a:buAutoNum type="arabicPeriod"/>
            </a:pPr>
            <a:r>
              <a:rPr lang="en">
                <a:solidFill>
                  <a:schemeClr val="accent6"/>
                </a:solidFill>
              </a:rPr>
              <a:t>A</a:t>
            </a:r>
            <a:r>
              <a:rPr lang="en">
                <a:solidFill>
                  <a:schemeClr val="accent6"/>
                </a:solidFill>
              </a:rPr>
              <a:t>ll people, regardless of gender identity or sexual orientation, should be treated with dignity and respect.</a:t>
            </a:r>
            <a:endParaRPr>
              <a:solidFill>
                <a:schemeClr val="accent6"/>
              </a:solidFill>
            </a:endParaRPr>
          </a:p>
        </p:txBody>
      </p:sp>
      <p:sp>
        <p:nvSpPr>
          <p:cNvPr id="114" name="Google Shape;114;p20"/>
          <p:cNvSpPr txBox="1"/>
          <p:nvPr>
            <p:ph type="title"/>
          </p:nvPr>
        </p:nvSpPr>
        <p:spPr>
          <a:xfrm>
            <a:off x="3049500" y="4307825"/>
            <a:ext cx="3045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solidFill>
                  <a:schemeClr val="hlink"/>
                </a:solidFill>
                <a:hlinkClick r:id="rId3"/>
              </a:rPr>
              <a:t>Suggested Resources</a:t>
            </a:r>
            <a:endParaRPr/>
          </a:p>
          <a:p>
            <a:pPr indent="0" lvl="0" marL="0" rtl="0" algn="l">
              <a:spcBef>
                <a:spcPts val="0"/>
              </a:spcBef>
              <a:spcAft>
                <a:spcPts val="0"/>
              </a:spcAft>
              <a:buNone/>
            </a:pPr>
            <a:r>
              <a:t/>
            </a:r>
            <a:endParaRPr/>
          </a:p>
        </p:txBody>
      </p:sp>
      <p:sp>
        <p:nvSpPr>
          <p:cNvPr id="115" name="Google Shape;115;p20"/>
          <p:cNvSpPr txBox="1"/>
          <p:nvPr>
            <p:ph type="title"/>
          </p:nvPr>
        </p:nvSpPr>
        <p:spPr>
          <a:xfrm>
            <a:off x="715350" y="402875"/>
            <a:ext cx="3895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Things to Remember...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