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90" r:id="rId5"/>
    <p:sldMasterId id="2147483799" r:id="rId6"/>
    <p:sldMasterId id="2147483861" r:id="rId7"/>
    <p:sldMasterId id="2147483887" r:id="rId8"/>
  </p:sldMasterIdLst>
  <p:notesMasterIdLst>
    <p:notesMasterId r:id="rId57"/>
  </p:notesMasterIdLst>
  <p:handoutMasterIdLst>
    <p:handoutMasterId r:id="rId58"/>
  </p:handoutMasterIdLst>
  <p:sldIdLst>
    <p:sldId id="256" r:id="rId9"/>
    <p:sldId id="264" r:id="rId10"/>
    <p:sldId id="328" r:id="rId11"/>
    <p:sldId id="265" r:id="rId12"/>
    <p:sldId id="337" r:id="rId13"/>
    <p:sldId id="346" r:id="rId14"/>
    <p:sldId id="487" r:id="rId15"/>
    <p:sldId id="490" r:id="rId16"/>
    <p:sldId id="491" r:id="rId17"/>
    <p:sldId id="489" r:id="rId18"/>
    <p:sldId id="497" r:id="rId19"/>
    <p:sldId id="488" r:id="rId20"/>
    <p:sldId id="439" r:id="rId21"/>
    <p:sldId id="479" r:id="rId22"/>
    <p:sldId id="480" r:id="rId23"/>
    <p:sldId id="496" r:id="rId24"/>
    <p:sldId id="481" r:id="rId25"/>
    <p:sldId id="435" r:id="rId26"/>
    <p:sldId id="436" r:id="rId27"/>
    <p:sldId id="477" r:id="rId28"/>
    <p:sldId id="483" r:id="rId29"/>
    <p:sldId id="484" r:id="rId30"/>
    <p:sldId id="486" r:id="rId31"/>
    <p:sldId id="492" r:id="rId32"/>
    <p:sldId id="493" r:id="rId33"/>
    <p:sldId id="473" r:id="rId34"/>
    <p:sldId id="475" r:id="rId35"/>
    <p:sldId id="447" r:id="rId36"/>
    <p:sldId id="448" r:id="rId37"/>
    <p:sldId id="449" r:id="rId38"/>
    <p:sldId id="450" r:id="rId39"/>
    <p:sldId id="452" r:id="rId40"/>
    <p:sldId id="453" r:id="rId41"/>
    <p:sldId id="454" r:id="rId42"/>
    <p:sldId id="455" r:id="rId43"/>
    <p:sldId id="456" r:id="rId44"/>
    <p:sldId id="457" r:id="rId45"/>
    <p:sldId id="368" r:id="rId46"/>
    <p:sldId id="410" r:id="rId47"/>
    <p:sldId id="416" r:id="rId48"/>
    <p:sldId id="417" r:id="rId49"/>
    <p:sldId id="418" r:id="rId50"/>
    <p:sldId id="425" r:id="rId51"/>
    <p:sldId id="494" r:id="rId52"/>
    <p:sldId id="495" r:id="rId53"/>
    <p:sldId id="407" r:id="rId54"/>
    <p:sldId id="409" r:id="rId55"/>
    <p:sldId id="428" r:id="rId56"/>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E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71" autoAdjust="0"/>
    <p:restoredTop sz="93979" autoAdjust="0"/>
  </p:normalViewPr>
  <p:slideViewPr>
    <p:cSldViewPr snapToObjects="1">
      <p:cViewPr varScale="1">
        <p:scale>
          <a:sx n="112" d="100"/>
          <a:sy n="112" d="100"/>
        </p:scale>
        <p:origin x="600"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46DA45A5-4F7F-4A4D-B60E-0A7DB6EA92AC}" type="datetimeFigureOut">
              <a:rPr lang="en-US" smtClean="0"/>
              <a:t>10/12/2021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79B67526-6A1E-44C7-AC96-26FFE8C4EAA0}" type="slidenum">
              <a:rPr lang="en-US" smtClean="0"/>
              <a:t>‹#›</a:t>
            </a:fld>
            <a:endParaRPr lang="en-US"/>
          </a:p>
        </p:txBody>
      </p:sp>
    </p:spTree>
    <p:extLst>
      <p:ext uri="{BB962C8B-B14F-4D97-AF65-F5344CB8AC3E}">
        <p14:creationId xmlns:p14="http://schemas.microsoft.com/office/powerpoint/2010/main" val="1446999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B91C3F17-DFC7-42C4-9972-D496C37A3238}" type="datetimeFigureOut">
              <a:rPr lang="en-US" smtClean="0"/>
              <a:t>10/12/2021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460C76DD-F5A0-4D9B-A298-890718E3E78F}" type="slidenum">
              <a:rPr lang="en-US" smtClean="0"/>
              <a:t>‹#›</a:t>
            </a:fld>
            <a:endParaRPr lang="en-US"/>
          </a:p>
        </p:txBody>
      </p:sp>
    </p:spTree>
    <p:extLst>
      <p:ext uri="{BB962C8B-B14F-4D97-AF65-F5344CB8AC3E}">
        <p14:creationId xmlns:p14="http://schemas.microsoft.com/office/powerpoint/2010/main" val="342754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D016A0C-FEAA-4CC0-A408-14020724CAB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2743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C76DD-F5A0-4D9B-A298-890718E3E78F}" type="slidenum">
              <a:rPr lang="en-US" smtClean="0"/>
              <a:t>43</a:t>
            </a:fld>
            <a:endParaRPr lang="en-US"/>
          </a:p>
        </p:txBody>
      </p:sp>
    </p:spTree>
    <p:extLst>
      <p:ext uri="{BB962C8B-B14F-4D97-AF65-F5344CB8AC3E}">
        <p14:creationId xmlns:p14="http://schemas.microsoft.com/office/powerpoint/2010/main" val="3830387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342901"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userDrawn="1"/>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userDrawn="1"/>
        </p:nvSpPr>
        <p:spPr>
          <a:xfrm>
            <a:off x="3124200" y="6291263"/>
            <a:ext cx="2895600" cy="276225"/>
          </a:xfrm>
          <a:prstGeom prst="rect">
            <a:avLst/>
          </a:prstGeom>
          <a:noFill/>
        </p:spPr>
        <p:txBody>
          <a:bodyPr>
            <a:spAutoFit/>
          </a:bodyPr>
          <a:lstStyle/>
          <a:p>
            <a:pPr algn="ct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sp>
        <p:nvSpPr>
          <p:cNvPr id="5" name="Title 1"/>
          <p:cNvSpPr>
            <a:spLocks noGrp="1"/>
          </p:cNvSpPr>
          <p:nvPr>
            <p:ph type="ctrTitle"/>
          </p:nvPr>
        </p:nvSpPr>
        <p:spPr>
          <a:xfrm>
            <a:off x="304800" y="3519035"/>
            <a:ext cx="8458199" cy="1662565"/>
          </a:xfrm>
          <a:noFill/>
        </p:spPr>
        <p:txBody>
          <a:bodyPr anchor="ctr" anchorCtr="1"/>
          <a:lstStyle>
            <a:lvl1pPr algn="ctr">
              <a:defRPr>
                <a:solidFill>
                  <a:srgbClr val="233E99"/>
                </a:solidFill>
              </a:defRPr>
            </a:lvl1pPr>
          </a:lstStyle>
          <a:p>
            <a:r>
              <a:rPr lang="en-US"/>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20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descr="COMM-351_TheFenwayInstituteImag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1347721"/>
            <a:ext cx="8455132" cy="217131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5" name="TextBox 4"/>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smtClean="0">
                <a:solidFill>
                  <a:schemeClr val="bg1">
                    <a:lumMod val="50000"/>
                  </a:schemeClr>
                </a:solidFill>
                <a:latin typeface="Verdana"/>
                <a:cs typeface="Verdana"/>
              </a:rPr>
              <a:t> </a:t>
            </a:r>
            <a:endParaRPr lang="en-US" sz="900" spc="60" dirty="0">
              <a:solidFill>
                <a:schemeClr val="bg1">
                  <a:lumMod val="50000"/>
                </a:schemeClr>
              </a:solidFill>
              <a:latin typeface="Verdana"/>
              <a:cs typeface="Verdana"/>
            </a:endParaRPr>
          </a:p>
        </p:txBody>
      </p:sp>
      <p:sp>
        <p:nvSpPr>
          <p:cNvPr id="2" name="Title 1"/>
          <p:cNvSpPr>
            <a:spLocks noGrp="1"/>
          </p:cNvSpPr>
          <p:nvPr>
            <p:ph type="ctrTitle"/>
          </p:nvPr>
        </p:nvSpPr>
        <p:spPr>
          <a:xfrm>
            <a:off x="570707" y="1958977"/>
            <a:ext cx="8002587"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797088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smtClean="0">
                <a:solidFill>
                  <a:schemeClr val="bg1">
                    <a:lumMod val="50000"/>
                  </a:schemeClr>
                </a:solidFill>
                <a:latin typeface="Verdana"/>
                <a:cs typeface="Verdana"/>
              </a:rPr>
              <a:t> </a:t>
            </a:r>
            <a:endParaRPr lang="en-US" sz="900" spc="60" dirty="0">
              <a:solidFill>
                <a:schemeClr val="bg1">
                  <a:lumMod val="50000"/>
                </a:schemeClr>
              </a:solidFill>
              <a:latin typeface="Verdana"/>
              <a:cs typeface="Verdana"/>
            </a:endParaRPr>
          </a:p>
        </p:txBody>
      </p:sp>
      <p:pic>
        <p:nvPicPr>
          <p:cNvPr id="5"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750"/>
              </a:spcBef>
              <a:buFontTx/>
              <a:buNone/>
              <a:defRPr/>
            </a:lvl1pPr>
            <a:lvl2pPr>
              <a:buClr>
                <a:schemeClr val="accent2"/>
              </a:buCl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4900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smtClean="0">
                <a:solidFill>
                  <a:schemeClr val="bg1">
                    <a:lumMod val="50000"/>
                  </a:schemeClr>
                </a:solidFill>
                <a:latin typeface="Verdana"/>
                <a:cs typeface="Verdana"/>
              </a:rPr>
              <a:t> </a:t>
            </a:r>
            <a:endParaRPr lang="en-US" sz="900" spc="60" dirty="0">
              <a:solidFill>
                <a:schemeClr val="bg1">
                  <a:lumMod val="50000"/>
                </a:schemeClr>
              </a:solidFill>
              <a:latin typeface="Verdana"/>
              <a:cs typeface="Verdana"/>
            </a:endParaRPr>
          </a:p>
        </p:txBody>
      </p:sp>
      <p:pic>
        <p:nvPicPr>
          <p:cNvPr id="6"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864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smtClean="0">
                <a:solidFill>
                  <a:schemeClr val="bg1">
                    <a:lumMod val="50000"/>
                  </a:schemeClr>
                </a:solidFill>
                <a:latin typeface="Verdana"/>
                <a:cs typeface="Verdana"/>
              </a:rPr>
              <a:t> </a:t>
            </a:r>
            <a:endParaRPr lang="en-US" sz="900" spc="60" dirty="0">
              <a:solidFill>
                <a:schemeClr val="bg1">
                  <a:lumMod val="50000"/>
                </a:schemeClr>
              </a:solidFill>
              <a:latin typeface="Verdana"/>
              <a:cs typeface="Verdana"/>
            </a:endParaRPr>
          </a:p>
        </p:txBody>
      </p:sp>
      <p:pic>
        <p:nvPicPr>
          <p:cNvPr id="8"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392364"/>
            <a:ext cx="4040188"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600200"/>
            <a:ext cx="4041775"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392364"/>
            <a:ext cx="4041775"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427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smtClean="0">
                <a:solidFill>
                  <a:schemeClr val="bg1">
                    <a:lumMod val="50000"/>
                  </a:schemeClr>
                </a:solidFill>
                <a:latin typeface="Verdana"/>
                <a:cs typeface="Verdana"/>
              </a:rPr>
              <a:t> </a:t>
            </a:r>
            <a:endParaRPr lang="en-US" sz="900" spc="60" dirty="0">
              <a:solidFill>
                <a:schemeClr val="bg1">
                  <a:lumMod val="50000"/>
                </a:schemeClr>
              </a:solidFill>
              <a:latin typeface="Verdana"/>
              <a:cs typeface="Verdana"/>
            </a:endParaRPr>
          </a:p>
        </p:txBody>
      </p:sp>
      <p:pic>
        <p:nvPicPr>
          <p:cNvPr id="4"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841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smtClean="0">
                <a:solidFill>
                  <a:schemeClr val="bg1">
                    <a:lumMod val="50000"/>
                  </a:schemeClr>
                </a:solidFill>
                <a:latin typeface="Verdana"/>
                <a:cs typeface="Verdana"/>
              </a:rPr>
              <a:t> </a:t>
            </a:r>
            <a:endParaRPr lang="en-US" sz="900" spc="60" dirty="0">
              <a:solidFill>
                <a:schemeClr val="bg1">
                  <a:lumMod val="50000"/>
                </a:schemeClr>
              </a:solidFill>
              <a:latin typeface="Verdana"/>
              <a:cs typeface="Verdana"/>
            </a:endParaRPr>
          </a:p>
        </p:txBody>
      </p:sp>
      <p:pic>
        <p:nvPicPr>
          <p:cNvPr id="3"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Tree>
    <p:extLst>
      <p:ext uri="{BB962C8B-B14F-4D97-AF65-F5344CB8AC3E}">
        <p14:creationId xmlns:p14="http://schemas.microsoft.com/office/powerpoint/2010/main" val="3933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dirty="0">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r>
              <a:rPr lang="en-US" smtClean="0">
                <a:solidFill>
                  <a:srgbClr val="000000"/>
                </a:solidFill>
              </a:rPr>
              <a:t>www.lgbthealtheducation.org</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189C0E6E-2F29-4B6E-A4BE-6CBBF1A3341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22772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pPr defTabSz="342900"/>
            <a:fld id="{B9BE600C-E191-4938-A669-4E982F4F3928}" type="slidenum">
              <a:rPr lang="en-US" smtClean="0">
                <a:solidFill>
                  <a:srgbClr val="717073">
                    <a:tint val="75000"/>
                  </a:srgbClr>
                </a:solidFill>
              </a:rPr>
              <a:pPr defTabSz="342900"/>
              <a:t>‹#›</a:t>
            </a:fld>
            <a:endParaRPr lang="en-US">
              <a:solidFill>
                <a:srgbClr val="717073">
                  <a:tint val="75000"/>
                </a:srgbClr>
              </a:solidFill>
            </a:endParaRPr>
          </a:p>
        </p:txBody>
      </p:sp>
      <p:sp>
        <p:nvSpPr>
          <p:cNvPr id="7" name="Content Placeholder 6"/>
          <p:cNvSpPr>
            <a:spLocks noGrp="1"/>
          </p:cNvSpPr>
          <p:nvPr>
            <p:ph sz="quarter" idx="11"/>
          </p:nvPr>
        </p:nvSpPr>
        <p:spPr>
          <a:xfrm>
            <a:off x="457200" y="1371600"/>
            <a:ext cx="8229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pPr defTabSz="342900"/>
            <a:r>
              <a:rPr lang="en-US" smtClean="0">
                <a:solidFill>
                  <a:srgbClr val="717073"/>
                </a:solidFill>
              </a:rPr>
              <a:t>www.lgbthealtheducation.org</a:t>
            </a:r>
            <a:endParaRPr lang="en-US">
              <a:solidFill>
                <a:srgbClr val="717073"/>
              </a:solidFill>
            </a:endParaRPr>
          </a:p>
        </p:txBody>
      </p:sp>
    </p:spTree>
    <p:extLst>
      <p:ext uri="{BB962C8B-B14F-4D97-AF65-F5344CB8AC3E}">
        <p14:creationId xmlns:p14="http://schemas.microsoft.com/office/powerpoint/2010/main" val="274517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pPr defTabSz="342900"/>
            <a:fld id="{B9BE600C-E191-4938-A669-4E982F4F3928}" type="slidenum">
              <a:rPr lang="en-US" smtClean="0">
                <a:solidFill>
                  <a:srgbClr val="717073">
                    <a:tint val="75000"/>
                  </a:srgbClr>
                </a:solidFill>
              </a:rPr>
              <a:pPr defTabSz="342900"/>
              <a:t>‹#›</a:t>
            </a:fld>
            <a:endParaRPr lang="en-US">
              <a:solidFill>
                <a:srgbClr val="717073">
                  <a:tint val="75000"/>
                </a:srgbClr>
              </a:solidFill>
            </a:endParaRPr>
          </a:p>
        </p:txBody>
      </p:sp>
      <p:sp>
        <p:nvSpPr>
          <p:cNvPr id="7" name="Content Placeholder 6"/>
          <p:cNvSpPr>
            <a:spLocks noGrp="1"/>
          </p:cNvSpPr>
          <p:nvPr>
            <p:ph sz="quarter" idx="11"/>
          </p:nvPr>
        </p:nvSpPr>
        <p:spPr>
          <a:xfrm>
            <a:off x="457200" y="1371600"/>
            <a:ext cx="8229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pPr defTabSz="342900"/>
            <a:r>
              <a:rPr lang="en-US" smtClean="0">
                <a:solidFill>
                  <a:srgbClr val="717073"/>
                </a:solidFill>
              </a:rPr>
              <a:t>www.lgbthealtheducation.org</a:t>
            </a:r>
            <a:endParaRPr lang="en-US">
              <a:solidFill>
                <a:srgbClr val="717073"/>
              </a:solidFill>
            </a:endParaRPr>
          </a:p>
        </p:txBody>
      </p:sp>
    </p:spTree>
    <p:extLst>
      <p:ext uri="{BB962C8B-B14F-4D97-AF65-F5344CB8AC3E}">
        <p14:creationId xmlns:p14="http://schemas.microsoft.com/office/powerpoint/2010/main" val="2182070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DCB9E9-7803-4FFD-9EBF-18EFCED05DF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213705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TFI_primary_color-01.jpg"/>
          <p:cNvPicPr>
            <a:picLocks noChangeAspect="1"/>
          </p:cNvPicPr>
          <p:nvPr userDrawn="1"/>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5" name="TextBox 4"/>
          <p:cNvSpPr txBox="1"/>
          <p:nvPr userDrawn="1"/>
        </p:nvSpPr>
        <p:spPr>
          <a:xfrm>
            <a:off x="5638800" y="6400800"/>
            <a:ext cx="2895600" cy="184150"/>
          </a:xfrm>
          <a:prstGeom prst="rect">
            <a:avLst/>
          </a:prstGeom>
          <a:noFill/>
        </p:spPr>
        <p:txBody>
          <a:bodyPr tIns="0" rIns="0" bIns="0" anchor="b">
            <a:spAutoFit/>
          </a:bodyPr>
          <a:lstStyle/>
          <a:p>
            <a:pPr algn="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sp>
        <p:nvSpPr>
          <p:cNvPr id="2" name="Title 1"/>
          <p:cNvSpPr>
            <a:spLocks noGrp="1"/>
          </p:cNvSpPr>
          <p:nvPr>
            <p:ph type="ctrTitle"/>
          </p:nvPr>
        </p:nvSpPr>
        <p:spPr>
          <a:xfrm>
            <a:off x="570707" y="1958975"/>
            <a:ext cx="8002587"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20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B9E9-7803-4FFD-9EBF-18EFCED05DF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3660745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CB9E9-7803-4FFD-9EBF-18EFCED05DF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1862150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DCB9E9-7803-4FFD-9EBF-18EFCED05DF5}"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423327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DCB9E9-7803-4FFD-9EBF-18EFCED05DF5}" type="datetimeFigureOut">
              <a:rPr lang="en-US" smtClean="0"/>
              <a:t>10/12/2021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1322819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DCB9E9-7803-4FFD-9EBF-18EFCED05DF5}"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6689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CB9E9-7803-4FFD-9EBF-18EFCED05DF5}" type="datetimeFigureOut">
              <a:rPr lang="en-US" smtClean="0"/>
              <a:t>10/12/2021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4230620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CB9E9-7803-4FFD-9EBF-18EFCED05DF5}"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3653019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CB9E9-7803-4FFD-9EBF-18EFCED05DF5}"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3576635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B9E9-7803-4FFD-9EBF-18EFCED05DF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1183227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B9E9-7803-4FFD-9EBF-18EFCED05DF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1C0B0-4376-4BC4-8FC4-F9DE543A6F72}" type="slidenum">
              <a:rPr lang="en-US" smtClean="0"/>
              <a:t>‹#›</a:t>
            </a:fld>
            <a:endParaRPr lang="en-US"/>
          </a:p>
        </p:txBody>
      </p:sp>
    </p:spTree>
    <p:extLst>
      <p:ext uri="{BB962C8B-B14F-4D97-AF65-F5344CB8AC3E}">
        <p14:creationId xmlns:p14="http://schemas.microsoft.com/office/powerpoint/2010/main" val="353780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userDrawn="1"/>
        </p:nvSpPr>
        <p:spPr>
          <a:xfrm>
            <a:off x="5638800" y="6400800"/>
            <a:ext cx="2895600" cy="184150"/>
          </a:xfrm>
          <a:prstGeom prst="rect">
            <a:avLst/>
          </a:prstGeom>
          <a:noFill/>
        </p:spPr>
        <p:txBody>
          <a:bodyPr tIns="0" rIns="0" bIns="0" anchor="b">
            <a:spAutoFit/>
          </a:bodyPr>
          <a:lstStyle/>
          <a:p>
            <a:pPr algn="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5" name="Picture 4" descr="TFI_primary_color-01.jpg"/>
          <p:cNvPicPr>
            <a:picLocks noChangeAspect="1"/>
          </p:cNvPicPr>
          <p:nvPr userDrawn="1"/>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1000"/>
              </a:spcBef>
              <a:buFontTx/>
              <a:buNone/>
              <a:defRPr/>
            </a:lvl1pPr>
            <a:lvl2pPr>
              <a:buClr>
                <a:schemeClr val="accent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dirty="0">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r>
              <a:rPr lang="en-US" smtClean="0">
                <a:solidFill>
                  <a:srgbClr val="000000"/>
                </a:solidFill>
              </a:rPr>
              <a:t>www.lgbthealtheducation.org</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189C0E6E-2F29-4B6E-A4BE-6CBBF1A3341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748814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solidFill>
                  <a:srgbClr val="717073">
                    <a:tint val="75000"/>
                  </a:srgbClr>
                </a:solidFill>
                <a:latin typeface="Verdana"/>
              </a:rPr>
              <a:pPr/>
              <a:t>‹#›</a:t>
            </a:fld>
            <a:endParaRPr lang="en-US">
              <a:solidFill>
                <a:srgbClr val="717073">
                  <a:tint val="75000"/>
                </a:srgbClr>
              </a:solidFill>
              <a:latin typeface="Verdana"/>
            </a:endParaRPr>
          </a:p>
        </p:txBody>
      </p:sp>
      <p:sp>
        <p:nvSpPr>
          <p:cNvPr id="7" name="Content Placeholder 6"/>
          <p:cNvSpPr>
            <a:spLocks noGrp="1"/>
          </p:cNvSpPr>
          <p:nvPr>
            <p:ph sz="quarter" idx="11"/>
          </p:nvPr>
        </p:nvSpPr>
        <p:spPr>
          <a:xfrm>
            <a:off x="457200" y="1371600"/>
            <a:ext cx="8229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r>
              <a:rPr lang="en-US" smtClean="0"/>
              <a:t>www.lgbthealtheducation.org</a:t>
            </a:r>
            <a:endParaRPr lang="en-US"/>
          </a:p>
        </p:txBody>
      </p:sp>
    </p:spTree>
    <p:extLst>
      <p:ext uri="{BB962C8B-B14F-4D97-AF65-F5344CB8AC3E}">
        <p14:creationId xmlns:p14="http://schemas.microsoft.com/office/powerpoint/2010/main" val="3057595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fld id="{B9BE600C-E191-4938-A669-4E982F4F3928}" type="slidenum">
              <a:rPr lang="en-US" smtClean="0">
                <a:solidFill>
                  <a:srgbClr val="717073">
                    <a:tint val="75000"/>
                  </a:srgbClr>
                </a:solidFill>
                <a:latin typeface="Verdana"/>
              </a:rPr>
              <a:pPr/>
              <a:t>‹#›</a:t>
            </a:fld>
            <a:endParaRPr lang="en-US">
              <a:solidFill>
                <a:srgbClr val="717073">
                  <a:tint val="75000"/>
                </a:srgbClr>
              </a:solidFill>
              <a:latin typeface="Verdana"/>
            </a:endParaRPr>
          </a:p>
        </p:txBody>
      </p:sp>
      <p:sp>
        <p:nvSpPr>
          <p:cNvPr id="7" name="Content Placeholder 6"/>
          <p:cNvSpPr>
            <a:spLocks noGrp="1"/>
          </p:cNvSpPr>
          <p:nvPr>
            <p:ph sz="quarter" idx="11"/>
          </p:nvPr>
        </p:nvSpPr>
        <p:spPr>
          <a:xfrm>
            <a:off x="457200" y="1371600"/>
            <a:ext cx="8229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r>
              <a:rPr lang="en-US" smtClean="0"/>
              <a:t>www.lgbthealtheducation.org</a:t>
            </a:r>
            <a:endParaRPr lang="en-US"/>
          </a:p>
        </p:txBody>
      </p:sp>
    </p:spTree>
    <p:extLst>
      <p:ext uri="{BB962C8B-B14F-4D97-AF65-F5344CB8AC3E}">
        <p14:creationId xmlns:p14="http://schemas.microsoft.com/office/powerpoint/2010/main" val="2043019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Fenway Health Primary Logo.jpg"/>
          <p:cNvPicPr>
            <a:picLocks noChangeAspect="1"/>
          </p:cNvPicPr>
          <p:nvPr userDrawn="1"/>
        </p:nvPicPr>
        <p:blipFill>
          <a:blip r:embed="rId2"/>
          <a:srcRect t="35159" b="35161"/>
          <a:stretch>
            <a:fillRect/>
          </a:stretch>
        </p:blipFill>
        <p:spPr bwMode="auto">
          <a:xfrm>
            <a:off x="846139" y="304802"/>
            <a:ext cx="7451725" cy="646113"/>
          </a:xfrm>
          <a:prstGeom prst="rect">
            <a:avLst/>
          </a:prstGeom>
          <a:noFill/>
          <a:ln w="9525">
            <a:noFill/>
            <a:miter lim="800000"/>
            <a:headEnd/>
            <a:tailEnd/>
          </a:ln>
        </p:spPr>
      </p:pic>
      <p:cxnSp>
        <p:nvCxnSpPr>
          <p:cNvPr id="7" name="Straight Connector 6"/>
          <p:cNvCxnSpPr/>
          <p:nvPr userDrawn="1"/>
        </p:nvCxnSpPr>
        <p:spPr>
          <a:xfrm>
            <a:off x="342902" y="5181600"/>
            <a:ext cx="8458199" cy="1588"/>
          </a:xfrm>
          <a:prstGeom prst="line">
            <a:avLst/>
          </a:prstGeom>
          <a:ln w="47625" cap="rnd" cmpd="sng" algn="ctr">
            <a:solidFill>
              <a:schemeClr val="accent1"/>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ctrTitle"/>
          </p:nvPr>
        </p:nvSpPr>
        <p:spPr>
          <a:xfrm>
            <a:off x="304801" y="3519037"/>
            <a:ext cx="8458199" cy="1662565"/>
          </a:xfrm>
          <a:noFill/>
        </p:spPr>
        <p:txBody>
          <a:bodyPr anchor="ctr" anchorCtr="1"/>
          <a:lstStyle>
            <a:lvl1pPr algn="ctr">
              <a:defRPr>
                <a:solidFill>
                  <a:schemeClr val="accent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pic>
        <p:nvPicPr>
          <p:cNvPr id="3" name="Picture 2" descr="COMM-351_FenwayHealthImag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423" y="1371601"/>
            <a:ext cx="8458577" cy="2147435"/>
          </a:xfrm>
          <a:prstGeom prst="rect">
            <a:avLst/>
          </a:prstGeom>
        </p:spPr>
      </p:pic>
    </p:spTree>
    <p:extLst>
      <p:ext uri="{BB962C8B-B14F-4D97-AF65-F5344CB8AC3E}">
        <p14:creationId xmlns:p14="http://schemas.microsoft.com/office/powerpoint/2010/main" val="3812316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5" descr="Fenway Health Primary Logo.jpg"/>
          <p:cNvPicPr>
            <a:picLocks noChangeAspect="1"/>
          </p:cNvPicPr>
          <p:nvPr userDrawn="1"/>
        </p:nvPicPr>
        <p:blipFill>
          <a:blip r:embed="rId2"/>
          <a:srcRect l="10391" t="38881" r="10506" b="38490"/>
          <a:stretch>
            <a:fillRect/>
          </a:stretch>
        </p:blipFill>
        <p:spPr bwMode="auto">
          <a:xfrm>
            <a:off x="457200" y="6272215"/>
            <a:ext cx="3352800" cy="280987"/>
          </a:xfrm>
          <a:prstGeom prst="rect">
            <a:avLst/>
          </a:prstGeom>
          <a:noFill/>
          <a:ln w="9525">
            <a:noFill/>
            <a:miter lim="800000"/>
            <a:headEnd/>
            <a:tailEnd/>
          </a:ln>
        </p:spPr>
      </p:pic>
      <p:sp>
        <p:nvSpPr>
          <p:cNvPr id="2" name="Title 1"/>
          <p:cNvSpPr>
            <a:spLocks noGrp="1"/>
          </p:cNvSpPr>
          <p:nvPr>
            <p:ph type="ctrTitle"/>
          </p:nvPr>
        </p:nvSpPr>
        <p:spPr>
          <a:xfrm>
            <a:off x="570707" y="1958977"/>
            <a:ext cx="8002587"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1681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enway Health Primary Logo.jpg"/>
          <p:cNvPicPr>
            <a:picLocks noChangeAspect="1"/>
          </p:cNvPicPr>
          <p:nvPr userDrawn="1"/>
        </p:nvPicPr>
        <p:blipFill>
          <a:blip r:embed="rId2"/>
          <a:srcRect l="10391" t="38881" r="10506" b="38490"/>
          <a:stretch>
            <a:fillRect/>
          </a:stretch>
        </p:blipFill>
        <p:spPr bwMode="auto">
          <a:xfrm>
            <a:off x="457200" y="6272215"/>
            <a:ext cx="3352800" cy="28098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spcBef>
                <a:spcPts val="750"/>
              </a:spcBef>
              <a:buClrTx/>
              <a:buFont typeface="Arial" panose="020B0604020202020204" pitchFamily="34" charset="0"/>
              <a:buChar char="•"/>
              <a:defRPr/>
            </a:lvl1pPr>
            <a:lvl2pPr>
              <a:buClrTx/>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12395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descr="Fenway Health Primary Logo.jpg"/>
          <p:cNvPicPr>
            <a:picLocks noChangeAspect="1"/>
          </p:cNvPicPr>
          <p:nvPr userDrawn="1"/>
        </p:nvPicPr>
        <p:blipFill>
          <a:blip r:embed="rId2"/>
          <a:srcRect l="10391" t="38881" r="10506" b="38490"/>
          <a:stretch>
            <a:fillRect/>
          </a:stretch>
        </p:blipFill>
        <p:spPr bwMode="auto">
          <a:xfrm>
            <a:off x="457200" y="6272215"/>
            <a:ext cx="3352800" cy="28098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398470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Fenway Health Primary Logo.jpg"/>
          <p:cNvPicPr>
            <a:picLocks noChangeAspect="1"/>
          </p:cNvPicPr>
          <p:nvPr userDrawn="1"/>
        </p:nvPicPr>
        <p:blipFill>
          <a:blip r:embed="rId2"/>
          <a:srcRect l="10391" t="38881" r="10506" b="38490"/>
          <a:stretch>
            <a:fillRect/>
          </a:stretch>
        </p:blipFill>
        <p:spPr bwMode="auto">
          <a:xfrm>
            <a:off x="457200" y="6272215"/>
            <a:ext cx="3352800" cy="280987"/>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392364"/>
            <a:ext cx="4040188"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600200"/>
            <a:ext cx="4041775"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392364"/>
            <a:ext cx="4041775"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6173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Fenway Health Primary Logo.jpg"/>
          <p:cNvPicPr>
            <a:picLocks noChangeAspect="1"/>
          </p:cNvPicPr>
          <p:nvPr userDrawn="1"/>
        </p:nvPicPr>
        <p:blipFill>
          <a:blip r:embed="rId2"/>
          <a:srcRect l="10391" t="38881" r="10506" b="38490"/>
          <a:stretch>
            <a:fillRect/>
          </a:stretch>
        </p:blipFill>
        <p:spPr bwMode="auto">
          <a:xfrm>
            <a:off x="457200" y="6272215"/>
            <a:ext cx="3352800" cy="28098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1589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Fenway Health Primary Logo.jpg"/>
          <p:cNvPicPr>
            <a:picLocks noChangeAspect="1"/>
          </p:cNvPicPr>
          <p:nvPr userDrawn="1"/>
        </p:nvPicPr>
        <p:blipFill>
          <a:blip r:embed="rId2"/>
          <a:srcRect l="10391" t="38881" r="10506" b="38490"/>
          <a:stretch>
            <a:fillRect/>
          </a:stretch>
        </p:blipFill>
        <p:spPr bwMode="auto">
          <a:xfrm>
            <a:off x="457200" y="6272215"/>
            <a:ext cx="3352800" cy="280987"/>
          </a:xfrm>
          <a:prstGeom prst="rect">
            <a:avLst/>
          </a:prstGeom>
          <a:noFill/>
          <a:ln w="9525">
            <a:noFill/>
            <a:miter lim="800000"/>
            <a:headEnd/>
            <a:tailEnd/>
          </a:ln>
        </p:spPr>
      </p:pic>
    </p:spTree>
    <p:extLst>
      <p:ext uri="{BB962C8B-B14F-4D97-AF65-F5344CB8AC3E}">
        <p14:creationId xmlns:p14="http://schemas.microsoft.com/office/powerpoint/2010/main" val="254038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userDrawn="1"/>
        </p:nvSpPr>
        <p:spPr>
          <a:xfrm>
            <a:off x="5638800" y="6400800"/>
            <a:ext cx="2895600" cy="184150"/>
          </a:xfrm>
          <a:prstGeom prst="rect">
            <a:avLst/>
          </a:prstGeom>
          <a:noFill/>
        </p:spPr>
        <p:txBody>
          <a:bodyPr tIns="0" rIns="0" bIns="0" anchor="b">
            <a:spAutoFit/>
          </a:bodyPr>
          <a:lstStyle/>
          <a:p>
            <a:pPr algn="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6" name="Picture 4" descr="TFI_primary_color-01.jpg"/>
          <p:cNvPicPr>
            <a:picLocks noChangeAspect="1"/>
          </p:cNvPicPr>
          <p:nvPr userDrawn="1"/>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9" descr="TFIPowerpoint_New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3074" name="Rectangle 2"/>
          <p:cNvSpPr>
            <a:spLocks noGrp="1" noChangeArrowheads="1"/>
          </p:cNvSpPr>
          <p:nvPr>
            <p:ph type="ctrTitle"/>
          </p:nvPr>
        </p:nvSpPr>
        <p:spPr>
          <a:xfrm>
            <a:off x="0" y="990600"/>
            <a:ext cx="9144000" cy="1143000"/>
          </a:xfrm>
        </p:spPr>
        <p:txBody>
          <a:bodyPr/>
          <a:lstStyle>
            <a:lvl1pPr algn="ctr">
              <a:lnSpc>
                <a:spcPct val="90000"/>
              </a:lnSpc>
              <a:defRPr sz="3300"/>
            </a:lvl1pPr>
          </a:lstStyle>
          <a:p>
            <a:r>
              <a:rPr lang="en-US"/>
              <a:t>Click to edit Master title style</a:t>
            </a:r>
          </a:p>
        </p:txBody>
      </p:sp>
      <p:sp>
        <p:nvSpPr>
          <p:cNvPr id="3075" name="Rectangle 3"/>
          <p:cNvSpPr>
            <a:spLocks noGrp="1" noChangeArrowheads="1"/>
          </p:cNvSpPr>
          <p:nvPr>
            <p:ph type="subTitle" idx="1"/>
          </p:nvPr>
        </p:nvSpPr>
        <p:spPr>
          <a:xfrm>
            <a:off x="0" y="5334000"/>
            <a:ext cx="9144000" cy="1752600"/>
          </a:xfrm>
        </p:spPr>
        <p:txBody>
          <a:bodyPr/>
          <a:lstStyle>
            <a:lvl1pPr marL="0" indent="0" algn="ctr">
              <a:lnSpc>
                <a:spcPct val="90000"/>
              </a:lnSpc>
              <a:buFont typeface="Wingdings" pitchFamily="2" charset="2"/>
              <a:buNone/>
              <a:defRPr sz="1050">
                <a:solidFill>
                  <a:schemeClr val="bg1"/>
                </a:solidFill>
              </a:defRPr>
            </a:lvl1pPr>
          </a:lstStyle>
          <a:p>
            <a:r>
              <a:rPr lang="en-US"/>
              <a:t>Click to edit Master subtitle style</a:t>
            </a:r>
          </a:p>
        </p:txBody>
      </p:sp>
    </p:spTree>
    <p:extLst>
      <p:ext uri="{BB962C8B-B14F-4D97-AF65-F5344CB8AC3E}">
        <p14:creationId xmlns:p14="http://schemas.microsoft.com/office/powerpoint/2010/main" val="4039358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defTabSz="685800" fontAlgn="auto">
              <a:spcBef>
                <a:spcPts val="0"/>
              </a:spcBef>
              <a:spcAft>
                <a:spcPts val="0"/>
              </a:spcAft>
              <a:defRPr/>
            </a:pPr>
            <a:fld id="{C364229F-D767-45A5-BEB0-F48024835CFC}"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705197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defTabSz="685800" fontAlgn="auto">
              <a:spcBef>
                <a:spcPts val="0"/>
              </a:spcBef>
              <a:spcAft>
                <a:spcPts val="0"/>
              </a:spcAft>
              <a:defRPr/>
            </a:pPr>
            <a:fld id="{1D276CBE-7E46-4A7C-B5C4-5ACA64B7696E}"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581769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defTabSz="685800" fontAlgn="auto">
              <a:spcBef>
                <a:spcPts val="0"/>
              </a:spcBef>
              <a:spcAft>
                <a:spcPts val="0"/>
              </a:spcAft>
              <a:defRPr/>
            </a:pPr>
            <a:fld id="{17BEACD4-6930-4DEE-818B-7092DC375FAD}"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3060472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defTabSz="685800" fontAlgn="auto">
              <a:spcBef>
                <a:spcPts val="0"/>
              </a:spcBef>
              <a:spcAft>
                <a:spcPts val="0"/>
              </a:spcAft>
              <a:defRPr/>
            </a:pPr>
            <a:fld id="{AD09072C-0B48-4CFE-BB34-57CC1D9BF6FB}"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2253908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defTabSz="685800" fontAlgn="auto">
              <a:spcBef>
                <a:spcPts val="0"/>
              </a:spcBef>
              <a:spcAft>
                <a:spcPts val="0"/>
              </a:spcAft>
              <a:defRPr/>
            </a:pPr>
            <a:fld id="{399D7B2F-A7FC-4699-8560-EAC1E896E679}"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3113585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defTabSz="685800" fontAlgn="auto">
              <a:spcBef>
                <a:spcPts val="0"/>
              </a:spcBef>
              <a:spcAft>
                <a:spcPts val="0"/>
              </a:spcAft>
              <a:defRPr/>
            </a:pPr>
            <a:fld id="{71157B00-A084-43C6-9D7D-500C51DAB498}"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2874546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defTabSz="685800" fontAlgn="auto">
              <a:spcBef>
                <a:spcPts val="0"/>
              </a:spcBef>
              <a:spcAft>
                <a:spcPts val="0"/>
              </a:spcAft>
              <a:defRPr/>
            </a:pPr>
            <a:fld id="{347B911A-FE07-4713-B7E0-790AAD8958D4}"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1808242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defTabSz="685800" fontAlgn="auto">
              <a:spcBef>
                <a:spcPts val="0"/>
              </a:spcBef>
              <a:spcAft>
                <a:spcPts val="0"/>
              </a:spcAft>
              <a:defRPr/>
            </a:pPr>
            <a:fld id="{E21FCA0A-D8FE-4969-8149-8510E8E398FF}"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107629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defTabSz="685800" fontAlgn="auto">
              <a:spcBef>
                <a:spcPts val="0"/>
              </a:spcBef>
              <a:spcAft>
                <a:spcPts val="0"/>
              </a:spcAft>
              <a:defRPr/>
            </a:pPr>
            <a:fld id="{B005E2FA-DB9E-473C-BB86-3FD9BCA885AC}"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34410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userDrawn="1"/>
        </p:nvSpPr>
        <p:spPr>
          <a:xfrm>
            <a:off x="5638800" y="6400800"/>
            <a:ext cx="2895600" cy="184150"/>
          </a:xfrm>
          <a:prstGeom prst="rect">
            <a:avLst/>
          </a:prstGeom>
          <a:noFill/>
        </p:spPr>
        <p:txBody>
          <a:bodyPr tIns="0" rIns="0" bIns="0" anchor="b">
            <a:spAutoFit/>
          </a:bodyPr>
          <a:lstStyle/>
          <a:p>
            <a:pPr algn="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8" name="Picture 4" descr="TFI_primary_color-01.jpg"/>
          <p:cNvPicPr>
            <a:picLocks noChangeAspect="1"/>
          </p:cNvPicPr>
          <p:nvPr userDrawn="1"/>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792162"/>
          </a:xfrm>
        </p:spPr>
        <p:txBody>
          <a:bodyPr tIns="2286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92362"/>
            <a:ext cx="4040188" cy="3616325"/>
          </a:xfrm>
        </p:spPr>
        <p:txBody>
          <a:bodyPr t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00200"/>
            <a:ext cx="4041775" cy="792162"/>
          </a:xfrm>
        </p:spPr>
        <p:txBody>
          <a:bodyPr tIns="2286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92362"/>
            <a:ext cx="4041775" cy="3616325"/>
          </a:xfrm>
        </p:spPr>
        <p:txBody>
          <a:bodyPr t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28600"/>
            <a:ext cx="215265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30555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defTabSz="685800" fontAlgn="auto">
              <a:spcBef>
                <a:spcPts val="0"/>
              </a:spcBef>
              <a:spcAft>
                <a:spcPts val="0"/>
              </a:spcAft>
              <a:defRPr/>
            </a:pPr>
            <a:fld id="{163D3776-1745-489D-8322-5E7CB94EB065}" type="slidenum">
              <a:rPr lang="en-US" smtClean="0">
                <a:solidFill>
                  <a:srgbClr val="FFFFFF"/>
                </a:solidFill>
                <a:ea typeface="ＭＳ Ｐゴシック"/>
              </a:rPr>
              <a:pPr defTabSz="685800" fontAlgn="auto">
                <a:spcBef>
                  <a:spcPts val="0"/>
                </a:spcBef>
                <a:spcAft>
                  <a:spcPts val="0"/>
                </a:spcAft>
                <a:defRPr/>
              </a:pPr>
              <a:t>‹#›</a:t>
            </a:fld>
            <a:endParaRPr lang="en-US">
              <a:solidFill>
                <a:srgbClr val="000000"/>
              </a:solidFill>
              <a:ea typeface="ＭＳ Ｐゴシック"/>
            </a:endParaRPr>
          </a:p>
        </p:txBody>
      </p:sp>
    </p:spTree>
    <p:extLst>
      <p:ext uri="{BB962C8B-B14F-4D97-AF65-F5344CB8AC3E}">
        <p14:creationId xmlns:p14="http://schemas.microsoft.com/office/powerpoint/2010/main" val="180766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userDrawn="1"/>
        </p:nvSpPr>
        <p:spPr>
          <a:xfrm>
            <a:off x="5638800" y="6400800"/>
            <a:ext cx="2895600" cy="184150"/>
          </a:xfrm>
          <a:prstGeom prst="rect">
            <a:avLst/>
          </a:prstGeom>
          <a:noFill/>
        </p:spPr>
        <p:txBody>
          <a:bodyPr tIns="0" rIns="0" bIns="0" anchor="b">
            <a:spAutoFit/>
          </a:bodyPr>
          <a:lstStyle/>
          <a:p>
            <a:pPr algn="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4" name="Picture 4" descr="TFI_primary_color-01.jpg"/>
          <p:cNvPicPr>
            <a:picLocks noChangeAspect="1"/>
          </p:cNvPicPr>
          <p:nvPr userDrawn="1"/>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5638800" y="6400800"/>
            <a:ext cx="2895600" cy="184150"/>
          </a:xfrm>
          <a:prstGeom prst="rect">
            <a:avLst/>
          </a:prstGeom>
          <a:noFill/>
        </p:spPr>
        <p:txBody>
          <a:bodyPr tIns="0" rIns="0" bIns="0" anchor="b">
            <a:spAutoFit/>
          </a:bodyPr>
          <a:lstStyle/>
          <a:p>
            <a:pPr algn="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3" name="Picture 4" descr="TFI_primary_color-01.jpg"/>
          <p:cNvPicPr>
            <a:picLocks noChangeAspect="1"/>
          </p:cNvPicPr>
          <p:nvPr userDrawn="1"/>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342902"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p:nvSpPr>
        <p:spPr>
          <a:xfrm>
            <a:off x="3124200" y="6291264"/>
            <a:ext cx="2895600" cy="230832"/>
          </a:xfrm>
          <a:prstGeom prst="rect">
            <a:avLst/>
          </a:prstGeom>
          <a:noFill/>
        </p:spPr>
        <p:txBody>
          <a:bodyPr>
            <a:spAutoFit/>
          </a:bodyPr>
          <a:lstStyle/>
          <a:p>
            <a:pPr algn="ctr">
              <a:defRPr/>
            </a:pPr>
            <a:r>
              <a:rPr lang="en-US" sz="900" spc="60" dirty="0" err="1">
                <a:solidFill>
                  <a:schemeClr val="bg1">
                    <a:lumMod val="50000"/>
                  </a:schemeClr>
                </a:solidFill>
                <a:latin typeface="Verdana"/>
                <a:cs typeface="Verdana"/>
              </a:rPr>
              <a:t>thefenwayinstitute.org</a:t>
            </a:r>
            <a:endParaRPr lang="en-US" sz="900" spc="60" dirty="0">
              <a:solidFill>
                <a:schemeClr val="bg1">
                  <a:lumMod val="50000"/>
                </a:schemeClr>
              </a:solidFill>
              <a:latin typeface="Verdana"/>
              <a:cs typeface="Verdana"/>
            </a:endParaRPr>
          </a:p>
        </p:txBody>
      </p:sp>
      <p:pic>
        <p:nvPicPr>
          <p:cNvPr id="8" name="Picture 6" descr="12.124_TFIPowerpointcovergraphic_v1-02.jpg"/>
          <p:cNvPicPr>
            <a:picLocks noChangeAspect="1"/>
          </p:cNvPicPr>
          <p:nvPr/>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1" y="3519037"/>
            <a:ext cx="8458199" cy="1662565"/>
          </a:xfrm>
          <a:noFill/>
        </p:spPr>
        <p:txBody>
          <a:bodyPr anchor="ctr" anchorCtr="1"/>
          <a:lstStyle>
            <a:lvl1pPr algn="ctr">
              <a:defRPr>
                <a:solidFill>
                  <a:srgbClr val="233E99"/>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29" descr="TFIPowerpoint_New2"/>
          <p:cNvPicPr>
            <a:picLocks noChangeAspect="1" noChangeArrowheads="1"/>
          </p:cNvPicPr>
          <p:nvPr userDrawn="1"/>
        </p:nvPicPr>
        <p:blipFill>
          <a:blip r:embed="rId4" cstate="print"/>
          <a:srcRect/>
          <a:stretch>
            <a:fillRect/>
          </a:stretch>
        </p:blipFill>
        <p:spPr bwMode="auto">
          <a:xfrm>
            <a:off x="0" y="0"/>
            <a:ext cx="9145588" cy="6859588"/>
          </a:xfrm>
          <a:prstGeom prst="rect">
            <a:avLst/>
          </a:prstGeom>
          <a:noFill/>
          <a:ln w="9525">
            <a:noFill/>
            <a:miter lim="800000"/>
            <a:headEnd/>
            <a:tailEnd/>
          </a:ln>
        </p:spPr>
      </p:pic>
    </p:spTree>
    <p:extLst>
      <p:ext uri="{BB962C8B-B14F-4D97-AF65-F5344CB8AC3E}">
        <p14:creationId xmlns:p14="http://schemas.microsoft.com/office/powerpoint/2010/main" val="222243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4" name="Straight Connector 3"/>
          <p:cNvCxnSpPr/>
          <p:nvPr userDrawn="1"/>
        </p:nvCxnSpPr>
        <p:spPr>
          <a:xfrm>
            <a:off x="342902"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userDrawn="1"/>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userDrawn="1"/>
        </p:nvSpPr>
        <p:spPr>
          <a:xfrm>
            <a:off x="3124200" y="6291264"/>
            <a:ext cx="2895600" cy="230832"/>
          </a:xfrm>
          <a:prstGeom prst="rect">
            <a:avLst/>
          </a:prstGeom>
          <a:noFill/>
        </p:spPr>
        <p:txBody>
          <a:bodyPr>
            <a:spAutoFit/>
          </a:bodyPr>
          <a:lstStyle/>
          <a:p>
            <a:pPr algn="ctr">
              <a:defRPr/>
            </a:pPr>
            <a:r>
              <a:rPr lang="en-US" sz="900" spc="60" dirty="0" err="1">
                <a:solidFill>
                  <a:schemeClr val="bg1">
                    <a:lumMod val="50000"/>
                  </a:schemeClr>
                </a:solidFill>
                <a:latin typeface="Verdana"/>
                <a:cs typeface="Verdana"/>
              </a:rPr>
              <a:t>thefenwayinstitute.org</a:t>
            </a:r>
            <a:endParaRPr lang="en-US" sz="900" spc="60" dirty="0">
              <a:solidFill>
                <a:schemeClr val="bg1">
                  <a:lumMod val="50000"/>
                </a:schemeClr>
              </a:solidFill>
              <a:latin typeface="Verdana"/>
              <a:cs typeface="Verdana"/>
            </a:endParaRPr>
          </a:p>
        </p:txBody>
      </p:sp>
      <p:pic>
        <p:nvPicPr>
          <p:cNvPr id="8" name="Picture 6" descr="12.124_TFIPowerpointcovergraphic_v1-02.jpg"/>
          <p:cNvPicPr>
            <a:picLocks noChangeAspect="1"/>
          </p:cNvPicPr>
          <p:nvPr userDrawn="1"/>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1" y="3519037"/>
            <a:ext cx="8458199" cy="1662565"/>
          </a:xfrm>
          <a:noFill/>
        </p:spPr>
        <p:txBody>
          <a:bodyPr anchor="ctr" anchorCtr="1"/>
          <a:lstStyle>
            <a:lvl1pPr algn="ctr">
              <a:defRPr>
                <a:solidFill>
                  <a:srgbClr val="233E99"/>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6780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6.png"/><Relationship Id="rId4" Type="http://schemas.openxmlformats.org/officeDocument/2006/relationships/slideLayout" Target="../slideLayouts/slideLayout36.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wrap="square" lIns="0" tIns="45720" rIns="0" bIns="45720" numCol="1" anchor="b" anchorCtr="0" compatLnSpc="1">
            <a:prstTxWarp prst="textNoShape">
              <a:avLst/>
            </a:prstTxWarp>
            <a:noAutofit/>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378325"/>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l" defTabSz="457200" rtl="0" eaLnBrk="1" fontAlgn="base" hangingPunct="1">
        <a:lnSpc>
          <a:spcPts val="3500"/>
        </a:lnSpc>
        <a:spcBef>
          <a:spcPct val="0"/>
        </a:spcBef>
        <a:spcAft>
          <a:spcPts val="600"/>
        </a:spcAft>
        <a:defRPr sz="4000" b="1" kern="1200" cap="all" spc="100">
          <a:solidFill>
            <a:srgbClr val="233E99"/>
          </a:solidFill>
          <a:latin typeface="Century Gothic"/>
          <a:ea typeface="ＭＳ Ｐゴシック" charset="-128"/>
          <a:cs typeface="Century Gothic"/>
        </a:defRPr>
      </a:lvl1pPr>
      <a:lvl2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2pPr>
      <a:lvl3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3pPr>
      <a:lvl4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4pPr>
      <a:lvl5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5pPr>
      <a:lvl6pPr marL="4572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6pPr>
      <a:lvl7pPr marL="9144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7pPr>
      <a:lvl8pPr marL="13716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8pPr>
      <a:lvl9pPr marL="18288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9pPr>
    </p:titleStyle>
    <p:bodyStyle>
      <a:lvl1pPr marL="342900" indent="-342900" algn="l" defTabSz="457200" rtl="0" eaLnBrk="1" fontAlgn="base" hangingPunct="1">
        <a:spcBef>
          <a:spcPct val="20000"/>
        </a:spcBef>
        <a:spcAft>
          <a:spcPct val="0"/>
        </a:spcAft>
        <a:buClr>
          <a:schemeClr val="accent1"/>
        </a:buClr>
        <a:buSzPct val="90000"/>
        <a:defRPr sz="3000" kern="1200">
          <a:solidFill>
            <a:srgbClr val="555456"/>
          </a:solidFill>
          <a:latin typeface="Verdana"/>
          <a:ea typeface="ＭＳ Ｐゴシック" charset="-128"/>
          <a:cs typeface="Verdana"/>
        </a:defRPr>
      </a:lvl1pPr>
      <a:lvl2pPr marL="685800" indent="-273050" algn="l" defTabSz="457200" rtl="0" eaLnBrk="1" fontAlgn="base" hangingPunct="1">
        <a:spcBef>
          <a:spcPct val="20000"/>
        </a:spcBef>
        <a:spcAft>
          <a:spcPct val="0"/>
        </a:spcAft>
        <a:buClr>
          <a:schemeClr val="accent2"/>
        </a:buClr>
        <a:buFont typeface="Wingdings" charset="2"/>
        <a:buChar char="§"/>
        <a:defRPr sz="2800" kern="1200">
          <a:solidFill>
            <a:srgbClr val="555456"/>
          </a:solidFill>
          <a:latin typeface="Verdana"/>
          <a:ea typeface="ＭＳ Ｐゴシック" charset="-128"/>
          <a:cs typeface="Verdana"/>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400" kern="1200">
          <a:solidFill>
            <a:srgbClr val="555456"/>
          </a:solidFill>
          <a:latin typeface="Verdana"/>
          <a:ea typeface="ＭＳ Ｐゴシック" charset="-128"/>
          <a:cs typeface="Verdana"/>
        </a:defRPr>
      </a:lvl3pPr>
      <a:lvl4pPr marL="1600200" indent="-228600" algn="l" defTabSz="457200" rtl="0" eaLnBrk="1" fontAlgn="base" hangingPunct="1">
        <a:spcBef>
          <a:spcPct val="20000"/>
        </a:spcBef>
        <a:spcAft>
          <a:spcPct val="0"/>
        </a:spcAft>
        <a:buClr>
          <a:srgbClr val="AAA9AB"/>
        </a:buClr>
        <a:buFont typeface="Wingdings" charset="2"/>
        <a:buChar char="§"/>
        <a:defRPr sz="2000" kern="1200">
          <a:solidFill>
            <a:srgbClr val="555456"/>
          </a:solidFill>
          <a:latin typeface="Verdana"/>
          <a:ea typeface="ＭＳ Ｐゴシック" charset="-128"/>
          <a:cs typeface="Verdana"/>
        </a:defRPr>
      </a:lvl4pPr>
      <a:lvl5pPr marL="2057400" indent="-228600" algn="l" defTabSz="457200" rtl="0" eaLnBrk="1" fontAlgn="base" hangingPunct="1">
        <a:spcBef>
          <a:spcPct val="20000"/>
        </a:spcBef>
        <a:spcAft>
          <a:spcPct val="0"/>
        </a:spcAft>
        <a:buClr>
          <a:srgbClr val="C6C6C7"/>
        </a:buClr>
        <a:buFont typeface="Wingdings" charset="2"/>
        <a:buChar char="§"/>
        <a:defRPr sz="2000" kern="1200">
          <a:solidFill>
            <a:srgbClr val="555456"/>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wrap="square" lIns="0" tIns="45720" rIns="0" bIns="45720" numCol="1" anchor="b" anchorCtr="0" compatLnSpc="1">
            <a:prstTxWarp prst="textNoShape">
              <a:avLst/>
            </a:prstTxWarp>
            <a:noAutofit/>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378325"/>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9438784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878" r:id="rId9"/>
    <p:sldLayoutId id="2147483900" r:id="rId10"/>
    <p:sldLayoutId id="2147483901" r:id="rId11"/>
  </p:sldLayoutIdLst>
  <p:timing>
    <p:tnLst>
      <p:par>
        <p:cTn id="1" dur="indefinite" restart="never" nodeType="tmRoot"/>
      </p:par>
    </p:tnLst>
  </p:timing>
  <p:hf hdr="0" ftr="0" dt="0"/>
  <p:txStyles>
    <p:titleStyle>
      <a:lvl1pPr algn="l" defTabSz="342900" rtl="0" eaLnBrk="1" fontAlgn="base" hangingPunct="1">
        <a:lnSpc>
          <a:spcPts val="2625"/>
        </a:lnSpc>
        <a:spcBef>
          <a:spcPct val="0"/>
        </a:spcBef>
        <a:spcAft>
          <a:spcPts val="450"/>
        </a:spcAft>
        <a:defRPr sz="3000" b="1" kern="1200" cap="all" spc="75">
          <a:solidFill>
            <a:schemeClr val="accent2"/>
          </a:solidFill>
          <a:latin typeface="Century Gothic"/>
          <a:ea typeface="ＭＳ Ｐゴシック" charset="-128"/>
          <a:cs typeface="Century Gothic"/>
        </a:defRPr>
      </a:lvl1pPr>
      <a:lvl2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2pPr>
      <a:lvl3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3pPr>
      <a:lvl4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4pPr>
      <a:lvl5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5pPr>
      <a:lvl6pPr marL="3429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6pPr>
      <a:lvl7pPr marL="6858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7pPr>
      <a:lvl8pPr marL="10287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8pPr>
      <a:lvl9pPr marL="13716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9pPr>
    </p:titleStyle>
    <p:bodyStyle>
      <a:lvl1pPr marL="257175" indent="-257175" algn="l" defTabSz="342900" rtl="0" eaLnBrk="1" fontAlgn="base" hangingPunct="1">
        <a:spcBef>
          <a:spcPct val="20000"/>
        </a:spcBef>
        <a:spcAft>
          <a:spcPct val="0"/>
        </a:spcAft>
        <a:buClr>
          <a:schemeClr val="accent1"/>
        </a:buClr>
        <a:buSzPct val="90000"/>
        <a:defRPr sz="2250" kern="1200">
          <a:solidFill>
            <a:srgbClr val="555456"/>
          </a:solidFill>
          <a:latin typeface="Verdana"/>
          <a:ea typeface="ＭＳ Ｐゴシック" charset="-128"/>
          <a:cs typeface="Verdana"/>
        </a:defRPr>
      </a:lvl1pPr>
      <a:lvl2pPr marL="514350" indent="-204788" algn="l" defTabSz="342900" rtl="0" eaLnBrk="1" fontAlgn="base" hangingPunct="1">
        <a:spcBef>
          <a:spcPct val="20000"/>
        </a:spcBef>
        <a:spcAft>
          <a:spcPct val="0"/>
        </a:spcAft>
        <a:buClr>
          <a:schemeClr val="accent2"/>
        </a:buClr>
        <a:buFont typeface="Wingdings" charset="2"/>
        <a:buChar char="§"/>
        <a:defRPr sz="2100" kern="1200">
          <a:solidFill>
            <a:srgbClr val="555456"/>
          </a:solidFill>
          <a:latin typeface="Verdana"/>
          <a:ea typeface="ＭＳ Ｐゴシック" charset="-128"/>
          <a:cs typeface="Verdana"/>
        </a:defRPr>
      </a:lvl2pPr>
      <a:lvl3pPr marL="857250" indent="-171450" algn="l" defTabSz="342900" rtl="0" eaLnBrk="1" fontAlgn="base" hangingPunct="1">
        <a:spcBef>
          <a:spcPct val="20000"/>
        </a:spcBef>
        <a:spcAft>
          <a:spcPct val="0"/>
        </a:spcAft>
        <a:buClr>
          <a:schemeClr val="tx1"/>
        </a:buClr>
        <a:buSzPct val="100000"/>
        <a:buFont typeface="Wingdings" charset="2"/>
        <a:buChar char="§"/>
        <a:defRPr sz="1800" kern="1200">
          <a:solidFill>
            <a:srgbClr val="555456"/>
          </a:solidFill>
          <a:latin typeface="Verdana"/>
          <a:ea typeface="ＭＳ Ｐゴシック" charset="-128"/>
          <a:cs typeface="Verdana"/>
        </a:defRPr>
      </a:lvl3pPr>
      <a:lvl4pPr marL="1200150" indent="-171450" algn="l" defTabSz="342900" rtl="0" eaLnBrk="1" fontAlgn="base" hangingPunct="1">
        <a:spcBef>
          <a:spcPct val="20000"/>
        </a:spcBef>
        <a:spcAft>
          <a:spcPct val="0"/>
        </a:spcAft>
        <a:buClr>
          <a:srgbClr val="AAA9AB"/>
        </a:buClr>
        <a:buFont typeface="Wingdings" charset="2"/>
        <a:buChar char="§"/>
        <a:defRPr sz="1500" kern="1200">
          <a:solidFill>
            <a:srgbClr val="555456"/>
          </a:solidFill>
          <a:latin typeface="Verdana"/>
          <a:ea typeface="ＭＳ Ｐゴシック" charset="-128"/>
          <a:cs typeface="Verdana"/>
        </a:defRPr>
      </a:lvl4pPr>
      <a:lvl5pPr marL="1543050" indent="-171450" algn="l" defTabSz="342900" rtl="0" eaLnBrk="1" fontAlgn="base" hangingPunct="1">
        <a:spcBef>
          <a:spcPct val="20000"/>
        </a:spcBef>
        <a:spcAft>
          <a:spcPct val="0"/>
        </a:spcAft>
        <a:buClr>
          <a:srgbClr val="C6C6C7"/>
        </a:buClr>
        <a:buFont typeface="Wingdings" charset="2"/>
        <a:buChar char="§"/>
        <a:defRPr sz="1500" kern="1200">
          <a:solidFill>
            <a:srgbClr val="555456"/>
          </a:solidFill>
          <a:latin typeface="Verdana"/>
          <a:ea typeface="ＭＳ Ｐゴシック" charset="-128"/>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DCB9E9-7803-4FFD-9EBF-18EFCED05DF5}" type="datetimeFigureOut">
              <a:rPr lang="en-US" smtClean="0"/>
              <a:t>10/12/2021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91C0B0-4376-4BC4-8FC4-F9DE543A6F72}" type="slidenum">
              <a:rPr lang="en-US" smtClean="0"/>
              <a:t>‹#›</a:t>
            </a:fld>
            <a:endParaRPr lang="en-US"/>
          </a:p>
        </p:txBody>
      </p:sp>
    </p:spTree>
    <p:extLst>
      <p:ext uri="{BB962C8B-B14F-4D97-AF65-F5344CB8AC3E}">
        <p14:creationId xmlns:p14="http://schemas.microsoft.com/office/powerpoint/2010/main" val="252582202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a:noFill/>
        </p:spPr>
        <p:txBody>
          <a:bodyPr vert="horz" wrap="square" lIns="0" tIns="45720" rIns="0" bIns="45720" numCol="1" anchor="b" anchorCtr="0" compatLnSpc="1">
            <a:prstTxWarp prst="textNoShape">
              <a:avLst/>
            </a:prstTxWarp>
            <a:noAutofit/>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378325"/>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TextBox 8"/>
          <p:cNvSpPr txBox="1"/>
          <p:nvPr/>
        </p:nvSpPr>
        <p:spPr>
          <a:xfrm>
            <a:off x="5486401" y="6291264"/>
            <a:ext cx="2474913" cy="230832"/>
          </a:xfrm>
          <a:prstGeom prst="rect">
            <a:avLst/>
          </a:prstGeom>
          <a:noFill/>
        </p:spPr>
        <p:txBody>
          <a:bodyPr>
            <a:spAutoFit/>
          </a:bodyPr>
          <a:lstStyle/>
          <a:p>
            <a:pPr algn="r">
              <a:defRPr/>
            </a:pPr>
            <a:r>
              <a:rPr lang="en-US" sz="900" spc="60" dirty="0" err="1">
                <a:solidFill>
                  <a:schemeClr val="bg1">
                    <a:lumMod val="50000"/>
                  </a:schemeClr>
                </a:solidFill>
                <a:latin typeface="Verdana"/>
                <a:cs typeface="Verdana"/>
              </a:rPr>
              <a:t>fenwayhealth.org</a:t>
            </a:r>
            <a:endParaRPr lang="en-US" sz="900" spc="60" dirty="0">
              <a:solidFill>
                <a:schemeClr val="bg1">
                  <a:lumMod val="50000"/>
                </a:schemeClr>
              </a:solidFill>
              <a:latin typeface="Verdana"/>
              <a:cs typeface="Verdana"/>
            </a:endParaRPr>
          </a:p>
        </p:txBody>
      </p:sp>
      <p:pic>
        <p:nvPicPr>
          <p:cNvPr id="1029" name="Picture 6" descr="twittericon.png"/>
          <p:cNvPicPr>
            <a:picLocks noChangeAspect="1"/>
          </p:cNvPicPr>
          <p:nvPr/>
        </p:nvPicPr>
        <p:blipFill>
          <a:blip r:embed="rId9"/>
          <a:srcRect/>
          <a:stretch>
            <a:fillRect/>
          </a:stretch>
        </p:blipFill>
        <p:spPr bwMode="auto">
          <a:xfrm>
            <a:off x="8001001" y="6248400"/>
            <a:ext cx="338138" cy="338138"/>
          </a:xfrm>
          <a:prstGeom prst="rect">
            <a:avLst/>
          </a:prstGeom>
          <a:noFill/>
          <a:ln w="9525">
            <a:noFill/>
            <a:miter lim="800000"/>
            <a:headEnd/>
            <a:tailEnd/>
          </a:ln>
        </p:spPr>
      </p:pic>
      <p:pic>
        <p:nvPicPr>
          <p:cNvPr id="1030" name="Picture 7" descr="facebookicon.png"/>
          <p:cNvPicPr>
            <a:picLocks noChangeAspect="1"/>
          </p:cNvPicPr>
          <p:nvPr/>
        </p:nvPicPr>
        <p:blipFill>
          <a:blip r:embed="rId10"/>
          <a:srcRect/>
          <a:stretch>
            <a:fillRect/>
          </a:stretch>
        </p:blipFill>
        <p:spPr bwMode="auto">
          <a:xfrm>
            <a:off x="8378826" y="6248400"/>
            <a:ext cx="338138" cy="338138"/>
          </a:xfrm>
          <a:prstGeom prst="rect">
            <a:avLst/>
          </a:prstGeom>
          <a:noFill/>
          <a:ln w="9525">
            <a:noFill/>
            <a:miter lim="800000"/>
            <a:headEnd/>
            <a:tailEnd/>
          </a:ln>
        </p:spPr>
      </p:pic>
    </p:spTree>
    <p:extLst>
      <p:ext uri="{BB962C8B-B14F-4D97-AF65-F5344CB8AC3E}">
        <p14:creationId xmlns:p14="http://schemas.microsoft.com/office/powerpoint/2010/main" val="43848624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Lst>
  <p:timing>
    <p:tnLst>
      <p:par>
        <p:cTn id="1" dur="indefinite" restart="never" nodeType="tmRoot"/>
      </p:par>
    </p:tnLst>
  </p:timing>
  <p:hf sldNum="0" hdr="0" ftr="0" dt="0"/>
  <p:txStyles>
    <p:titleStyle>
      <a:lvl1pPr algn="l" defTabSz="342900" rtl="0" eaLnBrk="1" fontAlgn="base" hangingPunct="1">
        <a:lnSpc>
          <a:spcPts val="2625"/>
        </a:lnSpc>
        <a:spcBef>
          <a:spcPct val="0"/>
        </a:spcBef>
        <a:spcAft>
          <a:spcPts val="450"/>
        </a:spcAft>
        <a:defRPr sz="3000" b="1" kern="1200" cap="all" spc="75">
          <a:solidFill>
            <a:srgbClr val="00A5E3"/>
          </a:solidFill>
          <a:latin typeface="Century Gothic"/>
          <a:ea typeface="ＭＳ Ｐゴシック" charset="-128"/>
          <a:cs typeface="Century Gothic"/>
        </a:defRPr>
      </a:lvl1pPr>
      <a:lvl2pPr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2pPr>
      <a:lvl3pPr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3pPr>
      <a:lvl4pPr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4pPr>
      <a:lvl5pPr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5pPr>
      <a:lvl6pPr marL="3429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6pPr>
      <a:lvl7pPr marL="6858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7pPr>
      <a:lvl8pPr marL="10287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8pPr>
      <a:lvl9pPr marL="13716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9pPr>
    </p:titleStyle>
    <p:bodyStyle>
      <a:lvl1pPr marL="257175" indent="-257175" algn="l" defTabSz="342900" rtl="0" eaLnBrk="1" fontAlgn="base" hangingPunct="1">
        <a:spcBef>
          <a:spcPct val="20000"/>
        </a:spcBef>
        <a:spcAft>
          <a:spcPct val="0"/>
        </a:spcAft>
        <a:buClr>
          <a:schemeClr val="accent1"/>
        </a:buClr>
        <a:buSzPct val="90000"/>
        <a:defRPr sz="2250" kern="1200" baseline="0">
          <a:solidFill>
            <a:srgbClr val="000000"/>
          </a:solidFill>
          <a:latin typeface="Verdana"/>
          <a:ea typeface="ＭＳ Ｐゴシック" charset="-128"/>
          <a:cs typeface="Verdana"/>
        </a:defRPr>
      </a:lvl1pPr>
      <a:lvl2pPr marL="514350" indent="-204788" algn="l" defTabSz="342900" rtl="0" eaLnBrk="1" fontAlgn="base" hangingPunct="1">
        <a:spcBef>
          <a:spcPct val="20000"/>
        </a:spcBef>
        <a:spcAft>
          <a:spcPct val="0"/>
        </a:spcAft>
        <a:buClr>
          <a:schemeClr val="accent1"/>
        </a:buClr>
        <a:buFont typeface="Wingdings" charset="2"/>
        <a:buChar char="§"/>
        <a:defRPr sz="2100" kern="1200" baseline="0">
          <a:solidFill>
            <a:srgbClr val="000000"/>
          </a:solidFill>
          <a:latin typeface="Verdana"/>
          <a:ea typeface="ＭＳ Ｐゴシック" charset="-128"/>
          <a:cs typeface="Verdana"/>
        </a:defRPr>
      </a:lvl2pPr>
      <a:lvl3pPr marL="857250" indent="-171450" algn="l" defTabSz="342900" rtl="0" eaLnBrk="1" fontAlgn="base" hangingPunct="1">
        <a:spcBef>
          <a:spcPct val="20000"/>
        </a:spcBef>
        <a:spcAft>
          <a:spcPct val="0"/>
        </a:spcAft>
        <a:buClr>
          <a:schemeClr val="tx1"/>
        </a:buClr>
        <a:buSzPct val="100000"/>
        <a:buFont typeface="Wingdings" charset="2"/>
        <a:buChar char="§"/>
        <a:defRPr sz="1800" kern="1200" baseline="0">
          <a:solidFill>
            <a:srgbClr val="000000"/>
          </a:solidFill>
          <a:latin typeface="Verdana"/>
          <a:ea typeface="ＭＳ Ｐゴシック" charset="-128"/>
          <a:cs typeface="Verdana"/>
        </a:defRPr>
      </a:lvl3pPr>
      <a:lvl4pPr marL="1200150" indent="-171450" algn="l" defTabSz="342900" rtl="0" eaLnBrk="1" fontAlgn="base" hangingPunct="1">
        <a:spcBef>
          <a:spcPct val="20000"/>
        </a:spcBef>
        <a:spcAft>
          <a:spcPct val="0"/>
        </a:spcAft>
        <a:buClr>
          <a:srgbClr val="AAA9AB"/>
        </a:buClr>
        <a:buFont typeface="Wingdings" charset="2"/>
        <a:buChar char="§"/>
        <a:defRPr sz="1500" kern="1200" baseline="0">
          <a:solidFill>
            <a:srgbClr val="000000"/>
          </a:solidFill>
          <a:latin typeface="Verdana"/>
          <a:ea typeface="ＭＳ Ｐゴシック" charset="-128"/>
          <a:cs typeface="Verdana"/>
        </a:defRPr>
      </a:lvl4pPr>
      <a:lvl5pPr marL="1543050" indent="-171450" algn="l" defTabSz="342900" rtl="0" eaLnBrk="1" fontAlgn="base" hangingPunct="1">
        <a:spcBef>
          <a:spcPct val="20000"/>
        </a:spcBef>
        <a:spcAft>
          <a:spcPct val="0"/>
        </a:spcAft>
        <a:buClr>
          <a:srgbClr val="C6C6C7"/>
        </a:buClr>
        <a:buFont typeface="Wingdings" charset="2"/>
        <a:buChar char="§"/>
        <a:defRPr sz="1500" kern="1200" baseline="0">
          <a:solidFill>
            <a:srgbClr val="000000"/>
          </a:solidFill>
          <a:latin typeface="Verdana"/>
          <a:ea typeface="ＭＳ Ｐゴシック" charset="-128"/>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04800" y="228600"/>
            <a:ext cx="701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04800" y="1371600"/>
            <a:ext cx="8610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Grp="1" noChangeArrowheads="1"/>
          </p:cNvSpPr>
          <p:nvPr>
            <p:ph type="sldNum" sz="quarter" idx="4"/>
          </p:nvPr>
        </p:nvSpPr>
        <p:spPr bwMode="auto">
          <a:xfrm>
            <a:off x="228600" y="64770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600">
                <a:solidFill>
                  <a:schemeClr val="bg1"/>
                </a:solidFill>
                <a:latin typeface="Arial" pitchFamily="34" charset="0"/>
              </a:defRPr>
            </a:lvl1pPr>
          </a:lstStyle>
          <a:p>
            <a:pPr defTabSz="685800" eaLnBrk="0" hangingPunct="0">
              <a:defRPr/>
            </a:pPr>
            <a:fld id="{B54DE14F-758C-493F-ABA3-446E88A8F825}" type="slidenum">
              <a:rPr lang="en-US" smtClean="0">
                <a:solidFill>
                  <a:srgbClr val="FFFFFF"/>
                </a:solidFill>
                <a:ea typeface="ＭＳ Ｐゴシック"/>
              </a:rPr>
              <a:pPr defTabSz="685800" eaLnBrk="0" hangingPunct="0">
                <a:defRPr/>
              </a:pPr>
              <a:t>‹#›</a:t>
            </a:fld>
            <a:endParaRPr lang="en-US">
              <a:solidFill>
                <a:srgbClr val="FFFFFF"/>
              </a:solidFill>
              <a:ea typeface="ＭＳ Ｐゴシック"/>
            </a:endParaRPr>
          </a:p>
        </p:txBody>
      </p:sp>
      <p:pic>
        <p:nvPicPr>
          <p:cNvPr id="3077" name="Picture 23" descr="TFiPowerpointPG2"/>
          <p:cNvPicPr>
            <a:picLocks noChangeAspect="1" noChangeArrowheads="1"/>
          </p:cNvPicPr>
          <p:nvPr userDrawn="1"/>
        </p:nvPicPr>
        <p:blipFill>
          <a:blip r:embed="rId13" cstate="print"/>
          <a:srcRect/>
          <a:stretch>
            <a:fillRect/>
          </a:stretch>
        </p:blipFill>
        <p:spPr bwMode="auto">
          <a:xfrm>
            <a:off x="0" y="5638800"/>
            <a:ext cx="9145588" cy="1219200"/>
          </a:xfrm>
          <a:prstGeom prst="rect">
            <a:avLst/>
          </a:prstGeom>
          <a:noFill/>
          <a:ln w="9525">
            <a:noFill/>
            <a:miter lim="800000"/>
            <a:headEnd/>
            <a:tailEnd/>
          </a:ln>
        </p:spPr>
      </p:pic>
    </p:spTree>
    <p:extLst>
      <p:ext uri="{BB962C8B-B14F-4D97-AF65-F5344CB8AC3E}">
        <p14:creationId xmlns:p14="http://schemas.microsoft.com/office/powerpoint/2010/main" val="168455508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hdr="0" ftr="0" dt="0"/>
  <p:txStyles>
    <p:titleStyle>
      <a:lvl1pPr algn="l" rtl="0" eaLnBrk="0" fontAlgn="base" hangingPunct="0">
        <a:spcBef>
          <a:spcPct val="0"/>
        </a:spcBef>
        <a:spcAft>
          <a:spcPct val="0"/>
        </a:spcAft>
        <a:defRPr sz="2700">
          <a:solidFill>
            <a:srgbClr val="00468B"/>
          </a:solidFill>
          <a:latin typeface="+mj-lt"/>
          <a:ea typeface="+mj-ea"/>
          <a:cs typeface="+mj-cs"/>
        </a:defRPr>
      </a:lvl1pPr>
      <a:lvl2pPr algn="l" rtl="0" eaLnBrk="0" fontAlgn="base" hangingPunct="0">
        <a:spcBef>
          <a:spcPct val="0"/>
        </a:spcBef>
        <a:spcAft>
          <a:spcPct val="0"/>
        </a:spcAft>
        <a:defRPr sz="2700">
          <a:solidFill>
            <a:srgbClr val="00468B"/>
          </a:solidFill>
          <a:latin typeface="Arial" pitchFamily="34" charset="0"/>
          <a:ea typeface="ＭＳ Ｐゴシック" pitchFamily="34" charset="-128"/>
        </a:defRPr>
      </a:lvl2pPr>
      <a:lvl3pPr algn="l" rtl="0" eaLnBrk="0" fontAlgn="base" hangingPunct="0">
        <a:spcBef>
          <a:spcPct val="0"/>
        </a:spcBef>
        <a:spcAft>
          <a:spcPct val="0"/>
        </a:spcAft>
        <a:defRPr sz="2700">
          <a:solidFill>
            <a:srgbClr val="00468B"/>
          </a:solidFill>
          <a:latin typeface="Arial" pitchFamily="34" charset="0"/>
          <a:ea typeface="ＭＳ Ｐゴシック" pitchFamily="34" charset="-128"/>
        </a:defRPr>
      </a:lvl3pPr>
      <a:lvl4pPr algn="l" rtl="0" eaLnBrk="0" fontAlgn="base" hangingPunct="0">
        <a:spcBef>
          <a:spcPct val="0"/>
        </a:spcBef>
        <a:spcAft>
          <a:spcPct val="0"/>
        </a:spcAft>
        <a:defRPr sz="2700">
          <a:solidFill>
            <a:srgbClr val="00468B"/>
          </a:solidFill>
          <a:latin typeface="Arial" pitchFamily="34" charset="0"/>
          <a:ea typeface="ＭＳ Ｐゴシック" pitchFamily="34" charset="-128"/>
        </a:defRPr>
      </a:lvl4pPr>
      <a:lvl5pPr algn="l" rtl="0" eaLnBrk="0" fontAlgn="base" hangingPunct="0">
        <a:spcBef>
          <a:spcPct val="0"/>
        </a:spcBef>
        <a:spcAft>
          <a:spcPct val="0"/>
        </a:spcAft>
        <a:defRPr sz="2700">
          <a:solidFill>
            <a:srgbClr val="00468B"/>
          </a:solidFill>
          <a:latin typeface="Arial" pitchFamily="34" charset="0"/>
          <a:ea typeface="ＭＳ Ｐゴシック" pitchFamily="34" charset="-128"/>
        </a:defRPr>
      </a:lvl5pPr>
      <a:lvl6pPr marL="342900" algn="l" rtl="0" fontAlgn="base">
        <a:spcBef>
          <a:spcPct val="0"/>
        </a:spcBef>
        <a:spcAft>
          <a:spcPct val="0"/>
        </a:spcAft>
        <a:defRPr sz="2700">
          <a:solidFill>
            <a:srgbClr val="00468B"/>
          </a:solidFill>
          <a:latin typeface="Arial" pitchFamily="34" charset="0"/>
          <a:ea typeface="ＭＳ Ｐゴシック" pitchFamily="34" charset="-128"/>
        </a:defRPr>
      </a:lvl6pPr>
      <a:lvl7pPr marL="685800" algn="l" rtl="0" fontAlgn="base">
        <a:spcBef>
          <a:spcPct val="0"/>
        </a:spcBef>
        <a:spcAft>
          <a:spcPct val="0"/>
        </a:spcAft>
        <a:defRPr sz="2700">
          <a:solidFill>
            <a:srgbClr val="00468B"/>
          </a:solidFill>
          <a:latin typeface="Arial" pitchFamily="34" charset="0"/>
          <a:ea typeface="ＭＳ Ｐゴシック" pitchFamily="34" charset="-128"/>
        </a:defRPr>
      </a:lvl7pPr>
      <a:lvl8pPr marL="1028700" algn="l" rtl="0" fontAlgn="base">
        <a:spcBef>
          <a:spcPct val="0"/>
        </a:spcBef>
        <a:spcAft>
          <a:spcPct val="0"/>
        </a:spcAft>
        <a:defRPr sz="2700">
          <a:solidFill>
            <a:srgbClr val="00468B"/>
          </a:solidFill>
          <a:latin typeface="Arial" pitchFamily="34" charset="0"/>
          <a:ea typeface="ＭＳ Ｐゴシック" pitchFamily="34" charset="-128"/>
        </a:defRPr>
      </a:lvl8pPr>
      <a:lvl9pPr marL="1371600" algn="l" rtl="0" fontAlgn="base">
        <a:spcBef>
          <a:spcPct val="0"/>
        </a:spcBef>
        <a:spcAft>
          <a:spcPct val="0"/>
        </a:spcAft>
        <a:defRPr sz="2700">
          <a:solidFill>
            <a:srgbClr val="00468B"/>
          </a:solidFill>
          <a:latin typeface="Arial" pitchFamily="34" charset="0"/>
          <a:ea typeface="ＭＳ Ｐゴシック" pitchFamily="34" charset="-128"/>
        </a:defRPr>
      </a:lvl9pPr>
    </p:titleStyle>
    <p:bodyStyle>
      <a:lvl1pPr marL="257175" indent="-257175" algn="l" rtl="0" eaLnBrk="0" fontAlgn="base" hangingPunct="0">
        <a:spcBef>
          <a:spcPct val="20000"/>
        </a:spcBef>
        <a:spcAft>
          <a:spcPct val="0"/>
        </a:spcAft>
        <a:buClr>
          <a:schemeClr val="bg2"/>
        </a:buClr>
        <a:buFont typeface="Wingdings" pitchFamily="2" charset="2"/>
        <a:buChar char="q"/>
        <a:defRPr sz="2250">
          <a:solidFill>
            <a:schemeClr val="tx1"/>
          </a:solidFill>
          <a:latin typeface="+mn-lt"/>
          <a:ea typeface="+mn-ea"/>
          <a:cs typeface="+mn-cs"/>
        </a:defRPr>
      </a:lvl1pPr>
      <a:lvl2pPr marL="557213" indent="-214313" algn="l" rtl="0" eaLnBrk="0" fontAlgn="base" hangingPunct="0">
        <a:spcBef>
          <a:spcPct val="20000"/>
        </a:spcBef>
        <a:spcAft>
          <a:spcPct val="0"/>
        </a:spcAft>
        <a:buClr>
          <a:schemeClr val="bg2"/>
        </a:buClr>
        <a:buFont typeface="Wingdings" pitchFamily="2" charset="2"/>
        <a:buChar char="§"/>
        <a:defRPr sz="1950">
          <a:solidFill>
            <a:schemeClr val="tx1"/>
          </a:solidFill>
          <a:latin typeface="+mn-lt"/>
          <a:ea typeface="+mn-ea"/>
        </a:defRPr>
      </a:lvl2pPr>
      <a:lvl3pPr marL="814388" indent="-171450" algn="l" rtl="0" eaLnBrk="0" fontAlgn="base" hangingPunct="0">
        <a:spcBef>
          <a:spcPct val="20000"/>
        </a:spcBef>
        <a:spcAft>
          <a:spcPct val="0"/>
        </a:spcAft>
        <a:buClr>
          <a:schemeClr val="bg2"/>
        </a:buClr>
        <a:buChar char="•"/>
        <a:defRPr sz="1800">
          <a:solidFill>
            <a:schemeClr val="tx1"/>
          </a:solidFill>
          <a:latin typeface="+mn-lt"/>
          <a:ea typeface="+mn-ea"/>
        </a:defRPr>
      </a:lvl3pPr>
      <a:lvl4pPr marL="1071563" indent="-171450" algn="l" rtl="0" eaLnBrk="0" fontAlgn="base" hangingPunct="0">
        <a:spcBef>
          <a:spcPct val="20000"/>
        </a:spcBef>
        <a:spcAft>
          <a:spcPct val="0"/>
        </a:spcAft>
        <a:buClr>
          <a:schemeClr val="bg2"/>
        </a:buClr>
        <a:buFont typeface="Wingdings" pitchFamily="2" charset="2"/>
        <a:buChar char="§"/>
        <a:defRPr sz="1500">
          <a:solidFill>
            <a:schemeClr val="tx1"/>
          </a:solidFill>
          <a:latin typeface="+mn-lt"/>
          <a:ea typeface="+mn-ea"/>
        </a:defRPr>
      </a:lvl4pPr>
      <a:lvl5pPr marL="1328738" indent="-171450" algn="l" rtl="0" eaLnBrk="0" fontAlgn="base" hangingPunct="0">
        <a:spcBef>
          <a:spcPct val="20000"/>
        </a:spcBef>
        <a:spcAft>
          <a:spcPct val="0"/>
        </a:spcAft>
        <a:buClr>
          <a:schemeClr val="bg2"/>
        </a:buClr>
        <a:buFont typeface="Times" pitchFamily="18" charset="0"/>
        <a:buChar char="•"/>
        <a:defRPr sz="1500">
          <a:solidFill>
            <a:schemeClr val="tx1"/>
          </a:solidFill>
          <a:latin typeface="+mn-lt"/>
          <a:ea typeface="+mn-ea"/>
        </a:defRPr>
      </a:lvl5pPr>
      <a:lvl6pPr marL="1671638" indent="-171450" algn="l" rtl="0" fontAlgn="base">
        <a:spcBef>
          <a:spcPct val="20000"/>
        </a:spcBef>
        <a:spcAft>
          <a:spcPct val="0"/>
        </a:spcAft>
        <a:buClr>
          <a:schemeClr val="bg2"/>
        </a:buClr>
        <a:buFont typeface="Times" pitchFamily="18" charset="0"/>
        <a:buChar char="•"/>
        <a:defRPr sz="1500">
          <a:solidFill>
            <a:schemeClr val="tx1"/>
          </a:solidFill>
          <a:latin typeface="+mn-lt"/>
          <a:ea typeface="+mn-ea"/>
        </a:defRPr>
      </a:lvl6pPr>
      <a:lvl7pPr marL="2014538" indent="-171450" algn="l" rtl="0" fontAlgn="base">
        <a:spcBef>
          <a:spcPct val="20000"/>
        </a:spcBef>
        <a:spcAft>
          <a:spcPct val="0"/>
        </a:spcAft>
        <a:buClr>
          <a:schemeClr val="bg2"/>
        </a:buClr>
        <a:buFont typeface="Times" pitchFamily="18" charset="0"/>
        <a:buChar char="•"/>
        <a:defRPr sz="1500">
          <a:solidFill>
            <a:schemeClr val="tx1"/>
          </a:solidFill>
          <a:latin typeface="+mn-lt"/>
          <a:ea typeface="+mn-ea"/>
        </a:defRPr>
      </a:lvl7pPr>
      <a:lvl8pPr marL="2357438" indent="-171450" algn="l" rtl="0" fontAlgn="base">
        <a:spcBef>
          <a:spcPct val="20000"/>
        </a:spcBef>
        <a:spcAft>
          <a:spcPct val="0"/>
        </a:spcAft>
        <a:buClr>
          <a:schemeClr val="bg2"/>
        </a:buClr>
        <a:buFont typeface="Times" pitchFamily="18" charset="0"/>
        <a:buChar char="•"/>
        <a:defRPr sz="1500">
          <a:solidFill>
            <a:schemeClr val="tx1"/>
          </a:solidFill>
          <a:latin typeface="+mn-lt"/>
          <a:ea typeface="+mn-ea"/>
        </a:defRPr>
      </a:lvl8pPr>
      <a:lvl9pPr marL="2700338" indent="-171450" algn="l" rtl="0" fontAlgn="base">
        <a:spcBef>
          <a:spcPct val="20000"/>
        </a:spcBef>
        <a:spcAft>
          <a:spcPct val="0"/>
        </a:spcAft>
        <a:buClr>
          <a:schemeClr val="bg2"/>
        </a:buClr>
        <a:buFont typeface="Times" pitchFamily="18"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scahill@fenwayhealth.org" TargetMode="Externa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522800"/>
            <a:ext cx="8534400" cy="1963599"/>
          </a:xfrm>
        </p:spPr>
        <p:txBody>
          <a:bodyPr/>
          <a:lstStyle/>
          <a:p>
            <a:r>
              <a:rPr lang="en-US" sz="2800" cap="none" dirty="0" smtClean="0">
                <a:latin typeface="Century Gothic" charset="0"/>
              </a:rPr>
              <a:t>Disparities, discrimination, and how you can support LGBTQ+ health equity</a:t>
            </a:r>
            <a:r>
              <a:rPr lang="en-US" sz="1800" cap="none" dirty="0" smtClean="0">
                <a:latin typeface="Century Gothic" charset="0"/>
              </a:rPr>
              <a:t/>
            </a:r>
            <a:br>
              <a:rPr lang="en-US" sz="1800" cap="none" dirty="0" smtClean="0">
                <a:latin typeface="Century Gothic" charset="0"/>
              </a:rPr>
            </a:br>
            <a:r>
              <a:rPr lang="en-US" sz="1800" i="1" cap="none" dirty="0" smtClean="0">
                <a:latin typeface="Century Gothic" charset="0"/>
              </a:rPr>
              <a:t>LGBTQ+ Legal Rights, Human Rights, and Moving Forward</a:t>
            </a:r>
            <a:endParaRPr lang="en-US" sz="1800" i="1" cap="none" dirty="0">
              <a:latin typeface="Century Gothic" charset="0"/>
            </a:endParaRPr>
          </a:p>
        </p:txBody>
      </p:sp>
      <p:sp>
        <p:nvSpPr>
          <p:cNvPr id="3" name="Subtitle 2"/>
          <p:cNvSpPr>
            <a:spLocks noGrp="1"/>
          </p:cNvSpPr>
          <p:nvPr>
            <p:ph type="subTitle" idx="1"/>
          </p:nvPr>
        </p:nvSpPr>
        <p:spPr>
          <a:xfrm>
            <a:off x="532606" y="4724400"/>
            <a:ext cx="8002588" cy="2133600"/>
          </a:xfrm>
        </p:spPr>
        <p:txBody>
          <a:bodyPr/>
          <a:lstStyle/>
          <a:p>
            <a:r>
              <a:rPr lang="en-US" dirty="0">
                <a:solidFill>
                  <a:schemeClr val="tx2"/>
                </a:solidFill>
                <a:latin typeface="Calibri" panose="020F0502020204030204" pitchFamily="34" charset="0"/>
                <a:cs typeface="Calibri" panose="020F0502020204030204" pitchFamily="34" charset="0"/>
              </a:rPr>
              <a:t>Sean Cahill, PhD </a:t>
            </a:r>
            <a:endParaRPr lang="en-US" dirty="0" smtClean="0">
              <a:solidFill>
                <a:schemeClr val="tx2"/>
              </a:solidFill>
              <a:latin typeface="Calibri" panose="020F0502020204030204" pitchFamily="34" charset="0"/>
              <a:cs typeface="Calibri" panose="020F0502020204030204" pitchFamily="34" charset="0"/>
            </a:endParaRPr>
          </a:p>
          <a:p>
            <a:r>
              <a:rPr lang="en-US" dirty="0" smtClean="0">
                <a:solidFill>
                  <a:schemeClr val="tx2"/>
                </a:solidFill>
                <a:latin typeface="Calibri" panose="020F0502020204030204" pitchFamily="34" charset="0"/>
                <a:cs typeface="Calibri" panose="020F0502020204030204" pitchFamily="34" charset="0"/>
              </a:rPr>
              <a:t>President’s Lecture Series on Health, Regis College</a:t>
            </a:r>
          </a:p>
          <a:p>
            <a:r>
              <a:rPr lang="en-US" dirty="0" smtClean="0">
                <a:solidFill>
                  <a:schemeClr val="tx2"/>
                </a:solidFill>
                <a:latin typeface="Calibri" panose="020F0502020204030204" pitchFamily="34" charset="0"/>
                <a:cs typeface="Calibri" panose="020F0502020204030204" pitchFamily="34" charset="0"/>
              </a:rPr>
              <a:t>October 13, 2021</a:t>
            </a:r>
            <a:endParaRPr lang="en-US" dirty="0">
              <a:solidFill>
                <a:schemeClr val="tx2"/>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228600"/>
          </a:xfrm>
        </p:spPr>
        <p:txBody>
          <a:bodyPr/>
          <a:lstStyle/>
          <a:p>
            <a:r>
              <a:rPr lang="en-US" dirty="0" smtClean="0"/>
              <a:t>Higher rates of substance use</a:t>
            </a:r>
            <a:endParaRPr lang="en-US" dirty="0"/>
          </a:p>
        </p:txBody>
      </p:sp>
      <p:sp>
        <p:nvSpPr>
          <p:cNvPr id="3" name="Content Placeholder 2"/>
          <p:cNvSpPr>
            <a:spLocks noGrp="1"/>
          </p:cNvSpPr>
          <p:nvPr>
            <p:ph idx="1"/>
          </p:nvPr>
        </p:nvSpPr>
        <p:spPr>
          <a:xfrm>
            <a:off x="457200" y="914400"/>
            <a:ext cx="8229600" cy="5064125"/>
          </a:xfrm>
        </p:spPr>
        <p:txBody>
          <a:bodyPr/>
          <a:lstStyle/>
          <a:p>
            <a:pPr>
              <a:buFont typeface="Wingdings" panose="05000000000000000000" pitchFamily="2" charset="2"/>
              <a:buChar char="§"/>
            </a:pPr>
            <a:r>
              <a:rPr lang="en-US" sz="2800" dirty="0">
                <a:solidFill>
                  <a:schemeClr val="tx2"/>
                </a:solidFill>
                <a:latin typeface="Calibri" panose="020F0502020204030204" pitchFamily="34" charset="0"/>
                <a:cs typeface="Calibri" panose="020F0502020204030204" pitchFamily="34" charset="0"/>
              </a:rPr>
              <a:t>Meghan Schuler et al. analysis of 2015-2017 National Survey of Drug Use and Health data (SAMHSA)</a:t>
            </a:r>
          </a:p>
          <a:p>
            <a:pPr>
              <a:buFont typeface="Wingdings" panose="05000000000000000000" pitchFamily="2" charset="2"/>
              <a:buChar char="§"/>
            </a:pPr>
            <a:r>
              <a:rPr lang="en-US" sz="2800" dirty="0">
                <a:solidFill>
                  <a:schemeClr val="tx2"/>
                </a:solidFill>
                <a:latin typeface="Calibri" panose="020F0502020204030204" pitchFamily="34" charset="0"/>
                <a:cs typeface="Calibri" panose="020F0502020204030204" pitchFamily="34" charset="0"/>
              </a:rPr>
              <a:t>All </a:t>
            </a:r>
            <a:r>
              <a:rPr lang="en-US" sz="2800" dirty="0" err="1">
                <a:solidFill>
                  <a:schemeClr val="tx2"/>
                </a:solidFill>
                <a:latin typeface="Calibri" panose="020F0502020204030204" pitchFamily="34" charset="0"/>
                <a:cs typeface="Calibri" panose="020F0502020204030204" pitchFamily="34" charset="0"/>
              </a:rPr>
              <a:t>LGB</a:t>
            </a:r>
            <a:r>
              <a:rPr lang="en-US" sz="2800" dirty="0">
                <a:solidFill>
                  <a:schemeClr val="tx2"/>
                </a:solidFill>
                <a:latin typeface="Calibri" panose="020F0502020204030204" pitchFamily="34" charset="0"/>
                <a:cs typeface="Calibri" panose="020F0502020204030204" pitchFamily="34" charset="0"/>
              </a:rPr>
              <a:t> subgroups had elevated lifetime pain reliever misuse rates relative to same-gender heterosexuals. </a:t>
            </a:r>
          </a:p>
          <a:p>
            <a:pPr>
              <a:buFont typeface="Wingdings" panose="05000000000000000000" pitchFamily="2" charset="2"/>
              <a:buChar char="§"/>
            </a:pPr>
            <a:r>
              <a:rPr lang="en-US" sz="2800" dirty="0">
                <a:solidFill>
                  <a:schemeClr val="tx2"/>
                </a:solidFill>
                <a:latin typeface="Calibri" panose="020F0502020204030204" pitchFamily="34" charset="0"/>
                <a:cs typeface="Calibri" panose="020F0502020204030204" pitchFamily="34" charset="0"/>
              </a:rPr>
              <a:t>Lifetime heroin use was elevated among </a:t>
            </a:r>
            <a:r>
              <a:rPr lang="en-US" sz="2800" dirty="0" err="1">
                <a:solidFill>
                  <a:schemeClr val="tx2"/>
                </a:solidFill>
                <a:latin typeface="Calibri" panose="020F0502020204030204" pitchFamily="34" charset="0"/>
                <a:cs typeface="Calibri" panose="020F0502020204030204" pitchFamily="34" charset="0"/>
              </a:rPr>
              <a:t>LGB</a:t>
            </a:r>
            <a:r>
              <a:rPr lang="en-US" sz="2800" dirty="0">
                <a:solidFill>
                  <a:schemeClr val="tx2"/>
                </a:solidFill>
                <a:latin typeface="Calibri" panose="020F0502020204030204" pitchFamily="34" charset="0"/>
                <a:cs typeface="Calibri" panose="020F0502020204030204" pitchFamily="34" charset="0"/>
              </a:rPr>
              <a:t> women and bisexual men; bisexual women had 4 times the odds of injection heroin use. </a:t>
            </a:r>
          </a:p>
          <a:p>
            <a:pPr>
              <a:buFont typeface="Wingdings" panose="05000000000000000000" pitchFamily="2" charset="2"/>
              <a:buChar char="§"/>
            </a:pPr>
            <a:r>
              <a:rPr lang="en-US" sz="2800" dirty="0" err="1">
                <a:solidFill>
                  <a:schemeClr val="tx2"/>
                </a:solidFill>
                <a:latin typeface="Calibri" panose="020F0502020204030204" pitchFamily="34" charset="0"/>
                <a:cs typeface="Calibri" panose="020F0502020204030204" pitchFamily="34" charset="0"/>
              </a:rPr>
              <a:t>LGB</a:t>
            </a:r>
            <a:r>
              <a:rPr lang="en-US" sz="2800" dirty="0">
                <a:solidFill>
                  <a:schemeClr val="tx2"/>
                </a:solidFill>
                <a:latin typeface="Calibri" panose="020F0502020204030204" pitchFamily="34" charset="0"/>
                <a:cs typeface="Calibri" panose="020F0502020204030204" pitchFamily="34" charset="0"/>
              </a:rPr>
              <a:t> women and gay men had 1.4-2.4 times the odds of past-year opioid misuse; bisexual women had 2.5 times the odds of OUD.</a:t>
            </a:r>
          </a:p>
          <a:p>
            <a:pPr lvl="2"/>
            <a:r>
              <a:rPr lang="en-US" dirty="0">
                <a:solidFill>
                  <a:schemeClr val="tx2"/>
                </a:solidFill>
                <a:latin typeface="Calibri" panose="020F0502020204030204" pitchFamily="34" charset="0"/>
                <a:cs typeface="Calibri" panose="020F0502020204030204" pitchFamily="34" charset="0"/>
              </a:rPr>
              <a:t>Schuler, Dick, Stein. </a:t>
            </a:r>
            <a:r>
              <a:rPr lang="en-US" i="1" dirty="0">
                <a:solidFill>
                  <a:schemeClr val="tx2"/>
                </a:solidFill>
                <a:latin typeface="Calibri" panose="020F0502020204030204" pitchFamily="34" charset="0"/>
                <a:cs typeface="Calibri" panose="020F0502020204030204" pitchFamily="34" charset="0"/>
              </a:rPr>
              <a:t>Drug Alcohol Depend</a:t>
            </a:r>
            <a:r>
              <a:rPr lang="en-US" dirty="0">
                <a:solidFill>
                  <a:schemeClr val="tx2"/>
                </a:solidFill>
                <a:latin typeface="Calibri" panose="020F0502020204030204" pitchFamily="34" charset="0"/>
                <a:cs typeface="Calibri" panose="020F0502020204030204" pitchFamily="34" charset="0"/>
              </a:rPr>
              <a:t>. 2019. </a:t>
            </a:r>
          </a:p>
          <a:p>
            <a:endParaRPr lang="en-US" dirty="0"/>
          </a:p>
        </p:txBody>
      </p:sp>
    </p:spTree>
    <p:extLst>
      <p:ext uri="{BB962C8B-B14F-4D97-AF65-F5344CB8AC3E}">
        <p14:creationId xmlns:p14="http://schemas.microsoft.com/office/powerpoint/2010/main" val="366880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86"/>
          <a:stretch/>
        </p:blipFill>
        <p:spPr>
          <a:xfrm>
            <a:off x="132959" y="838200"/>
            <a:ext cx="8878081" cy="5212080"/>
          </a:xfrm>
          <a:prstGeom prst="rect">
            <a:avLst/>
          </a:prstGeom>
        </p:spPr>
      </p:pic>
    </p:spTree>
    <p:extLst>
      <p:ext uri="{BB962C8B-B14F-4D97-AF65-F5344CB8AC3E}">
        <p14:creationId xmlns:p14="http://schemas.microsoft.com/office/powerpoint/2010/main" val="250592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200" dirty="0" err="1" smtClean="0">
                <a:latin typeface="+mj-lt"/>
                <a:cs typeface="Calibri" panose="020F0502020204030204" pitchFamily="34" charset="0"/>
              </a:rPr>
              <a:t>TheSE</a:t>
            </a:r>
            <a:r>
              <a:rPr lang="en-US" sz="3200" dirty="0" smtClean="0">
                <a:latin typeface="+mj-lt"/>
                <a:cs typeface="Calibri" panose="020F0502020204030204" pitchFamily="34" charset="0"/>
              </a:rPr>
              <a:t> DISPARITIES </a:t>
            </a:r>
            <a:r>
              <a:rPr lang="en-US" sz="3200" dirty="0">
                <a:latin typeface="+mj-lt"/>
                <a:cs typeface="Calibri" panose="020F0502020204030204" pitchFamily="34" charset="0"/>
              </a:rPr>
              <a:t>intersect with racial/ethnic, other disparities</a:t>
            </a: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endParaRPr lang="en-US" dirty="0"/>
          </a:p>
        </p:txBody>
      </p:sp>
      <p:sp>
        <p:nvSpPr>
          <p:cNvPr id="3" name="Content Placeholder 2"/>
          <p:cNvSpPr>
            <a:spLocks noGrp="1"/>
          </p:cNvSpPr>
          <p:nvPr>
            <p:ph idx="1"/>
          </p:nvPr>
        </p:nvSpPr>
        <p:spPr>
          <a:xfrm>
            <a:off x="457200" y="1371600"/>
            <a:ext cx="8229600" cy="4378325"/>
          </a:xfrm>
        </p:spPr>
        <p:txBody>
          <a:bodyPr/>
          <a:lstStyle/>
          <a:p>
            <a:pPr marL="571500" indent="-571500">
              <a:buFont typeface="Arial" panose="020B0604020202020204" pitchFamily="34" charset="0"/>
              <a:buChar char="•"/>
            </a:pPr>
            <a:r>
              <a:rPr lang="en-US" sz="3600" dirty="0" smtClean="0">
                <a:solidFill>
                  <a:schemeClr val="tx2"/>
                </a:solidFill>
                <a:latin typeface="Calibri" panose="020F0502020204030204" pitchFamily="34" charset="0"/>
                <a:cs typeface="Calibri" panose="020F0502020204030204" pitchFamily="34" charset="0"/>
              </a:rPr>
              <a:t>HIV</a:t>
            </a:r>
            <a:r>
              <a:rPr lang="en-US" sz="3600" dirty="0">
                <a:solidFill>
                  <a:schemeClr val="tx2"/>
                </a:solidFill>
                <a:latin typeface="Calibri" panose="020F0502020204030204" pitchFamily="34" charset="0"/>
                <a:cs typeface="Calibri" panose="020F0502020204030204" pitchFamily="34" charset="0"/>
              </a:rPr>
              <a:t>: Black and </a:t>
            </a:r>
            <a:r>
              <a:rPr lang="en-US" sz="3600" dirty="0" smtClean="0">
                <a:solidFill>
                  <a:schemeClr val="tx2"/>
                </a:solidFill>
                <a:latin typeface="Calibri" panose="020F0502020204030204" pitchFamily="34" charset="0"/>
                <a:cs typeface="Calibri" panose="020F0502020204030204" pitchFamily="34" charset="0"/>
              </a:rPr>
              <a:t>Hispanic </a:t>
            </a:r>
            <a:r>
              <a:rPr lang="en-US" sz="3600" dirty="0">
                <a:solidFill>
                  <a:schemeClr val="tx2"/>
                </a:solidFill>
                <a:latin typeface="Calibri" panose="020F0502020204030204" pitchFamily="34" charset="0"/>
                <a:cs typeface="Calibri" panose="020F0502020204030204" pitchFamily="34" charset="0"/>
              </a:rPr>
              <a:t>gay and bisexual men, transgender women bear per capita greatest burden</a:t>
            </a:r>
          </a:p>
          <a:p>
            <a:pPr marL="571500" indent="-571500">
              <a:buFont typeface="Arial" panose="020B0604020202020204" pitchFamily="34" charset="0"/>
              <a:buChar char="•"/>
            </a:pPr>
            <a:r>
              <a:rPr lang="en-US" sz="3600" dirty="0" smtClean="0">
                <a:solidFill>
                  <a:schemeClr val="tx2"/>
                </a:solidFill>
                <a:latin typeface="Calibri" panose="020F0502020204030204" pitchFamily="34" charset="0"/>
                <a:cs typeface="Calibri" panose="020F0502020204030204" pitchFamily="34" charset="0"/>
              </a:rPr>
              <a:t>Bisexual, lesbian </a:t>
            </a:r>
            <a:r>
              <a:rPr lang="en-US" sz="3600" dirty="0">
                <a:solidFill>
                  <a:schemeClr val="tx2"/>
                </a:solidFill>
                <a:latin typeface="Calibri" panose="020F0502020204030204" pitchFamily="34" charset="0"/>
                <a:cs typeface="Calibri" panose="020F0502020204030204" pitchFamily="34" charset="0"/>
              </a:rPr>
              <a:t>women and ovarian, breast, cervical cancer</a:t>
            </a:r>
          </a:p>
          <a:p>
            <a:pPr marL="571500" indent="-571500">
              <a:buFont typeface="Arial" panose="020B0604020202020204" pitchFamily="34" charset="0"/>
              <a:buChar char="•"/>
            </a:pPr>
            <a:r>
              <a:rPr lang="en-US" sz="3600" dirty="0">
                <a:solidFill>
                  <a:schemeClr val="tx2"/>
                </a:solidFill>
                <a:latin typeface="Calibri" panose="020F0502020204030204" pitchFamily="34" charset="0"/>
                <a:cs typeface="Calibri" panose="020F0502020204030204" pitchFamily="34" charset="0"/>
              </a:rPr>
              <a:t>Rural LGBT people seldom or never disclose their </a:t>
            </a:r>
            <a:r>
              <a:rPr lang="en-US" sz="3600" dirty="0" err="1">
                <a:solidFill>
                  <a:schemeClr val="tx2"/>
                </a:solidFill>
                <a:latin typeface="Calibri" panose="020F0502020204030204" pitchFamily="34" charset="0"/>
                <a:cs typeface="Calibri" panose="020F0502020204030204" pitchFamily="34" charset="0"/>
              </a:rPr>
              <a:t>SOGI</a:t>
            </a:r>
            <a:endParaRPr lang="en-US" sz="3600" dirty="0">
              <a:solidFill>
                <a:schemeClr val="tx2"/>
              </a:solidFill>
              <a:latin typeface="Calibri" panose="020F0502020204030204" pitchFamily="34" charset="0"/>
              <a:cs typeface="Calibri" panose="020F0502020204030204" pitchFamily="34" charset="0"/>
            </a:endParaRPr>
          </a:p>
          <a:p>
            <a:pPr lvl="1"/>
            <a:r>
              <a:rPr lang="en-US" dirty="0" err="1">
                <a:solidFill>
                  <a:schemeClr val="tx2"/>
                </a:solidFill>
                <a:latin typeface="Calibri" panose="020F0502020204030204" pitchFamily="34" charset="0"/>
                <a:cs typeface="Calibri" panose="020F0502020204030204" pitchFamily="34" charset="0"/>
              </a:rPr>
              <a:t>Rosenkrantz</a:t>
            </a:r>
            <a:r>
              <a:rPr lang="en-US" dirty="0">
                <a:solidFill>
                  <a:schemeClr val="tx2"/>
                </a:solidFill>
                <a:latin typeface="Calibri" panose="020F0502020204030204" pitchFamily="34" charset="0"/>
                <a:cs typeface="Calibri" panose="020F0502020204030204" pitchFamily="34" charset="0"/>
              </a:rPr>
              <a:t> et al., </a:t>
            </a:r>
            <a:r>
              <a:rPr lang="en-US" i="1" dirty="0">
                <a:solidFill>
                  <a:schemeClr val="tx2"/>
                </a:solidFill>
                <a:latin typeface="Calibri" panose="020F0502020204030204" pitchFamily="34" charset="0"/>
                <a:cs typeface="Calibri" panose="020F0502020204030204" pitchFamily="34" charset="0"/>
              </a:rPr>
              <a:t>Stigma and Health</a:t>
            </a:r>
            <a:r>
              <a:rPr lang="en-US" dirty="0">
                <a:solidFill>
                  <a:schemeClr val="tx2"/>
                </a:solidFill>
                <a:latin typeface="Calibri" panose="020F0502020204030204" pitchFamily="34" charset="0"/>
                <a:cs typeface="Calibri" panose="020F0502020204030204" pitchFamily="34" charset="0"/>
              </a:rPr>
              <a:t>, 2017.</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253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17"/>
            <a:ext cx="8229600" cy="1143000"/>
          </a:xfrm>
        </p:spPr>
        <p:txBody>
          <a:bodyPr/>
          <a:lstStyle/>
          <a:p>
            <a:r>
              <a:rPr lang="en-US" dirty="0" smtClean="0"/>
              <a:t>discrimination hurts health and well-being, access to care</a:t>
            </a:r>
            <a:endParaRPr lang="en-US" dirty="0"/>
          </a:p>
        </p:txBody>
      </p:sp>
      <p:sp>
        <p:nvSpPr>
          <p:cNvPr id="3" name="Content Placeholder 2"/>
          <p:cNvSpPr>
            <a:spLocks noGrp="1"/>
          </p:cNvSpPr>
          <p:nvPr>
            <p:ph idx="1"/>
          </p:nvPr>
        </p:nvSpPr>
        <p:spPr>
          <a:xfrm>
            <a:off x="450574" y="1166191"/>
            <a:ext cx="8229600" cy="4378325"/>
          </a:xfrm>
        </p:spPr>
        <p:txBody>
          <a:bodyPr/>
          <a:lstStyle/>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More </a:t>
            </a:r>
            <a:r>
              <a:rPr lang="en-US" sz="2800" dirty="0">
                <a:solidFill>
                  <a:schemeClr val="tx2"/>
                </a:solidFill>
                <a:latin typeface="Calibri" panose="020F0502020204030204" pitchFamily="34" charset="0"/>
                <a:cs typeface="Calibri" panose="020F0502020204030204" pitchFamily="34" charset="0"/>
              </a:rPr>
              <a:t>than </a:t>
            </a:r>
            <a:r>
              <a:rPr lang="en-US" sz="2800" b="1" dirty="0">
                <a:solidFill>
                  <a:schemeClr val="tx2"/>
                </a:solidFill>
                <a:latin typeface="Calibri" panose="020F0502020204030204" pitchFamily="34" charset="0"/>
                <a:cs typeface="Calibri" panose="020F0502020204030204" pitchFamily="34" charset="0"/>
              </a:rPr>
              <a:t>1 in 3 LGBTQ Americans </a:t>
            </a:r>
            <a:r>
              <a:rPr lang="en-US" sz="2800" dirty="0">
                <a:solidFill>
                  <a:schemeClr val="tx2"/>
                </a:solidFill>
                <a:latin typeface="Calibri" panose="020F0502020204030204" pitchFamily="34" charset="0"/>
                <a:cs typeface="Calibri" panose="020F0502020204030204" pitchFamily="34" charset="0"/>
              </a:rPr>
              <a:t>faced </a:t>
            </a:r>
            <a:r>
              <a:rPr lang="en-US" sz="2800" dirty="0" err="1" smtClean="0">
                <a:solidFill>
                  <a:schemeClr val="tx2"/>
                </a:solidFill>
                <a:latin typeface="Calibri" panose="020F0502020204030204" pitchFamily="34" charset="0"/>
                <a:cs typeface="Calibri" panose="020F0502020204030204" pitchFamily="34" charset="0"/>
              </a:rPr>
              <a:t>discrimin</a:t>
            </a:r>
            <a:r>
              <a:rPr lang="en-US" sz="2800" dirty="0" smtClean="0">
                <a:solidFill>
                  <a:schemeClr val="tx2"/>
                </a:solidFill>
                <a:latin typeface="Calibri" panose="020F0502020204030204" pitchFamily="34" charset="0"/>
                <a:cs typeface="Calibri" panose="020F0502020204030204" pitchFamily="34" charset="0"/>
              </a:rPr>
              <a:t>. in past year (more </a:t>
            </a:r>
            <a:r>
              <a:rPr lang="en-US" sz="2800" dirty="0">
                <a:solidFill>
                  <a:schemeClr val="tx2"/>
                </a:solidFill>
                <a:latin typeface="Calibri" panose="020F0502020204030204" pitchFamily="34" charset="0"/>
                <a:cs typeface="Calibri" panose="020F0502020204030204" pitchFamily="34" charset="0"/>
              </a:rPr>
              <a:t>than </a:t>
            </a:r>
            <a:r>
              <a:rPr lang="en-US" sz="2800" b="1" dirty="0">
                <a:solidFill>
                  <a:schemeClr val="tx2"/>
                </a:solidFill>
                <a:latin typeface="Calibri" panose="020F0502020204030204" pitchFamily="34" charset="0"/>
                <a:cs typeface="Calibri" panose="020F0502020204030204" pitchFamily="34" charset="0"/>
              </a:rPr>
              <a:t>3 in 5 </a:t>
            </a:r>
            <a:r>
              <a:rPr lang="en-US" sz="2800" b="1" dirty="0" smtClean="0">
                <a:solidFill>
                  <a:schemeClr val="tx2"/>
                </a:solidFill>
                <a:latin typeface="Calibri" panose="020F0502020204030204" pitchFamily="34" charset="0"/>
                <a:cs typeface="Calibri" panose="020F0502020204030204" pitchFamily="34" charset="0"/>
              </a:rPr>
              <a:t>trans </a:t>
            </a:r>
            <a:r>
              <a:rPr lang="en-US" sz="2800" dirty="0" smtClean="0">
                <a:solidFill>
                  <a:schemeClr val="tx2"/>
                </a:solidFill>
                <a:latin typeface="Calibri" panose="020F0502020204030204" pitchFamily="34" charset="0"/>
                <a:cs typeface="Calibri" panose="020F0502020204030204" pitchFamily="34" charset="0"/>
              </a:rPr>
              <a:t>people).</a:t>
            </a:r>
          </a:p>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15 </a:t>
            </a:r>
            <a:r>
              <a:rPr lang="en-US" sz="2800" dirty="0">
                <a:solidFill>
                  <a:schemeClr val="tx2"/>
                </a:solidFill>
                <a:latin typeface="Calibri" panose="020F0502020204030204" pitchFamily="34" charset="0"/>
                <a:cs typeface="Calibri" panose="020F0502020204030204" pitchFamily="34" charset="0"/>
              </a:rPr>
              <a:t>percent of LGBTQ Americans report </a:t>
            </a:r>
            <a:r>
              <a:rPr lang="en-US" sz="2800" b="1" dirty="0">
                <a:solidFill>
                  <a:schemeClr val="tx2"/>
                </a:solidFill>
                <a:latin typeface="Calibri" panose="020F0502020204030204" pitchFamily="34" charset="0"/>
                <a:cs typeface="Calibri" panose="020F0502020204030204" pitchFamily="34" charset="0"/>
              </a:rPr>
              <a:t>postponing or avoiding medical treatment</a:t>
            </a:r>
            <a:r>
              <a:rPr lang="en-US" sz="2800" dirty="0">
                <a:solidFill>
                  <a:schemeClr val="tx2"/>
                </a:solidFill>
                <a:latin typeface="Calibri" panose="020F0502020204030204" pitchFamily="34" charset="0"/>
                <a:cs typeface="Calibri" panose="020F0502020204030204" pitchFamily="34" charset="0"/>
              </a:rPr>
              <a:t> due to </a:t>
            </a:r>
            <a:r>
              <a:rPr lang="en-US" sz="2800" dirty="0" smtClean="0">
                <a:solidFill>
                  <a:schemeClr val="tx2"/>
                </a:solidFill>
                <a:latin typeface="Calibri" panose="020F0502020204030204" pitchFamily="34" charset="0"/>
                <a:cs typeface="Calibri" panose="020F0502020204030204" pitchFamily="34" charset="0"/>
              </a:rPr>
              <a:t>discrimination (nearly </a:t>
            </a:r>
            <a:r>
              <a:rPr lang="en-US" sz="2800" dirty="0">
                <a:solidFill>
                  <a:schemeClr val="tx2"/>
                </a:solidFill>
                <a:latin typeface="Calibri" panose="020F0502020204030204" pitchFamily="34" charset="0"/>
                <a:cs typeface="Calibri" panose="020F0502020204030204" pitchFamily="34" charset="0"/>
              </a:rPr>
              <a:t>3 in 10 transgender </a:t>
            </a:r>
            <a:r>
              <a:rPr lang="en-US" sz="2800" dirty="0" smtClean="0">
                <a:solidFill>
                  <a:schemeClr val="tx2"/>
                </a:solidFill>
                <a:latin typeface="Calibri" panose="020F0502020204030204" pitchFamily="34" charset="0"/>
                <a:cs typeface="Calibri" panose="020F0502020204030204" pitchFamily="34" charset="0"/>
              </a:rPr>
              <a:t>individuals).</a:t>
            </a:r>
          </a:p>
          <a:p>
            <a:pPr marL="971550" lvl="1" indent="-457200">
              <a:buFont typeface="Arial" panose="020B0604020202020204" pitchFamily="34" charset="0"/>
              <a:buChar char="•"/>
            </a:pPr>
            <a:r>
              <a:rPr lang="en-US" sz="1800" dirty="0">
                <a:solidFill>
                  <a:schemeClr val="tx2"/>
                </a:solidFill>
                <a:latin typeface="Calibri" panose="020F0502020204030204" pitchFamily="34" charset="0"/>
                <a:cs typeface="Calibri" panose="020F0502020204030204" pitchFamily="34" charset="0"/>
              </a:rPr>
              <a:t>Center for American </a:t>
            </a:r>
            <a:r>
              <a:rPr lang="en-US" sz="1800" dirty="0" smtClean="0">
                <a:solidFill>
                  <a:schemeClr val="tx2"/>
                </a:solidFill>
                <a:latin typeface="Calibri" panose="020F0502020204030204" pitchFamily="34" charset="0"/>
                <a:cs typeface="Calibri" panose="020F0502020204030204" pitchFamily="34" charset="0"/>
              </a:rPr>
              <a:t>Progress</a:t>
            </a:r>
            <a:r>
              <a:rPr lang="en-US" sz="1800" dirty="0">
                <a:solidFill>
                  <a:schemeClr val="tx2"/>
                </a:solidFill>
                <a:latin typeface="Calibri" panose="020F0502020204030204" pitchFamily="34" charset="0"/>
                <a:cs typeface="Calibri" panose="020F0502020204030204" pitchFamily="34" charset="0"/>
              </a:rPr>
              <a:t>,</a:t>
            </a:r>
            <a:r>
              <a:rPr lang="en-US" sz="1800" dirty="0" smtClean="0">
                <a:solidFill>
                  <a:schemeClr val="tx2"/>
                </a:solidFill>
                <a:latin typeface="Calibri" panose="020F0502020204030204" pitchFamily="34" charset="0"/>
                <a:cs typeface="Calibri" panose="020F0502020204030204" pitchFamily="34" charset="0"/>
              </a:rPr>
              <a:t> </a:t>
            </a:r>
            <a:r>
              <a:rPr lang="en-US" sz="1800" dirty="0">
                <a:solidFill>
                  <a:schemeClr val="tx2"/>
                </a:solidFill>
                <a:latin typeface="Calibri" panose="020F0502020204030204" pitchFamily="34" charset="0"/>
                <a:cs typeface="Calibri" panose="020F0502020204030204" pitchFamily="34" charset="0"/>
              </a:rPr>
              <a:t>“The State of the LGBTQ Community in 2020: A National Public Opinion Study</a:t>
            </a:r>
            <a:r>
              <a:rPr lang="en-US" sz="1800" dirty="0" smtClean="0">
                <a:solidFill>
                  <a:schemeClr val="tx2"/>
                </a:solidFill>
                <a:latin typeface="Calibri" panose="020F0502020204030204" pitchFamily="34" charset="0"/>
                <a:cs typeface="Calibri" panose="020F0502020204030204" pitchFamily="34" charset="0"/>
              </a:rPr>
              <a:t>”</a:t>
            </a:r>
          </a:p>
          <a:p>
            <a:pPr marL="257175" indent="-257175">
              <a:buFont typeface="Arial" panose="020B0604020202020204" pitchFamily="34" charset="0"/>
              <a:buChar char="•"/>
            </a:pPr>
            <a:r>
              <a:rPr lang="en-US" sz="3200" b="1" dirty="0">
                <a:solidFill>
                  <a:schemeClr val="tx2"/>
                </a:solidFill>
                <a:latin typeface="Calibri" panose="020F0502020204030204" pitchFamily="34" charset="0"/>
                <a:cs typeface="Calibri" panose="020F0502020204030204" pitchFamily="34" charset="0"/>
              </a:rPr>
              <a:t>69% </a:t>
            </a:r>
            <a:r>
              <a:rPr lang="en-US" sz="3200" dirty="0">
                <a:solidFill>
                  <a:schemeClr val="tx2"/>
                </a:solidFill>
                <a:latin typeface="Calibri" panose="020F0502020204030204" pitchFamily="34" charset="0"/>
                <a:cs typeface="Calibri" panose="020F0502020204030204" pitchFamily="34" charset="0"/>
              </a:rPr>
              <a:t>of those who reported discrimination</a:t>
            </a:r>
            <a:r>
              <a:rPr lang="en-US" sz="3200" b="1" dirty="0">
                <a:solidFill>
                  <a:schemeClr val="tx2"/>
                </a:solidFill>
                <a:latin typeface="Calibri" panose="020F0502020204030204" pitchFamily="34" charset="0"/>
                <a:cs typeface="Calibri" panose="020F0502020204030204" pitchFamily="34" charset="0"/>
              </a:rPr>
              <a:t> said it affected their psychological well-being; 44% </a:t>
            </a:r>
            <a:r>
              <a:rPr lang="en-US" sz="3200" dirty="0">
                <a:solidFill>
                  <a:schemeClr val="tx2"/>
                </a:solidFill>
                <a:latin typeface="Calibri" panose="020F0502020204030204" pitchFamily="34" charset="0"/>
                <a:cs typeface="Calibri" panose="020F0502020204030204" pitchFamily="34" charset="0"/>
              </a:rPr>
              <a:t>said it </a:t>
            </a:r>
            <a:r>
              <a:rPr lang="en-US" sz="3200" b="1" dirty="0">
                <a:solidFill>
                  <a:schemeClr val="tx2"/>
                </a:solidFill>
                <a:latin typeface="Calibri" panose="020F0502020204030204" pitchFamily="34" charset="0"/>
                <a:cs typeface="Calibri" panose="020F0502020204030204" pitchFamily="34" charset="0"/>
              </a:rPr>
              <a:t>affected their physical well-being</a:t>
            </a:r>
          </a:p>
          <a:p>
            <a:pPr lvl="2">
              <a:buFont typeface="Arial" panose="020B0604020202020204" pitchFamily="34" charset="0"/>
              <a:buChar char="•"/>
            </a:pPr>
            <a:r>
              <a:rPr lang="en-US" dirty="0">
                <a:solidFill>
                  <a:schemeClr val="tx2"/>
                </a:solidFill>
                <a:latin typeface="Calibri" panose="020F0502020204030204" pitchFamily="34" charset="0"/>
                <a:cs typeface="Calibri" panose="020F0502020204030204" pitchFamily="34" charset="0"/>
              </a:rPr>
              <a:t>Singh and </a:t>
            </a:r>
            <a:r>
              <a:rPr lang="en-US" dirty="0" err="1">
                <a:solidFill>
                  <a:schemeClr val="tx2"/>
                </a:solidFill>
                <a:latin typeface="Calibri" panose="020F0502020204030204" pitchFamily="34" charset="0"/>
                <a:cs typeface="Calibri" panose="020F0502020204030204" pitchFamily="34" charset="0"/>
              </a:rPr>
              <a:t>Durso</a:t>
            </a:r>
            <a:r>
              <a:rPr lang="en-US" dirty="0">
                <a:solidFill>
                  <a:schemeClr val="tx2"/>
                </a:solidFill>
                <a:latin typeface="Calibri" panose="020F0502020204030204" pitchFamily="34" charset="0"/>
                <a:cs typeface="Calibri" panose="020F0502020204030204" pitchFamily="34" charset="0"/>
              </a:rPr>
              <a:t>, Center for American Progress, 2017</a:t>
            </a:r>
            <a:endParaRPr lang="en-US" b="1" dirty="0">
              <a:solidFill>
                <a:schemeClr val="tx2"/>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solidFill>
                <a:schemeClr val="tx2"/>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003842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400800" y="5726907"/>
            <a:ext cx="1600200" cy="273844"/>
          </a:xfrm>
          <a:prstGeom prst="rect">
            <a:avLst/>
          </a:prstGeom>
        </p:spPr>
        <p:txBody>
          <a:bodyPr/>
          <a:lstStyle/>
          <a:p>
            <a:pPr>
              <a:defRPr/>
            </a:pPr>
            <a:fld id="{AD09072C-0B48-4CFE-BB34-57CC1D9BF6FB}" type="slidenum">
              <a:rPr lang="en-US" sz="600">
                <a:solidFill>
                  <a:srgbClr val="FFFFFF"/>
                </a:solidFill>
                <a:latin typeface="Arial" pitchFamily="34" charset="0"/>
                <a:ea typeface="ＭＳ Ｐゴシック"/>
              </a:rPr>
              <a:pPr>
                <a:defRPr/>
              </a:pPr>
              <a:t>14</a:t>
            </a:fld>
            <a:endParaRPr lang="en-US" sz="600">
              <a:solidFill>
                <a:srgbClr val="000000"/>
              </a:solidFill>
              <a:latin typeface="Arial" pitchFamily="34" charset="0"/>
              <a:ea typeface="ＭＳ Ｐゴシック"/>
            </a:endParaRPr>
          </a:p>
        </p:txBody>
      </p:sp>
      <p:pic>
        <p:nvPicPr>
          <p:cNvPr id="2050" name="Picture 2" descr="The cover of Fenway issue brief titled: Discrimination and Health in Massachusetts: A Statewide Survey of Transgender and Gender Nonconforming Ad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895404"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59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13298" y="516083"/>
            <a:ext cx="8144902" cy="626918"/>
          </a:xfrm>
        </p:spPr>
        <p:txBody>
          <a:bodyPr/>
          <a:lstStyle/>
          <a:p>
            <a:r>
              <a:rPr lang="en-US" cap="none" dirty="0" smtClean="0">
                <a:latin typeface="+mj-lt"/>
                <a:cs typeface="Arial" panose="020B0604020202020204" pitchFamily="34" charset="0"/>
              </a:rPr>
              <a:t>POORER MENTAL AND PHYSICAL HEALTH, LESS ACCESS TO CARE</a:t>
            </a:r>
            <a:endParaRPr lang="en-US" cap="none" dirty="0">
              <a:latin typeface="+mj-lt"/>
              <a:cs typeface="Arial" panose="020B0604020202020204" pitchFamily="34" charset="0"/>
            </a:endParaRPr>
          </a:p>
        </p:txBody>
      </p:sp>
      <p:sp>
        <p:nvSpPr>
          <p:cNvPr id="9" name="Content Placeholder 8"/>
          <p:cNvSpPr>
            <a:spLocks noGrp="1"/>
          </p:cNvSpPr>
          <p:nvPr>
            <p:ph idx="1"/>
          </p:nvPr>
        </p:nvSpPr>
        <p:spPr>
          <a:xfrm>
            <a:off x="313298" y="1295400"/>
            <a:ext cx="8421993" cy="4876800"/>
          </a:xfrm>
        </p:spPr>
        <p:txBody>
          <a:bodyPr/>
          <a:lstStyle/>
          <a:p>
            <a:pPr marL="257175" indent="-257175">
              <a:buFont typeface="Arial" panose="020B0604020202020204" pitchFamily="34" charset="0"/>
              <a:buChar char="•"/>
            </a:pPr>
            <a:r>
              <a:rPr lang="en-US" sz="3400" dirty="0">
                <a:solidFill>
                  <a:schemeClr val="tx2"/>
                </a:solidFill>
                <a:latin typeface="Calibri" panose="020F0502020204030204" pitchFamily="34" charset="0"/>
                <a:cs typeface="Calibri" panose="020F0502020204030204" pitchFamily="34" charset="0"/>
              </a:rPr>
              <a:t>Public accommodations discrimination associated with </a:t>
            </a:r>
            <a:r>
              <a:rPr lang="en-US" sz="3400" b="1" dirty="0">
                <a:solidFill>
                  <a:schemeClr val="tx2"/>
                </a:solidFill>
                <a:latin typeface="Calibri" panose="020F0502020204030204" pitchFamily="34" charset="0"/>
                <a:cs typeface="Calibri" panose="020F0502020204030204" pitchFamily="34" charset="0"/>
              </a:rPr>
              <a:t>two-fold increased risk of adverse physical </a:t>
            </a:r>
            <a:r>
              <a:rPr lang="en-US" sz="3400" dirty="0">
                <a:solidFill>
                  <a:schemeClr val="tx2"/>
                </a:solidFill>
                <a:latin typeface="Calibri" panose="020F0502020204030204" pitchFamily="34" charset="0"/>
                <a:cs typeface="Calibri" panose="020F0502020204030204" pitchFamily="34" charset="0"/>
              </a:rPr>
              <a:t>(RR=1.84), </a:t>
            </a:r>
            <a:r>
              <a:rPr lang="en-US" sz="3400" b="1" dirty="0">
                <a:solidFill>
                  <a:schemeClr val="tx2"/>
                </a:solidFill>
                <a:latin typeface="Calibri" panose="020F0502020204030204" pitchFamily="34" charset="0"/>
                <a:cs typeface="Calibri" panose="020F0502020204030204" pitchFamily="34" charset="0"/>
              </a:rPr>
              <a:t>emotional</a:t>
            </a:r>
            <a:r>
              <a:rPr lang="en-US" sz="3400" dirty="0">
                <a:solidFill>
                  <a:schemeClr val="tx2"/>
                </a:solidFill>
                <a:latin typeface="Calibri" panose="020F0502020204030204" pitchFamily="34" charset="0"/>
                <a:cs typeface="Calibri" panose="020F0502020204030204" pitchFamily="34" charset="0"/>
              </a:rPr>
              <a:t> (RR=1.99) </a:t>
            </a:r>
            <a:r>
              <a:rPr lang="en-US" sz="3400" b="1" dirty="0">
                <a:solidFill>
                  <a:schemeClr val="tx2"/>
                </a:solidFill>
                <a:latin typeface="Calibri" panose="020F0502020204030204" pitchFamily="34" charset="0"/>
                <a:cs typeface="Calibri" panose="020F0502020204030204" pitchFamily="34" charset="0"/>
              </a:rPr>
              <a:t>symptoms</a:t>
            </a:r>
            <a:r>
              <a:rPr lang="en-US" sz="3400" dirty="0">
                <a:solidFill>
                  <a:schemeClr val="tx2"/>
                </a:solidFill>
                <a:latin typeface="Calibri" panose="020F0502020204030204" pitchFamily="34" charset="0"/>
                <a:cs typeface="Calibri" panose="020F0502020204030204" pitchFamily="34" charset="0"/>
              </a:rPr>
              <a:t> in past 30 days.</a:t>
            </a:r>
          </a:p>
          <a:p>
            <a:pPr marL="257175" indent="-257175">
              <a:buFont typeface="Arial" panose="020B0604020202020204" pitchFamily="34" charset="0"/>
              <a:buChar char="•"/>
            </a:pPr>
            <a:r>
              <a:rPr lang="en-US" sz="3400" dirty="0">
                <a:solidFill>
                  <a:schemeClr val="tx2"/>
                </a:solidFill>
                <a:latin typeface="Calibri" panose="020F0502020204030204" pitchFamily="34" charset="0"/>
                <a:cs typeface="Calibri" panose="020F0502020204030204" pitchFamily="34" charset="0"/>
              </a:rPr>
              <a:t>Those reporting discrimination in health care </a:t>
            </a:r>
            <a:r>
              <a:rPr lang="en-US" sz="3400" b="1" dirty="0">
                <a:solidFill>
                  <a:schemeClr val="tx2"/>
                </a:solidFill>
                <a:latin typeface="Calibri" panose="020F0502020204030204" pitchFamily="34" charset="0"/>
                <a:cs typeface="Calibri" panose="020F0502020204030204" pitchFamily="34" charset="0"/>
              </a:rPr>
              <a:t>19% less likely to seek emergency care, 25% less likely to seek routine </a:t>
            </a:r>
            <a:r>
              <a:rPr lang="en-US" sz="3400" dirty="0">
                <a:solidFill>
                  <a:schemeClr val="tx2"/>
                </a:solidFill>
                <a:latin typeface="Calibri" panose="020F0502020204030204" pitchFamily="34" charset="0"/>
                <a:cs typeface="Calibri" panose="020F0502020204030204" pitchFamily="34" charset="0"/>
              </a:rPr>
              <a:t>or preventive care</a:t>
            </a:r>
          </a:p>
          <a:p>
            <a:pPr marL="342900" indent="-342900">
              <a:buFont typeface="Arial" panose="020B0604020202020204" pitchFamily="34" charset="0"/>
              <a:buChar char="•"/>
            </a:pPr>
            <a:r>
              <a:rPr lang="en-US" dirty="0" smtClean="0"/>
              <a:t>	</a:t>
            </a:r>
            <a:r>
              <a:rPr lang="en-US" sz="2000" dirty="0" err="1">
                <a:solidFill>
                  <a:schemeClr val="tx2"/>
                </a:solidFill>
                <a:latin typeface="Calibri" panose="020F0502020204030204" pitchFamily="34" charset="0"/>
                <a:cs typeface="Calibri" panose="020F0502020204030204" pitchFamily="34" charset="0"/>
              </a:rPr>
              <a:t>Reisner</a:t>
            </a:r>
            <a:r>
              <a:rPr lang="en-US" sz="2000" dirty="0">
                <a:solidFill>
                  <a:schemeClr val="tx2"/>
                </a:solidFill>
                <a:latin typeface="Calibri" panose="020F0502020204030204" pitchFamily="34" charset="0"/>
                <a:cs typeface="Calibri" panose="020F0502020204030204" pitchFamily="34" charset="0"/>
              </a:rPr>
              <a:t>, White </a:t>
            </a:r>
            <a:r>
              <a:rPr lang="en-US" sz="2000" dirty="0" err="1">
                <a:solidFill>
                  <a:schemeClr val="tx2"/>
                </a:solidFill>
                <a:latin typeface="Calibri" panose="020F0502020204030204" pitchFamily="34" charset="0"/>
                <a:cs typeface="Calibri" panose="020F0502020204030204" pitchFamily="34" charset="0"/>
              </a:rPr>
              <a:t>Hughto</a:t>
            </a:r>
            <a:r>
              <a:rPr lang="en-US" sz="2000" dirty="0">
                <a:solidFill>
                  <a:schemeClr val="tx2"/>
                </a:solidFill>
                <a:latin typeface="Calibri" panose="020F0502020204030204" pitchFamily="34" charset="0"/>
                <a:cs typeface="Calibri" panose="020F0502020204030204" pitchFamily="34" charset="0"/>
              </a:rPr>
              <a:t>, Dunham et al. </a:t>
            </a:r>
            <a:r>
              <a:rPr lang="en-US" sz="2000" i="1" dirty="0">
                <a:solidFill>
                  <a:schemeClr val="tx2"/>
                </a:solidFill>
                <a:latin typeface="Calibri" panose="020F0502020204030204" pitchFamily="34" charset="0"/>
                <a:cs typeface="Calibri" panose="020F0502020204030204" pitchFamily="34" charset="0"/>
              </a:rPr>
              <a:t>Milbank Quarterly</a:t>
            </a:r>
            <a:r>
              <a:rPr lang="en-US" sz="2000" dirty="0">
                <a:solidFill>
                  <a:schemeClr val="tx2"/>
                </a:solidFill>
                <a:latin typeface="Calibri" panose="020F0502020204030204" pitchFamily="34" charset="0"/>
                <a:cs typeface="Calibri" panose="020F0502020204030204" pitchFamily="34" charset="0"/>
              </a:rPr>
              <a:t>, 2015. </a:t>
            </a:r>
            <a:endParaRPr lang="en-US" sz="20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653572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52400"/>
            <a:ext cx="8229600" cy="1143000"/>
          </a:xfrm>
        </p:spPr>
        <p:txBody>
          <a:bodyPr/>
          <a:lstStyle/>
          <a:p>
            <a:r>
              <a:rPr lang="en-US" dirty="0" smtClean="0"/>
              <a:t>Racial stigma and LGBTQ+ people</a:t>
            </a:r>
            <a:endParaRPr lang="en-US" dirty="0"/>
          </a:p>
        </p:txBody>
      </p:sp>
      <p:sp>
        <p:nvSpPr>
          <p:cNvPr id="3" name="Content Placeholder 2"/>
          <p:cNvSpPr>
            <a:spLocks noGrp="1"/>
          </p:cNvSpPr>
          <p:nvPr>
            <p:ph idx="1"/>
          </p:nvPr>
        </p:nvSpPr>
        <p:spPr>
          <a:xfrm>
            <a:off x="457200" y="1219200"/>
            <a:ext cx="8229600" cy="4876800"/>
          </a:xfrm>
        </p:spPr>
        <p:txBody>
          <a:bodyPr/>
          <a:lstStyle/>
          <a:p>
            <a:pPr>
              <a:buFont typeface="Wingdings" panose="05000000000000000000" pitchFamily="2" charset="2"/>
              <a:buChar char="§"/>
            </a:pPr>
            <a:r>
              <a:rPr lang="en-US" sz="2800" b="1" dirty="0">
                <a:solidFill>
                  <a:schemeClr val="tx2"/>
                </a:solidFill>
                <a:latin typeface="Calibri" panose="020F0502020204030204" pitchFamily="34" charset="0"/>
                <a:cs typeface="Calibri" panose="020F0502020204030204" pitchFamily="34" charset="0"/>
              </a:rPr>
              <a:t>Racial stigma </a:t>
            </a:r>
            <a:r>
              <a:rPr lang="en-US" sz="2800" dirty="0">
                <a:solidFill>
                  <a:schemeClr val="tx2"/>
                </a:solidFill>
                <a:latin typeface="Calibri" panose="020F0502020204030204" pitchFamily="34" charset="0"/>
                <a:cs typeface="Calibri" panose="020F0502020204030204" pitchFamily="34" charset="0"/>
              </a:rPr>
              <a:t>a major barrier to care for Black lesbian, </a:t>
            </a:r>
            <a:r>
              <a:rPr lang="en-US" sz="2800" dirty="0" smtClean="0">
                <a:solidFill>
                  <a:schemeClr val="tx2"/>
                </a:solidFill>
                <a:latin typeface="Calibri" panose="020F0502020204030204" pitchFamily="34" charset="0"/>
                <a:cs typeface="Calibri" panose="020F0502020204030204" pitchFamily="34" charset="0"/>
              </a:rPr>
              <a:t>bisexual </a:t>
            </a:r>
            <a:r>
              <a:rPr lang="en-US" sz="2800" dirty="0">
                <a:solidFill>
                  <a:schemeClr val="tx2"/>
                </a:solidFill>
                <a:latin typeface="Calibri" panose="020F0502020204030204" pitchFamily="34" charset="0"/>
                <a:cs typeface="Calibri" panose="020F0502020204030204" pitchFamily="34" charset="0"/>
              </a:rPr>
              <a:t>women</a:t>
            </a:r>
          </a:p>
          <a:p>
            <a:pPr lvl="1"/>
            <a:r>
              <a:rPr lang="en-US" sz="1800" dirty="0" err="1">
                <a:solidFill>
                  <a:schemeClr val="tx2"/>
                </a:solidFill>
                <a:latin typeface="Calibri" panose="020F0502020204030204" pitchFamily="34" charset="0"/>
                <a:cs typeface="Calibri" panose="020F0502020204030204" pitchFamily="34" charset="0"/>
              </a:rPr>
              <a:t>Brenick</a:t>
            </a:r>
            <a:r>
              <a:rPr lang="en-US" sz="1800" dirty="0">
                <a:solidFill>
                  <a:schemeClr val="tx2"/>
                </a:solidFill>
                <a:latin typeface="Calibri" panose="020F0502020204030204" pitchFamily="34" charset="0"/>
                <a:cs typeface="Calibri" panose="020F0502020204030204" pitchFamily="34" charset="0"/>
              </a:rPr>
              <a:t> et al., </a:t>
            </a:r>
            <a:r>
              <a:rPr lang="en-US" sz="1800" i="1" dirty="0">
                <a:solidFill>
                  <a:schemeClr val="tx2"/>
                </a:solidFill>
                <a:latin typeface="Calibri" panose="020F0502020204030204" pitchFamily="34" charset="0"/>
                <a:cs typeface="Calibri" panose="020F0502020204030204" pitchFamily="34" charset="0"/>
              </a:rPr>
              <a:t>LGBT Health</a:t>
            </a:r>
            <a:r>
              <a:rPr lang="en-US" sz="1800" dirty="0">
                <a:solidFill>
                  <a:schemeClr val="tx2"/>
                </a:solidFill>
                <a:latin typeface="Calibri" panose="020F0502020204030204" pitchFamily="34" charset="0"/>
                <a:cs typeface="Calibri" panose="020F0502020204030204" pitchFamily="34" charset="0"/>
              </a:rPr>
              <a:t>, </a:t>
            </a:r>
            <a:r>
              <a:rPr lang="en-US" sz="1800" dirty="0" smtClean="0">
                <a:solidFill>
                  <a:schemeClr val="tx2"/>
                </a:solidFill>
                <a:latin typeface="Calibri" panose="020F0502020204030204" pitchFamily="34" charset="0"/>
                <a:cs typeface="Calibri" panose="020F0502020204030204" pitchFamily="34" charset="0"/>
              </a:rPr>
              <a:t>2017</a:t>
            </a:r>
          </a:p>
          <a:p>
            <a:pPr marL="309562" lvl="1" indent="0">
              <a:buNone/>
            </a:pPr>
            <a:endParaRPr lang="en-US" sz="1800" dirty="0">
              <a:solidFill>
                <a:schemeClr val="tx2"/>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800" dirty="0">
                <a:solidFill>
                  <a:schemeClr val="tx2"/>
                </a:solidFill>
                <a:latin typeface="Calibri" panose="020F0502020204030204" pitchFamily="34" charset="0"/>
                <a:cs typeface="Calibri" panose="020F0502020204030204" pitchFamily="34" charset="0"/>
              </a:rPr>
              <a:t>Anti-Black stigma is common in White LGBT settings</a:t>
            </a:r>
          </a:p>
          <a:p>
            <a:pPr lvl="1">
              <a:buFont typeface="Wingdings" panose="05000000000000000000" pitchFamily="2" charset="2"/>
              <a:buChar char="§"/>
            </a:pPr>
            <a:r>
              <a:rPr lang="en-US" sz="1800" dirty="0">
                <a:solidFill>
                  <a:schemeClr val="tx2"/>
                </a:solidFill>
                <a:latin typeface="Calibri" panose="020F0502020204030204" pitchFamily="34" charset="0"/>
                <a:cs typeface="Calibri" panose="020F0502020204030204" pitchFamily="34" charset="0"/>
              </a:rPr>
              <a:t>McConnell et al., </a:t>
            </a:r>
            <a:r>
              <a:rPr lang="en-US" sz="1800" i="1" dirty="0" err="1">
                <a:solidFill>
                  <a:schemeClr val="tx2"/>
                </a:solidFill>
                <a:latin typeface="Calibri" panose="020F0502020204030204" pitchFamily="34" charset="0"/>
                <a:cs typeface="Calibri" panose="020F0502020204030204" pitchFamily="34" charset="0"/>
              </a:rPr>
              <a:t>Psychol</a:t>
            </a:r>
            <a:r>
              <a:rPr lang="en-US" sz="1800" i="1" dirty="0">
                <a:solidFill>
                  <a:schemeClr val="tx2"/>
                </a:solidFill>
                <a:latin typeface="Calibri" panose="020F0502020204030204" pitchFamily="34" charset="0"/>
                <a:cs typeface="Calibri" panose="020F0502020204030204" pitchFamily="34" charset="0"/>
              </a:rPr>
              <a:t> Sex </a:t>
            </a:r>
            <a:r>
              <a:rPr lang="en-US" sz="1800" i="1" dirty="0" err="1">
                <a:solidFill>
                  <a:schemeClr val="tx2"/>
                </a:solidFill>
                <a:latin typeface="Calibri" panose="020F0502020204030204" pitchFamily="34" charset="0"/>
                <a:cs typeface="Calibri" panose="020F0502020204030204" pitchFamily="34" charset="0"/>
              </a:rPr>
              <a:t>Orientat</a:t>
            </a:r>
            <a:r>
              <a:rPr lang="en-US" sz="1800" i="1" dirty="0">
                <a:solidFill>
                  <a:schemeClr val="tx2"/>
                </a:solidFill>
                <a:latin typeface="Calibri" panose="020F0502020204030204" pitchFamily="34" charset="0"/>
                <a:cs typeface="Calibri" panose="020F0502020204030204" pitchFamily="34" charset="0"/>
              </a:rPr>
              <a:t> </a:t>
            </a:r>
            <a:r>
              <a:rPr lang="en-US" sz="1800" i="1" dirty="0" err="1">
                <a:solidFill>
                  <a:schemeClr val="tx2"/>
                </a:solidFill>
                <a:latin typeface="Calibri" panose="020F0502020204030204" pitchFamily="34" charset="0"/>
                <a:cs typeface="Calibri" panose="020F0502020204030204" pitchFamily="34" charset="0"/>
              </a:rPr>
              <a:t>Gend</a:t>
            </a:r>
            <a:r>
              <a:rPr lang="en-US" sz="1800" i="1" dirty="0">
                <a:solidFill>
                  <a:schemeClr val="tx2"/>
                </a:solidFill>
                <a:latin typeface="Calibri" panose="020F0502020204030204" pitchFamily="34" charset="0"/>
                <a:cs typeface="Calibri" panose="020F0502020204030204" pitchFamily="34" charset="0"/>
              </a:rPr>
              <a:t> Divers</a:t>
            </a:r>
            <a:r>
              <a:rPr lang="en-US" sz="1800" dirty="0">
                <a:solidFill>
                  <a:schemeClr val="tx2"/>
                </a:solidFill>
                <a:latin typeface="Calibri" panose="020F0502020204030204" pitchFamily="34" charset="0"/>
                <a:cs typeface="Calibri" panose="020F0502020204030204" pitchFamily="34" charset="0"/>
              </a:rPr>
              <a:t>., </a:t>
            </a:r>
            <a:r>
              <a:rPr lang="en-US" sz="1800" dirty="0" smtClean="0">
                <a:solidFill>
                  <a:schemeClr val="tx2"/>
                </a:solidFill>
                <a:latin typeface="Calibri" panose="020F0502020204030204" pitchFamily="34" charset="0"/>
                <a:cs typeface="Calibri" panose="020F0502020204030204" pitchFamily="34" charset="0"/>
              </a:rPr>
              <a:t>2018</a:t>
            </a:r>
          </a:p>
          <a:p>
            <a:pPr marL="309562" lvl="1" indent="0">
              <a:buNone/>
            </a:pPr>
            <a:endParaRPr lang="en-US" sz="1800" dirty="0">
              <a:solidFill>
                <a:schemeClr val="tx2"/>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800" dirty="0">
                <a:solidFill>
                  <a:schemeClr val="tx2"/>
                </a:solidFill>
                <a:latin typeface="Calibri" panose="020F0502020204030204" pitchFamily="34" charset="0"/>
                <a:cs typeface="Calibri" panose="020F0502020204030204" pitchFamily="34" charset="0"/>
              </a:rPr>
              <a:t>Long history of structural stigma and discrimination against Black people in healthcare settings contributes to medical mistrust that acts as a major barrier to accessing care for Black LGBT people </a:t>
            </a:r>
          </a:p>
          <a:p>
            <a:pPr lvl="1">
              <a:buFont typeface="Wingdings" panose="05000000000000000000" pitchFamily="2" charset="2"/>
              <a:buChar char="§"/>
            </a:pPr>
            <a:r>
              <a:rPr lang="en-US" sz="1800" dirty="0">
                <a:solidFill>
                  <a:schemeClr val="tx2"/>
                </a:solidFill>
                <a:latin typeface="Calibri" panose="020F0502020204030204" pitchFamily="34" charset="0"/>
                <a:cs typeface="Calibri" panose="020F0502020204030204" pitchFamily="34" charset="0"/>
              </a:rPr>
              <a:t>Quinn et al., </a:t>
            </a:r>
            <a:r>
              <a:rPr lang="en-US" sz="1800" i="1" dirty="0">
                <a:solidFill>
                  <a:schemeClr val="tx2"/>
                </a:solidFill>
                <a:latin typeface="Calibri" panose="020F0502020204030204" pitchFamily="34" charset="0"/>
                <a:cs typeface="Calibri" panose="020F0502020204030204" pitchFamily="34" charset="0"/>
              </a:rPr>
              <a:t>Arch Sex </a:t>
            </a:r>
            <a:r>
              <a:rPr lang="en-US" sz="1800" i="1" dirty="0" err="1">
                <a:solidFill>
                  <a:schemeClr val="tx2"/>
                </a:solidFill>
                <a:latin typeface="Calibri" panose="020F0502020204030204" pitchFamily="34" charset="0"/>
                <a:cs typeface="Calibri" panose="020F0502020204030204" pitchFamily="34" charset="0"/>
              </a:rPr>
              <a:t>Behav</a:t>
            </a:r>
            <a:r>
              <a:rPr lang="en-US" sz="1800" dirty="0">
                <a:solidFill>
                  <a:schemeClr val="tx2"/>
                </a:solidFill>
                <a:latin typeface="Calibri" panose="020F0502020204030204" pitchFamily="34" charset="0"/>
                <a:cs typeface="Calibri" panose="020F0502020204030204" pitchFamily="34" charset="0"/>
              </a:rPr>
              <a:t>.  2020; Fields, </a:t>
            </a:r>
            <a:r>
              <a:rPr lang="en-US" sz="1800" i="1" dirty="0" err="1">
                <a:solidFill>
                  <a:schemeClr val="tx2"/>
                </a:solidFill>
                <a:latin typeface="Calibri" panose="020F0502020204030204" pitchFamily="34" charset="0"/>
                <a:cs typeface="Calibri" panose="020F0502020204030204" pitchFamily="34" charset="0"/>
              </a:rPr>
              <a:t>STIs</a:t>
            </a:r>
            <a:r>
              <a:rPr lang="en-US" sz="1800" dirty="0">
                <a:solidFill>
                  <a:schemeClr val="tx2"/>
                </a:solidFill>
                <a:latin typeface="Calibri" panose="020F0502020204030204" pitchFamily="34" charset="0"/>
                <a:cs typeface="Calibri" panose="020F0502020204030204" pitchFamily="34" charset="0"/>
              </a:rPr>
              <a:t>, 2019</a:t>
            </a:r>
          </a:p>
          <a:p>
            <a:endParaRPr lang="en-US" dirty="0"/>
          </a:p>
        </p:txBody>
      </p:sp>
    </p:spTree>
    <p:extLst>
      <p:ext uri="{BB962C8B-B14F-4D97-AF65-F5344CB8AC3E}">
        <p14:creationId xmlns:p14="http://schemas.microsoft.com/office/powerpoint/2010/main" val="384853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53"/>
            <a:ext cx="8229600" cy="1326247"/>
          </a:xfrm>
        </p:spPr>
        <p:txBody>
          <a:bodyPr/>
          <a:lstStyle/>
          <a:p>
            <a:r>
              <a:rPr lang="en-US" sz="2800" dirty="0"/>
              <a:t>Intersectional/layered experiences of discrimination, economic marginalization</a:t>
            </a:r>
          </a:p>
        </p:txBody>
      </p:sp>
      <p:sp>
        <p:nvSpPr>
          <p:cNvPr id="3" name="Content Placeholder 2"/>
          <p:cNvSpPr>
            <a:spLocks noGrp="1"/>
          </p:cNvSpPr>
          <p:nvPr>
            <p:ph idx="1"/>
          </p:nvPr>
        </p:nvSpPr>
        <p:spPr/>
        <p:txBody>
          <a:bodyPr/>
          <a:lstStyle/>
          <a:p>
            <a:pPr marL="257175" indent="-257175">
              <a:buFont typeface="Arial" panose="020B0604020202020204" pitchFamily="34" charset="0"/>
              <a:buChar char="•"/>
            </a:pPr>
            <a:r>
              <a:rPr lang="en-US" sz="3200" dirty="0" smtClean="0">
                <a:solidFill>
                  <a:schemeClr val="tx2"/>
                </a:solidFill>
                <a:latin typeface="Calibri" panose="020F0502020204030204" pitchFamily="34" charset="0"/>
                <a:cs typeface="Calibri" panose="020F0502020204030204" pitchFamily="34" charset="0"/>
              </a:rPr>
              <a:t>Women</a:t>
            </a:r>
          </a:p>
          <a:p>
            <a:pPr marL="257175" indent="-257175">
              <a:buFont typeface="Arial" panose="020B0604020202020204" pitchFamily="34" charset="0"/>
              <a:buChar char="•"/>
            </a:pPr>
            <a:r>
              <a:rPr lang="en-US" sz="3200" dirty="0" smtClean="0">
                <a:solidFill>
                  <a:schemeClr val="tx2"/>
                </a:solidFill>
                <a:latin typeface="Calibri" panose="020F0502020204030204" pitchFamily="34" charset="0"/>
                <a:cs typeface="Calibri" panose="020F0502020204030204" pitchFamily="34" charset="0"/>
              </a:rPr>
              <a:t>Members of racial and</a:t>
            </a:r>
          </a:p>
          <a:p>
            <a:r>
              <a:rPr lang="en-US" sz="3200" dirty="0">
                <a:solidFill>
                  <a:schemeClr val="tx2"/>
                </a:solidFill>
                <a:latin typeface="Calibri" panose="020F0502020204030204" pitchFamily="34" charset="0"/>
                <a:cs typeface="Calibri" panose="020F0502020204030204" pitchFamily="34" charset="0"/>
              </a:rPr>
              <a:t> </a:t>
            </a:r>
            <a:r>
              <a:rPr lang="en-US" sz="3200" dirty="0" smtClean="0">
                <a:solidFill>
                  <a:schemeClr val="tx2"/>
                </a:solidFill>
                <a:latin typeface="Calibri" panose="020F0502020204030204" pitchFamily="34" charset="0"/>
                <a:cs typeface="Calibri" panose="020F0502020204030204" pitchFamily="34" charset="0"/>
              </a:rPr>
              <a:t>  ethnic minority groups</a:t>
            </a:r>
            <a:endParaRPr lang="en-US" sz="3050" dirty="0" smtClean="0">
              <a:solidFill>
                <a:schemeClr val="tx2"/>
              </a:solidFill>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3200" dirty="0" smtClean="0">
                <a:solidFill>
                  <a:schemeClr val="tx2"/>
                </a:solidFill>
                <a:latin typeface="Calibri" panose="020F0502020204030204" pitchFamily="34" charset="0"/>
                <a:cs typeface="Calibri" panose="020F0502020204030204" pitchFamily="34" charset="0"/>
              </a:rPr>
              <a:t>Immigrants</a:t>
            </a:r>
            <a:endParaRPr lang="en-US" sz="3200" dirty="0">
              <a:solidFill>
                <a:schemeClr val="tx2"/>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5029198" y="1406525"/>
            <a:ext cx="3864779" cy="5029200"/>
          </a:xfrm>
          <a:prstGeom prst="rect">
            <a:avLst/>
          </a:prstGeom>
        </p:spPr>
      </p:pic>
    </p:spTree>
    <p:extLst>
      <p:ext uri="{BB962C8B-B14F-4D97-AF65-F5344CB8AC3E}">
        <p14:creationId xmlns:p14="http://schemas.microsoft.com/office/powerpoint/2010/main" val="333728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4859" b="79268"/>
          <a:stretch/>
        </p:blipFill>
        <p:spPr>
          <a:xfrm>
            <a:off x="-762000" y="310259"/>
            <a:ext cx="10276772" cy="1327462"/>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0798" b="-1"/>
          <a:stretch/>
        </p:blipFill>
        <p:spPr>
          <a:xfrm>
            <a:off x="76200" y="1807443"/>
            <a:ext cx="8261686" cy="4572000"/>
          </a:xfrm>
          <a:prstGeom prst="rect">
            <a:avLst/>
          </a:prstGeom>
        </p:spPr>
      </p:pic>
    </p:spTree>
    <p:extLst>
      <p:ext uri="{BB962C8B-B14F-4D97-AF65-F5344CB8AC3E}">
        <p14:creationId xmlns:p14="http://schemas.microsoft.com/office/powerpoint/2010/main" val="3986301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pic>
        <p:nvPicPr>
          <p:cNvPr id="5" name="Picture 4"/>
          <p:cNvPicPr>
            <a:picLocks noChangeAspect="1"/>
          </p:cNvPicPr>
          <p:nvPr/>
        </p:nvPicPr>
        <p:blipFill>
          <a:blip r:embed="rId2"/>
          <a:stretch>
            <a:fillRect/>
          </a:stretch>
        </p:blipFill>
        <p:spPr>
          <a:xfrm>
            <a:off x="617550" y="152400"/>
            <a:ext cx="7908899" cy="6126480"/>
          </a:xfrm>
          <a:prstGeom prst="rect">
            <a:avLst/>
          </a:prstGeom>
        </p:spPr>
      </p:pic>
      <p:sp>
        <p:nvSpPr>
          <p:cNvPr id="6" name="Rectangle 5"/>
          <p:cNvSpPr/>
          <p:nvPr/>
        </p:nvSpPr>
        <p:spPr>
          <a:xfrm>
            <a:off x="4114800" y="6278880"/>
            <a:ext cx="4326826" cy="369332"/>
          </a:xfrm>
          <a:prstGeom prst="rect">
            <a:avLst/>
          </a:prstGeom>
        </p:spPr>
        <p:txBody>
          <a:bodyPr wrap="none">
            <a:spAutoFit/>
          </a:bodyPr>
          <a:lstStyle/>
          <a:p>
            <a:r>
              <a:rPr lang="en-US" dirty="0" err="1">
                <a:solidFill>
                  <a:srgbClr val="212121"/>
                </a:solidFill>
                <a:latin typeface="BlinkMacSystemFont"/>
              </a:rPr>
              <a:t>Psychol</a:t>
            </a:r>
            <a:r>
              <a:rPr lang="en-US" dirty="0">
                <a:solidFill>
                  <a:srgbClr val="212121"/>
                </a:solidFill>
                <a:latin typeface="BlinkMacSystemFont"/>
              </a:rPr>
              <a:t> Sex </a:t>
            </a:r>
            <a:r>
              <a:rPr lang="en-US" dirty="0" err="1">
                <a:solidFill>
                  <a:srgbClr val="212121"/>
                </a:solidFill>
                <a:latin typeface="BlinkMacSystemFont"/>
              </a:rPr>
              <a:t>Orientat</a:t>
            </a:r>
            <a:r>
              <a:rPr lang="en-US" dirty="0">
                <a:solidFill>
                  <a:srgbClr val="212121"/>
                </a:solidFill>
                <a:latin typeface="BlinkMacSystemFont"/>
              </a:rPr>
              <a:t> </a:t>
            </a:r>
            <a:r>
              <a:rPr lang="en-US" dirty="0" err="1">
                <a:solidFill>
                  <a:srgbClr val="212121"/>
                </a:solidFill>
                <a:latin typeface="BlinkMacSystemFont"/>
              </a:rPr>
              <a:t>Gend</a:t>
            </a:r>
            <a:r>
              <a:rPr lang="en-US" dirty="0">
                <a:solidFill>
                  <a:srgbClr val="212121"/>
                </a:solidFill>
                <a:latin typeface="BlinkMacSystemFont"/>
              </a:rPr>
              <a:t> Divers. 2018</a:t>
            </a:r>
            <a:endParaRPr lang="en-US" dirty="0"/>
          </a:p>
        </p:txBody>
      </p:sp>
    </p:spTree>
    <p:extLst>
      <p:ext uri="{BB962C8B-B14F-4D97-AF65-F5344CB8AC3E}">
        <p14:creationId xmlns:p14="http://schemas.microsoft.com/office/powerpoint/2010/main" val="193104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8763"/>
            <a:ext cx="7886700" cy="1325563"/>
          </a:xfrm>
        </p:spPr>
        <p:txBody>
          <a:bodyPr>
            <a:normAutofit/>
          </a:bodyPr>
          <a:lstStyle/>
          <a:p>
            <a:r>
              <a:rPr lang="en-US" sz="3600" b="1" dirty="0" smtClean="0">
                <a:solidFill>
                  <a:srgbClr val="233E99"/>
                </a:solidFill>
                <a:latin typeface="Century Gothic" panose="020B0502020202020204" pitchFamily="34" charset="0"/>
              </a:rPr>
              <a:t>PRESENTER</a:t>
            </a:r>
            <a:endParaRPr lang="en-US" sz="3600" b="1" dirty="0">
              <a:solidFill>
                <a:srgbClr val="233E99"/>
              </a:solidFill>
              <a:latin typeface="Century Gothic" panose="020B0502020202020204" pitchFamily="34" charset="0"/>
            </a:endParaRPr>
          </a:p>
        </p:txBody>
      </p:sp>
      <p:sp>
        <p:nvSpPr>
          <p:cNvPr id="3" name="Content Placeholder 2"/>
          <p:cNvSpPr>
            <a:spLocks noGrp="1"/>
          </p:cNvSpPr>
          <p:nvPr>
            <p:ph idx="1"/>
          </p:nvPr>
        </p:nvSpPr>
        <p:spPr>
          <a:xfrm>
            <a:off x="551873" y="762000"/>
            <a:ext cx="7886700" cy="5867400"/>
          </a:xfrm>
        </p:spPr>
        <p:txBody>
          <a:bodyPr>
            <a:normAutofit fontScale="92500" lnSpcReduction="10000"/>
          </a:bodyPr>
          <a:lstStyle/>
          <a:p>
            <a:pPr marL="0" indent="0">
              <a:buNone/>
            </a:pPr>
            <a:r>
              <a:rPr lang="en-US" sz="3200" dirty="0">
                <a:latin typeface="Calibri" panose="020F0502020204030204" pitchFamily="34" charset="0"/>
                <a:cs typeface="Calibri" panose="020F0502020204030204" pitchFamily="34" charset="0"/>
              </a:rPr>
              <a:t>Sean Cahill, </a:t>
            </a:r>
            <a:r>
              <a:rPr lang="en-US" sz="3200" dirty="0" smtClean="0">
                <a:latin typeface="Calibri" panose="020F0502020204030204" pitchFamily="34" charset="0"/>
                <a:cs typeface="Calibri" panose="020F0502020204030204" pitchFamily="34" charset="0"/>
              </a:rPr>
              <a:t>PhD</a:t>
            </a:r>
            <a:endParaRPr lang="en-US" sz="3200" dirty="0">
              <a:solidFill>
                <a:schemeClr val="tx1">
                  <a:lumMod val="65000"/>
                  <a:lumOff val="35000"/>
                </a:schemeClr>
              </a:solidFill>
            </a:endParaRPr>
          </a:p>
          <a:p>
            <a:pPr>
              <a:lnSpc>
                <a:spcPct val="110000"/>
              </a:lnSpc>
            </a:pPr>
            <a:r>
              <a:rPr lang="en-US" sz="3200" dirty="0"/>
              <a:t>Director of Health Policy Research, Fenway Institute</a:t>
            </a:r>
          </a:p>
          <a:p>
            <a:pPr>
              <a:lnSpc>
                <a:spcPct val="110000"/>
              </a:lnSpc>
            </a:pPr>
            <a:r>
              <a:rPr lang="en-US" sz="3200" dirty="0"/>
              <a:t>Affiliate </a:t>
            </a:r>
            <a:r>
              <a:rPr lang="en-US" sz="3200" dirty="0" smtClean="0"/>
              <a:t>Assoc. </a:t>
            </a:r>
            <a:r>
              <a:rPr lang="en-US" sz="3200" dirty="0"/>
              <a:t>Clinical Professor, </a:t>
            </a:r>
            <a:r>
              <a:rPr lang="en-US" sz="3200" dirty="0" err="1"/>
              <a:t>Bouve</a:t>
            </a:r>
            <a:r>
              <a:rPr lang="en-US" sz="3200" dirty="0"/>
              <a:t> College of Health Sciences, Northeastern University</a:t>
            </a:r>
          </a:p>
          <a:p>
            <a:pPr>
              <a:lnSpc>
                <a:spcPct val="110000"/>
              </a:lnSpc>
            </a:pPr>
            <a:r>
              <a:rPr lang="en-US" sz="3200" dirty="0"/>
              <a:t>Adjunct Associate Professor, Boston University School of Public Health</a:t>
            </a:r>
          </a:p>
          <a:p>
            <a:pPr>
              <a:lnSpc>
                <a:spcPct val="110000"/>
              </a:lnSpc>
            </a:pPr>
            <a:r>
              <a:rPr lang="en-US" sz="3200" dirty="0"/>
              <a:t>Member, Massachusetts Special Legislative Commission on LGBT Aging, </a:t>
            </a:r>
            <a:r>
              <a:rPr lang="en-US" sz="3200" dirty="0" smtClean="0"/>
              <a:t>2014-present</a:t>
            </a:r>
          </a:p>
          <a:p>
            <a:pPr>
              <a:lnSpc>
                <a:spcPct val="110000"/>
              </a:lnSpc>
            </a:pPr>
            <a:r>
              <a:rPr lang="en-US" sz="3200" dirty="0" smtClean="0"/>
              <a:t>Associate Editor, </a:t>
            </a:r>
            <a:r>
              <a:rPr lang="en-US" sz="3200" i="1" dirty="0" smtClean="0"/>
              <a:t>LGBT Health</a:t>
            </a:r>
          </a:p>
          <a:p>
            <a:pPr>
              <a:lnSpc>
                <a:spcPct val="110000"/>
              </a:lnSpc>
            </a:pPr>
            <a:r>
              <a:rPr lang="en-US" sz="3200" dirty="0" smtClean="0"/>
              <a:t>Nephew of two Sisters of Saint Joseph</a:t>
            </a:r>
            <a:endParaRPr lang="en-US" sz="3200" dirty="0"/>
          </a:p>
        </p:txBody>
      </p:sp>
    </p:spTree>
    <p:extLst>
      <p:ext uri="{BB962C8B-B14F-4D97-AF65-F5344CB8AC3E}">
        <p14:creationId xmlns:p14="http://schemas.microsoft.com/office/powerpoint/2010/main" val="210613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00600"/>
          </a:xfrm>
        </p:spPr>
        <p:txBody>
          <a:bodyPr>
            <a:normAutofit fontScale="92500"/>
          </a:bodyPr>
          <a:lstStyle/>
          <a:p>
            <a:pPr marL="342900" indent="-342900">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Two cisgender lesbian women in Berkshires reported repeated, systematic </a:t>
            </a:r>
            <a:r>
              <a:rPr lang="en-US" sz="2800" dirty="0" err="1">
                <a:solidFill>
                  <a:schemeClr val="tx2"/>
                </a:solidFill>
                <a:latin typeface="Calibri" panose="020F0502020204030204" pitchFamily="34" charset="0"/>
                <a:cs typeface="Calibri" panose="020F0502020204030204" pitchFamily="34" charset="0"/>
              </a:rPr>
              <a:t>misgendering</a:t>
            </a:r>
            <a:r>
              <a:rPr lang="en-US" sz="2800" dirty="0">
                <a:solidFill>
                  <a:schemeClr val="tx2"/>
                </a:solidFill>
                <a:latin typeface="Calibri" panose="020F0502020204030204" pitchFamily="34" charset="0"/>
                <a:cs typeface="Calibri" panose="020F0502020204030204" pitchFamily="34" charset="0"/>
              </a:rPr>
              <a:t> of them in hospital, hardware store, bank by staff</a:t>
            </a:r>
          </a:p>
          <a:p>
            <a:pPr marL="342900" indent="-342900">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Gay man systematically harassed, mostly by straight women, in senior housing complex in small town near New Hampshire</a:t>
            </a:r>
          </a:p>
          <a:p>
            <a:pPr marL="342900" indent="-342900">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Gay man accused of sexually assaulting his spouse as they went for a walk outside the assisted living facility he was living in, police called (</a:t>
            </a:r>
            <a:r>
              <a:rPr lang="en-US" sz="2800" dirty="0" err="1">
                <a:solidFill>
                  <a:schemeClr val="tx2"/>
                </a:solidFill>
                <a:latin typeface="Calibri" panose="020F0502020204030204" pitchFamily="34" charset="0"/>
                <a:cs typeface="Calibri" panose="020F0502020204030204" pitchFamily="34" charset="0"/>
              </a:rPr>
              <a:t>hypersexualization</a:t>
            </a:r>
            <a:r>
              <a:rPr lang="en-US" sz="2800" dirty="0">
                <a:solidFill>
                  <a:schemeClr val="tx2"/>
                </a:solidFill>
                <a:latin typeface="Calibri" panose="020F0502020204030204" pitchFamily="34" charset="0"/>
                <a:cs typeface="Calibri" panose="020F0502020204030204" pitchFamily="34" charset="0"/>
              </a:rPr>
              <a:t> of gay men)</a:t>
            </a:r>
          </a:p>
          <a:p>
            <a:pPr lvl="1"/>
            <a:r>
              <a:rPr lang="en-US" sz="1950" dirty="0">
                <a:solidFill>
                  <a:schemeClr val="tx2"/>
                </a:solidFill>
                <a:latin typeface="Calibri" panose="020F0502020204030204" pitchFamily="34" charset="0"/>
                <a:cs typeface="Calibri" panose="020F0502020204030204" pitchFamily="34" charset="0"/>
              </a:rPr>
              <a:t>Source: Cahill, </a:t>
            </a:r>
            <a:r>
              <a:rPr lang="en-US" sz="1950" i="1" dirty="0" smtClean="0">
                <a:solidFill>
                  <a:schemeClr val="tx2"/>
                </a:solidFill>
                <a:latin typeface="Calibri" panose="020F0502020204030204" pitchFamily="34" charset="0"/>
                <a:cs typeface="Calibri" panose="020F0502020204030204" pitchFamily="34" charset="0"/>
              </a:rPr>
              <a:t>LGBT </a:t>
            </a:r>
            <a:r>
              <a:rPr lang="en-US" sz="1950" i="1" dirty="0">
                <a:solidFill>
                  <a:schemeClr val="tx2"/>
                </a:solidFill>
                <a:latin typeface="Calibri" panose="020F0502020204030204" pitchFamily="34" charset="0"/>
                <a:cs typeface="Calibri" panose="020F0502020204030204" pitchFamily="34" charset="0"/>
              </a:rPr>
              <a:t>Aging 2025</a:t>
            </a:r>
            <a:r>
              <a:rPr lang="en-US" sz="1950" dirty="0">
                <a:solidFill>
                  <a:schemeClr val="tx2"/>
                </a:solidFill>
                <a:latin typeface="Calibri" panose="020F0502020204030204" pitchFamily="34" charset="0"/>
                <a:cs typeface="Calibri" panose="020F0502020204030204" pitchFamily="34" charset="0"/>
              </a:rPr>
              <a:t>, Fenway Institute, </a:t>
            </a:r>
            <a:r>
              <a:rPr lang="en-US" sz="1950" dirty="0" smtClean="0">
                <a:solidFill>
                  <a:schemeClr val="tx2"/>
                </a:solidFill>
                <a:latin typeface="Calibri" panose="020F0502020204030204" pitchFamily="34" charset="0"/>
                <a:cs typeface="Calibri" panose="020F0502020204030204" pitchFamily="34" charset="0"/>
              </a:rPr>
              <a:t>2020; GLBTQ Advocates and Defenders case, 2021</a:t>
            </a:r>
            <a:endParaRPr lang="en-US" sz="1950" dirty="0">
              <a:solidFill>
                <a:schemeClr val="tx2"/>
              </a:solidFill>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a:xfrm>
            <a:off x="434109" y="228600"/>
            <a:ext cx="8229600" cy="914400"/>
          </a:xfrm>
        </p:spPr>
        <p:txBody>
          <a:bodyPr/>
          <a:lstStyle/>
          <a:p>
            <a:r>
              <a:rPr lang="en-US" dirty="0" smtClean="0"/>
              <a:t>Examples of anti-LGBT discrimination in Massachusetts</a:t>
            </a:r>
            <a:endParaRPr lang="en-US" dirty="0"/>
          </a:p>
        </p:txBody>
      </p:sp>
    </p:spTree>
    <p:extLst>
      <p:ext uri="{BB962C8B-B14F-4D97-AF65-F5344CB8AC3E}">
        <p14:creationId xmlns:p14="http://schemas.microsoft.com/office/powerpoint/2010/main" val="3501839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276" y="147205"/>
            <a:ext cx="7393132" cy="857250"/>
          </a:xfrm>
        </p:spPr>
        <p:txBody>
          <a:bodyPr/>
          <a:lstStyle/>
          <a:p>
            <a:r>
              <a:rPr lang="en-US" dirty="0" smtClean="0"/>
              <a:t>LGBT PEOPLE MORE LIKELY TO BE POOR</a:t>
            </a:r>
            <a:endParaRPr lang="en-US" dirty="0"/>
          </a:p>
        </p:txBody>
      </p:sp>
      <p:sp>
        <p:nvSpPr>
          <p:cNvPr id="3" name="Slide Number Placeholder 2"/>
          <p:cNvSpPr>
            <a:spLocks noGrp="1"/>
          </p:cNvSpPr>
          <p:nvPr>
            <p:ph type="sldNum" sz="quarter" idx="10"/>
          </p:nvPr>
        </p:nvSpPr>
        <p:spPr/>
        <p:txBody>
          <a:bodyPr/>
          <a:lstStyle/>
          <a:p>
            <a:fld id="{B9BE600C-E191-4938-A669-4E982F4F3928}" type="slidenum">
              <a:rPr lang="en-US" smtClean="0">
                <a:solidFill>
                  <a:srgbClr val="717073">
                    <a:tint val="75000"/>
                  </a:srgbClr>
                </a:solidFill>
                <a:latin typeface="Verdana"/>
              </a:rPr>
              <a:pPr/>
              <a:t>21</a:t>
            </a:fld>
            <a:endParaRPr lang="en-US">
              <a:solidFill>
                <a:srgbClr val="717073">
                  <a:tint val="75000"/>
                </a:srgbClr>
              </a:solidFill>
              <a:latin typeface="Verdana"/>
            </a:endParaRPr>
          </a:p>
        </p:txBody>
      </p:sp>
      <p:sp>
        <p:nvSpPr>
          <p:cNvPr id="4" name="Content Placeholder 3"/>
          <p:cNvSpPr>
            <a:spLocks noGrp="1"/>
          </p:cNvSpPr>
          <p:nvPr>
            <p:ph sz="quarter" idx="11"/>
          </p:nvPr>
        </p:nvSpPr>
        <p:spPr>
          <a:xfrm>
            <a:off x="360217" y="1219200"/>
            <a:ext cx="8174183" cy="5105400"/>
          </a:xfrm>
        </p:spPr>
        <p:txBody>
          <a:bodyPr/>
          <a:lstStyle/>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22% of LGBT vs. 16% of straight, cisgender people</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LGBT POC more likely to be poor</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Bisexual women, transgender people are poorest</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Rural LGBT people (26%) have highest poverty rates (among rural cisgender straight people 16% are poor) </a:t>
            </a:r>
          </a:p>
          <a:p>
            <a:pPr>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Among urban LGBT people 21% are poor (vs. 16% of straight, cisgender people in urban areas)</a:t>
            </a:r>
          </a:p>
          <a:p>
            <a:pPr>
              <a:buFont typeface="Arial" panose="020B0604020202020204" pitchFamily="34" charset="0"/>
              <a:buChar char="•"/>
            </a:pPr>
            <a:endParaRPr lang="en-US" sz="2100" dirty="0">
              <a:solidFill>
                <a:schemeClr val="tx2"/>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err="1">
                <a:solidFill>
                  <a:schemeClr val="tx2"/>
                </a:solidFill>
                <a:latin typeface="Calibri" panose="020F0502020204030204" pitchFamily="34" charset="0"/>
                <a:cs typeface="Calibri" panose="020F0502020204030204" pitchFamily="34" charset="0"/>
              </a:rPr>
              <a:t>Badgett</a:t>
            </a:r>
            <a:r>
              <a:rPr lang="en-US" sz="2400" dirty="0">
                <a:solidFill>
                  <a:schemeClr val="tx2"/>
                </a:solidFill>
                <a:latin typeface="Calibri" panose="020F0502020204030204" pitchFamily="34" charset="0"/>
                <a:cs typeface="Calibri" panose="020F0502020204030204" pitchFamily="34" charset="0"/>
              </a:rPr>
              <a:t>, Choi, Wilson (2019). </a:t>
            </a:r>
            <a:r>
              <a:rPr lang="en-US" sz="2400" i="1" dirty="0">
                <a:solidFill>
                  <a:schemeClr val="tx2"/>
                </a:solidFill>
                <a:latin typeface="Calibri" panose="020F0502020204030204" pitchFamily="34" charset="0"/>
                <a:cs typeface="Calibri" panose="020F0502020204030204" pitchFamily="34" charset="0"/>
              </a:rPr>
              <a:t>LGBT poverty in the United States: A study of differences between sexual orientation and gender identity groups </a:t>
            </a:r>
            <a:r>
              <a:rPr lang="en-US" sz="2400" dirty="0">
                <a:solidFill>
                  <a:schemeClr val="tx2"/>
                </a:solidFill>
                <a:latin typeface="Calibri" panose="020F0502020204030204" pitchFamily="34" charset="0"/>
                <a:cs typeface="Calibri" panose="020F0502020204030204" pitchFamily="34" charset="0"/>
              </a:rPr>
              <a:t>(BRFSS data)</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5" name="Footer Placeholder 4"/>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70505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B9BE600C-E191-4938-A669-4E982F4F3928}" type="slidenum">
              <a:rPr lang="en-US" smtClean="0">
                <a:solidFill>
                  <a:srgbClr val="717073">
                    <a:tint val="75000"/>
                  </a:srgbClr>
                </a:solidFill>
                <a:latin typeface="Verdana"/>
              </a:rPr>
              <a:pPr/>
              <a:t>22</a:t>
            </a:fld>
            <a:endParaRPr lang="en-US">
              <a:solidFill>
                <a:srgbClr val="717073">
                  <a:tint val="75000"/>
                </a:srgbClr>
              </a:solidFill>
              <a:latin typeface="Verdana"/>
            </a:endParaRPr>
          </a:p>
        </p:txBody>
      </p:sp>
      <p:pic>
        <p:nvPicPr>
          <p:cNvPr id="6" name="Content Placeholder 5"/>
          <p:cNvPicPr>
            <a:picLocks noGrp="1" noChangeAspect="1"/>
          </p:cNvPicPr>
          <p:nvPr>
            <p:ph sz="quarter" idx="11"/>
          </p:nvPr>
        </p:nvPicPr>
        <p:blipFill>
          <a:blip r:embed="rId2"/>
          <a:stretch>
            <a:fillRect/>
          </a:stretch>
        </p:blipFill>
        <p:spPr>
          <a:xfrm>
            <a:off x="165612" y="457200"/>
            <a:ext cx="8812776" cy="5577840"/>
          </a:xfrm>
          <a:prstGeom prst="rect">
            <a:avLst/>
          </a:prstGeom>
        </p:spPr>
      </p:pic>
      <p:sp>
        <p:nvSpPr>
          <p:cNvPr id="5" name="Footer Placeholder 4"/>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22060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857250"/>
          </a:xfrm>
        </p:spPr>
        <p:txBody>
          <a:bodyPr/>
          <a:lstStyle/>
          <a:p>
            <a:r>
              <a:rPr lang="en-US" dirty="0"/>
              <a:t>Transgender People Especially Vulnerable to </a:t>
            </a:r>
            <a:r>
              <a:rPr lang="en-US" dirty="0" smtClean="0"/>
              <a:t>Poverty, Discrimination</a:t>
            </a:r>
            <a:endParaRPr lang="en-US" dirty="0"/>
          </a:p>
        </p:txBody>
      </p:sp>
      <p:sp>
        <p:nvSpPr>
          <p:cNvPr id="4" name="Content Placeholder 3"/>
          <p:cNvSpPr>
            <a:spLocks noGrp="1"/>
          </p:cNvSpPr>
          <p:nvPr>
            <p:ph idx="1"/>
          </p:nvPr>
        </p:nvSpPr>
        <p:spPr>
          <a:xfrm>
            <a:off x="457200" y="1447800"/>
            <a:ext cx="8229600" cy="4800600"/>
          </a:xfrm>
        </p:spPr>
        <p:txBody>
          <a:bodyPr/>
          <a:lstStyle/>
          <a:p>
            <a:pPr marL="342900" indent="-342900">
              <a:buFont typeface="Arial" panose="020B0604020202020204" pitchFamily="34" charset="0"/>
              <a:buChar char="•"/>
            </a:pPr>
            <a:r>
              <a:rPr lang="en-US" sz="3200" dirty="0">
                <a:solidFill>
                  <a:schemeClr val="tx2"/>
                </a:solidFill>
                <a:latin typeface="Calibri" panose="020F0502020204030204" pitchFamily="34" charset="0"/>
                <a:cs typeface="Calibri" panose="020F0502020204030204" pitchFamily="34" charset="0"/>
              </a:rPr>
              <a:t>29% live in poverty (vs. 14% of US population)</a:t>
            </a:r>
          </a:p>
          <a:p>
            <a:pPr marL="342900" indent="-342900">
              <a:buFont typeface="Arial" panose="020B0604020202020204" pitchFamily="34" charset="0"/>
              <a:buChar char="•"/>
            </a:pPr>
            <a:endParaRPr lang="en-US" sz="320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200" dirty="0">
                <a:solidFill>
                  <a:schemeClr val="tx2"/>
                </a:solidFill>
                <a:latin typeface="Calibri" panose="020F0502020204030204" pitchFamily="34" charset="0"/>
                <a:cs typeface="Calibri" panose="020F0502020204030204" pitchFamily="34" charset="0"/>
              </a:rPr>
              <a:t>15% unemployed (vs. 5% of US population)</a:t>
            </a:r>
          </a:p>
          <a:p>
            <a:pPr marL="342900" indent="-342900">
              <a:buFont typeface="Arial" panose="020B0604020202020204" pitchFamily="34" charset="0"/>
              <a:buChar char="•"/>
            </a:pPr>
            <a:endParaRPr lang="en-US" sz="320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200" dirty="0">
                <a:solidFill>
                  <a:schemeClr val="tx2"/>
                </a:solidFill>
                <a:latin typeface="Calibri" panose="020F0502020204030204" pitchFamily="34" charset="0"/>
                <a:cs typeface="Calibri" panose="020F0502020204030204" pitchFamily="34" charset="0"/>
              </a:rPr>
              <a:t>30% lifetime homelessness, 12% in past year</a:t>
            </a:r>
          </a:p>
          <a:p>
            <a:endParaRPr lang="en-US" sz="2400" dirty="0">
              <a:solidFill>
                <a:schemeClr val="tx2"/>
              </a:solidFill>
              <a:latin typeface="Calibri" panose="020F0502020204030204" pitchFamily="34" charset="0"/>
              <a:cs typeface="Calibri" panose="020F0502020204030204" pitchFamily="34" charset="0"/>
            </a:endParaRPr>
          </a:p>
          <a:p>
            <a:pPr lvl="1"/>
            <a:r>
              <a:rPr lang="en-US" sz="2800" i="1" dirty="0">
                <a:solidFill>
                  <a:schemeClr val="tx2"/>
                </a:solidFill>
                <a:latin typeface="Calibri" panose="020F0502020204030204" pitchFamily="34" charset="0"/>
                <a:cs typeface="Calibri" panose="020F0502020204030204" pitchFamily="34" charset="0"/>
              </a:rPr>
              <a:t>US </a:t>
            </a:r>
            <a:r>
              <a:rPr lang="en-US" sz="2800" i="1" dirty="0" smtClean="0">
                <a:solidFill>
                  <a:schemeClr val="tx2"/>
                </a:solidFill>
                <a:latin typeface="Calibri" panose="020F0502020204030204" pitchFamily="34" charset="0"/>
                <a:cs typeface="Calibri" panose="020F0502020204030204" pitchFamily="34" charset="0"/>
              </a:rPr>
              <a:t>National Transgender Survey </a:t>
            </a:r>
            <a:r>
              <a:rPr lang="en-US" sz="2800" i="1" dirty="0">
                <a:solidFill>
                  <a:schemeClr val="tx2"/>
                </a:solidFill>
                <a:latin typeface="Calibri" panose="020F0502020204030204" pitchFamily="34" charset="0"/>
                <a:cs typeface="Calibri" panose="020F0502020204030204" pitchFamily="34" charset="0"/>
              </a:rPr>
              <a:t>2015</a:t>
            </a:r>
            <a:r>
              <a:rPr lang="en-US" sz="2800" dirty="0">
                <a:solidFill>
                  <a:schemeClr val="tx2"/>
                </a:solidFill>
                <a:latin typeface="Calibri" panose="020F0502020204030204" pitchFamily="34" charset="0"/>
                <a:cs typeface="Calibri" panose="020F0502020204030204" pitchFamily="34" charset="0"/>
              </a:rPr>
              <a:t>, n=27,715</a:t>
            </a:r>
          </a:p>
          <a:p>
            <a:endParaRPr lang="en-US" dirty="0"/>
          </a:p>
        </p:txBody>
      </p:sp>
      <p:sp>
        <p:nvSpPr>
          <p:cNvPr id="3" name="Slide Number Placeholder 2"/>
          <p:cNvSpPr>
            <a:spLocks noGrp="1"/>
          </p:cNvSpPr>
          <p:nvPr>
            <p:ph type="sldNum" sz="quarter" idx="4294967295"/>
          </p:nvPr>
        </p:nvSpPr>
        <p:spPr/>
        <p:txBody>
          <a:bodyPr/>
          <a:lstStyle/>
          <a:p>
            <a:fld id="{B9BE600C-E191-4938-A669-4E982F4F3928}" type="slidenum">
              <a:rPr lang="en-US" smtClean="0">
                <a:solidFill>
                  <a:srgbClr val="717073">
                    <a:tint val="75000"/>
                  </a:srgbClr>
                </a:solidFill>
                <a:latin typeface="Verdana"/>
              </a:rPr>
              <a:pPr/>
              <a:t>23</a:t>
            </a:fld>
            <a:endParaRPr lang="en-US">
              <a:solidFill>
                <a:srgbClr val="717073">
                  <a:tint val="75000"/>
                </a:srgbClr>
              </a:solidFill>
              <a:latin typeface="Verdana"/>
            </a:endParaRPr>
          </a:p>
        </p:txBody>
      </p:sp>
    </p:spTree>
    <p:extLst>
      <p:ext uri="{BB962C8B-B14F-4D97-AF65-F5344CB8AC3E}">
        <p14:creationId xmlns:p14="http://schemas.microsoft.com/office/powerpoint/2010/main" val="61205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POVERTY AFFECTS HEALTH INSURANCE COVERAGE, ACCESS TO ROUTINE CARE</a:t>
            </a:r>
            <a:endParaRPr lang="en-US" dirty="0"/>
          </a:p>
        </p:txBody>
      </p:sp>
      <p:sp>
        <p:nvSpPr>
          <p:cNvPr id="3" name="Content Placeholder 2"/>
          <p:cNvSpPr>
            <a:spLocks noGrp="1"/>
          </p:cNvSpPr>
          <p:nvPr>
            <p:ph idx="1"/>
          </p:nvPr>
        </p:nvSpPr>
        <p:spPr>
          <a:xfrm>
            <a:off x="457200" y="1371600"/>
            <a:ext cx="8229600" cy="4378325"/>
          </a:xfrm>
        </p:spPr>
        <p:txBody>
          <a:bodyPr/>
          <a:lstStyle/>
          <a:p>
            <a:r>
              <a:rPr lang="en-US" sz="3200" dirty="0" smtClean="0">
                <a:solidFill>
                  <a:schemeClr val="tx2"/>
                </a:solidFill>
                <a:latin typeface="Calibri" panose="020F0502020204030204" pitchFamily="34" charset="0"/>
                <a:cs typeface="Calibri" panose="020F0502020204030204" pitchFamily="34" charset="0"/>
              </a:rPr>
              <a:t>2013-2015 </a:t>
            </a:r>
            <a:r>
              <a:rPr lang="en-US" sz="3200" dirty="0">
                <a:solidFill>
                  <a:schemeClr val="tx2"/>
                </a:solidFill>
                <a:latin typeface="Calibri" panose="020F0502020204030204" pitchFamily="34" charset="0"/>
                <a:cs typeface="Calibri" panose="020F0502020204030204" pitchFamily="34" charset="0"/>
              </a:rPr>
              <a:t>National Health Interview </a:t>
            </a:r>
            <a:r>
              <a:rPr lang="en-US" sz="3200" dirty="0" smtClean="0">
                <a:solidFill>
                  <a:schemeClr val="tx2"/>
                </a:solidFill>
                <a:latin typeface="Calibri" panose="020F0502020204030204" pitchFamily="34" charset="0"/>
                <a:cs typeface="Calibri" panose="020F0502020204030204" pitchFamily="34" charset="0"/>
              </a:rPr>
              <a:t>Survey:</a:t>
            </a:r>
          </a:p>
          <a:p>
            <a:pPr marL="457200" indent="-457200">
              <a:buFont typeface="Arial" panose="020B0604020202020204" pitchFamily="34" charset="0"/>
              <a:buChar char="•"/>
            </a:pPr>
            <a:r>
              <a:rPr lang="en-US" sz="3200" dirty="0" smtClean="0">
                <a:solidFill>
                  <a:schemeClr val="tx2"/>
                </a:solidFill>
                <a:latin typeface="Calibri" panose="020F0502020204030204" pitchFamily="34" charset="0"/>
                <a:cs typeface="Calibri" panose="020F0502020204030204" pitchFamily="34" charset="0"/>
              </a:rPr>
              <a:t>Compared </a:t>
            </a:r>
            <a:r>
              <a:rPr lang="en-US" sz="3200" dirty="0">
                <a:solidFill>
                  <a:schemeClr val="tx2"/>
                </a:solidFill>
                <a:latin typeface="Calibri" panose="020F0502020204030204" pitchFamily="34" charset="0"/>
                <a:cs typeface="Calibri" panose="020F0502020204030204" pitchFamily="34" charset="0"/>
              </a:rPr>
              <a:t>to heterosexual </a:t>
            </a:r>
            <a:r>
              <a:rPr lang="en-US" sz="3200" dirty="0" smtClean="0">
                <a:solidFill>
                  <a:schemeClr val="tx2"/>
                </a:solidFill>
                <a:latin typeface="Calibri" panose="020F0502020204030204" pitchFamily="34" charset="0"/>
                <a:cs typeface="Calibri" panose="020F0502020204030204" pitchFamily="34" charset="0"/>
              </a:rPr>
              <a:t>women, lesbian </a:t>
            </a:r>
            <a:r>
              <a:rPr lang="en-US" sz="3200" dirty="0">
                <a:solidFill>
                  <a:schemeClr val="tx2"/>
                </a:solidFill>
                <a:latin typeface="Calibri" panose="020F0502020204030204" pitchFamily="34" charset="0"/>
                <a:cs typeface="Calibri" panose="020F0502020204030204" pitchFamily="34" charset="0"/>
              </a:rPr>
              <a:t>and gay women were significantly less likely to have health </a:t>
            </a:r>
            <a:r>
              <a:rPr lang="en-US" sz="3200" dirty="0" smtClean="0">
                <a:solidFill>
                  <a:schemeClr val="tx2"/>
                </a:solidFill>
                <a:latin typeface="Calibri" panose="020F0502020204030204" pitchFamily="34" charset="0"/>
                <a:cs typeface="Calibri" panose="020F0502020204030204" pitchFamily="34" charset="0"/>
              </a:rPr>
              <a:t>insurance (80.7%</a:t>
            </a:r>
            <a:r>
              <a:rPr lang="en-US" sz="3200" dirty="0">
                <a:solidFill>
                  <a:schemeClr val="tx2"/>
                </a:solidFill>
                <a:latin typeface="Calibri" panose="020F0502020204030204" pitchFamily="34" charset="0"/>
                <a:cs typeface="Calibri" panose="020F0502020204030204" pitchFamily="34" charset="0"/>
              </a:rPr>
              <a:t> </a:t>
            </a:r>
            <a:r>
              <a:rPr lang="en-US" sz="3200" dirty="0" smtClean="0">
                <a:solidFill>
                  <a:schemeClr val="tx2"/>
                </a:solidFill>
                <a:latin typeface="Calibri" panose="020F0502020204030204" pitchFamily="34" charset="0"/>
                <a:cs typeface="Calibri" panose="020F0502020204030204" pitchFamily="34" charset="0"/>
              </a:rPr>
              <a:t>vs.</a:t>
            </a:r>
            <a:r>
              <a:rPr lang="en-US" sz="3200" dirty="0">
                <a:solidFill>
                  <a:schemeClr val="tx2"/>
                </a:solidFill>
                <a:latin typeface="Calibri" panose="020F0502020204030204" pitchFamily="34" charset="0"/>
                <a:cs typeface="Calibri" panose="020F0502020204030204" pitchFamily="34" charset="0"/>
              </a:rPr>
              <a:t> </a:t>
            </a:r>
            <a:r>
              <a:rPr lang="en-US" sz="3200" dirty="0" smtClean="0">
                <a:solidFill>
                  <a:schemeClr val="tx2"/>
                </a:solidFill>
                <a:latin typeface="Calibri" panose="020F0502020204030204" pitchFamily="34" charset="0"/>
                <a:cs typeface="Calibri" panose="020F0502020204030204" pitchFamily="34" charset="0"/>
              </a:rPr>
              <a:t>85.2%)</a:t>
            </a:r>
            <a:r>
              <a:rPr lang="en-US" sz="3200" dirty="0">
                <a:solidFill>
                  <a:schemeClr val="tx2"/>
                </a:solidFill>
                <a:latin typeface="Calibri" panose="020F0502020204030204" pitchFamily="34" charset="0"/>
                <a:cs typeface="Calibri" panose="020F0502020204030204" pitchFamily="34" charset="0"/>
              </a:rPr>
              <a:t> and a usual primary care provider (79.6% </a:t>
            </a:r>
            <a:r>
              <a:rPr lang="en-US" sz="3200" dirty="0" smtClean="0">
                <a:solidFill>
                  <a:schemeClr val="tx2"/>
                </a:solidFill>
                <a:latin typeface="Calibri" panose="020F0502020204030204" pitchFamily="34" charset="0"/>
                <a:cs typeface="Calibri" panose="020F0502020204030204" pitchFamily="34" charset="0"/>
              </a:rPr>
              <a:t>vs. </a:t>
            </a:r>
            <a:r>
              <a:rPr lang="en-US" sz="3200" dirty="0">
                <a:solidFill>
                  <a:schemeClr val="tx2"/>
                </a:solidFill>
                <a:latin typeface="Calibri" panose="020F0502020204030204" pitchFamily="34" charset="0"/>
                <a:cs typeface="Calibri" panose="020F0502020204030204" pitchFamily="34" charset="0"/>
              </a:rPr>
              <a:t>84</a:t>
            </a:r>
            <a:r>
              <a:rPr lang="en-US" sz="3200" dirty="0" smtClean="0">
                <a:solidFill>
                  <a:schemeClr val="tx2"/>
                </a:solidFill>
                <a:latin typeface="Calibri" panose="020F0502020204030204" pitchFamily="34" charset="0"/>
                <a:cs typeface="Calibri" panose="020F0502020204030204" pitchFamily="34" charset="0"/>
              </a:rPr>
              <a:t>%)</a:t>
            </a:r>
            <a:r>
              <a:rPr lang="en-US" sz="3200" dirty="0">
                <a:solidFill>
                  <a:schemeClr val="tx2"/>
                </a:solidFill>
                <a:latin typeface="Calibri" panose="020F0502020204030204" pitchFamily="34" charset="0"/>
                <a:cs typeface="Calibri" panose="020F0502020204030204" pitchFamily="34" charset="0"/>
              </a:rPr>
              <a:t> </a:t>
            </a:r>
            <a:r>
              <a:rPr lang="en-US" sz="3200" dirty="0" smtClean="0">
                <a:solidFill>
                  <a:schemeClr val="tx2"/>
                </a:solidFill>
                <a:latin typeface="Calibri" panose="020F0502020204030204" pitchFamily="34" charset="0"/>
                <a:cs typeface="Calibri" panose="020F0502020204030204" pitchFamily="34" charset="0"/>
              </a:rPr>
              <a:t>.</a:t>
            </a:r>
            <a:endParaRPr lang="en-US" sz="3200" baseline="30000" dirty="0" smtClean="0">
              <a:solidFill>
                <a:schemeClr val="tx2"/>
              </a:solidFill>
              <a:latin typeface="Calibri" panose="020F0502020204030204" pitchFamily="34" charset="0"/>
              <a:cs typeface="Calibri" panose="020F0502020204030204" pitchFamily="34" charset="0"/>
            </a:endParaRPr>
          </a:p>
          <a:p>
            <a:endParaRPr lang="en-US" baseline="30000" dirty="0">
              <a:solidFill>
                <a:schemeClr val="tx2"/>
              </a:solidFill>
              <a:latin typeface="Calibri" panose="020F0502020204030204" pitchFamily="34" charset="0"/>
              <a:cs typeface="Calibri" panose="020F0502020204030204" pitchFamily="34" charset="0"/>
            </a:endParaRPr>
          </a:p>
          <a:p>
            <a:r>
              <a:rPr lang="en-US" sz="1800" dirty="0">
                <a:solidFill>
                  <a:schemeClr val="tx2"/>
                </a:solidFill>
                <a:latin typeface="Calibri" panose="020F0502020204030204" pitchFamily="34" charset="0"/>
                <a:cs typeface="Calibri" panose="020F0502020204030204" pitchFamily="34" charset="0"/>
              </a:rPr>
              <a:t>Lunn </a:t>
            </a:r>
            <a:r>
              <a:rPr lang="en-US" sz="1800" dirty="0" err="1">
                <a:solidFill>
                  <a:schemeClr val="tx2"/>
                </a:solidFill>
                <a:latin typeface="Calibri" panose="020F0502020204030204" pitchFamily="34" charset="0"/>
                <a:cs typeface="Calibri" panose="020F0502020204030204" pitchFamily="34" charset="0"/>
              </a:rPr>
              <a:t>MR</a:t>
            </a:r>
            <a:r>
              <a:rPr lang="en-US" sz="1800" dirty="0">
                <a:solidFill>
                  <a:schemeClr val="tx2"/>
                </a:solidFill>
                <a:latin typeface="Calibri" panose="020F0502020204030204" pitchFamily="34" charset="0"/>
                <a:cs typeface="Calibri" panose="020F0502020204030204" pitchFamily="34" charset="0"/>
              </a:rPr>
              <a:t>, Cui W, Zack </a:t>
            </a:r>
            <a:r>
              <a:rPr lang="en-US" sz="1800" dirty="0" smtClean="0">
                <a:solidFill>
                  <a:schemeClr val="tx2"/>
                </a:solidFill>
                <a:latin typeface="Calibri" panose="020F0502020204030204" pitchFamily="34" charset="0"/>
                <a:cs typeface="Calibri" panose="020F0502020204030204" pitchFamily="34" charset="0"/>
              </a:rPr>
              <a:t>MM, LGBT Health, 2017</a:t>
            </a:r>
            <a:endParaRPr lang="en-US" sz="1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6023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1831" y="762000"/>
            <a:ext cx="9283103" cy="5303520"/>
          </a:xfrm>
          <a:prstGeom prst="rect">
            <a:avLst/>
          </a:prstGeom>
        </p:spPr>
      </p:pic>
    </p:spTree>
    <p:extLst>
      <p:ext uri="{BB962C8B-B14F-4D97-AF65-F5344CB8AC3E}">
        <p14:creationId xmlns:p14="http://schemas.microsoft.com/office/powerpoint/2010/main" val="229325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3843" y="1295400"/>
            <a:ext cx="8579248" cy="5394960"/>
          </a:xfrm>
          <a:prstGeom prst="rect">
            <a:avLst/>
          </a:prstGeom>
        </p:spPr>
      </p:pic>
      <p:sp>
        <p:nvSpPr>
          <p:cNvPr id="2" name="Title 1"/>
          <p:cNvSpPr>
            <a:spLocks noGrp="1"/>
          </p:cNvSpPr>
          <p:nvPr>
            <p:ph type="title"/>
          </p:nvPr>
        </p:nvSpPr>
        <p:spPr>
          <a:xfrm>
            <a:off x="180109" y="-152400"/>
            <a:ext cx="8763000" cy="1143000"/>
          </a:xfrm>
        </p:spPr>
        <p:txBody>
          <a:bodyPr/>
          <a:lstStyle/>
          <a:p>
            <a:r>
              <a:rPr lang="en-US" sz="3200" dirty="0"/>
              <a:t>Employment Nondiscrimination Laws</a:t>
            </a:r>
          </a:p>
        </p:txBody>
      </p:sp>
      <p:sp>
        <p:nvSpPr>
          <p:cNvPr id="3" name="Slide Number Placeholder 2"/>
          <p:cNvSpPr>
            <a:spLocks noGrp="1"/>
          </p:cNvSpPr>
          <p:nvPr>
            <p:ph type="sldNum" sz="quarter" idx="4294967295"/>
          </p:nvPr>
        </p:nvSpPr>
        <p:spPr/>
        <p:txBody>
          <a:bodyPr/>
          <a:lstStyle/>
          <a:p>
            <a:fld id="{B9BE600C-E191-4938-A669-4E982F4F3928}" type="slidenum">
              <a:rPr lang="en-US">
                <a:solidFill>
                  <a:srgbClr val="717073">
                    <a:tint val="75000"/>
                  </a:srgbClr>
                </a:solidFill>
                <a:latin typeface="Verdana"/>
                <a:ea typeface="ＭＳ Ｐゴシック" charset="-128"/>
              </a:rPr>
              <a:pPr/>
              <a:t>26</a:t>
            </a:fld>
            <a:endParaRPr lang="en-US">
              <a:solidFill>
                <a:srgbClr val="717073">
                  <a:tint val="75000"/>
                </a:srgbClr>
              </a:solidFill>
              <a:latin typeface="Verdana"/>
              <a:ea typeface="ＭＳ Ｐゴシック" charset="-128"/>
            </a:endParaRPr>
          </a:p>
        </p:txBody>
      </p:sp>
      <p:sp>
        <p:nvSpPr>
          <p:cNvPr id="5" name="Footer Placeholder 4"/>
          <p:cNvSpPr>
            <a:spLocks noGrp="1"/>
          </p:cNvSpPr>
          <p:nvPr>
            <p:ph type="ftr" sz="quarter" idx="4294967295"/>
          </p:nvPr>
        </p:nvSpPr>
        <p:spPr/>
        <p:txBody>
          <a:bodyPr/>
          <a:lstStyle/>
          <a:p>
            <a:pPr fontAlgn="base">
              <a:spcBef>
                <a:spcPct val="0"/>
              </a:spcBef>
              <a:spcAft>
                <a:spcPct val="0"/>
              </a:spcAft>
            </a:pPr>
            <a:r>
              <a:rPr lang="en-US">
                <a:solidFill>
                  <a:srgbClr val="162731">
                    <a:tint val="75000"/>
                  </a:srgbClr>
                </a:solidFill>
                <a:latin typeface="Arial" charset="0"/>
                <a:ea typeface="ＭＳ Ｐゴシック" charset="-128"/>
              </a:rPr>
              <a:t>www.lgbthealtheducation.org</a:t>
            </a:r>
          </a:p>
        </p:txBody>
      </p:sp>
    </p:spTree>
    <p:extLst>
      <p:ext uri="{BB962C8B-B14F-4D97-AF65-F5344CB8AC3E}">
        <p14:creationId xmlns:p14="http://schemas.microsoft.com/office/powerpoint/2010/main" val="3637072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lstStyle/>
          <a:p>
            <a:pPr>
              <a:lnSpc>
                <a:spcPct val="100000"/>
              </a:lnSpc>
            </a:pPr>
            <a:r>
              <a:rPr lang="en-US" sz="3600" dirty="0"/>
              <a:t>Public Accommodation Nondiscrimination Laws</a:t>
            </a:r>
          </a:p>
        </p:txBody>
      </p:sp>
      <p:sp>
        <p:nvSpPr>
          <p:cNvPr id="3" name="Slide Number Placeholder 2"/>
          <p:cNvSpPr>
            <a:spLocks noGrp="1"/>
          </p:cNvSpPr>
          <p:nvPr>
            <p:ph type="sldNum" sz="quarter" idx="4294967295"/>
          </p:nvPr>
        </p:nvSpPr>
        <p:spPr/>
        <p:txBody>
          <a:bodyPr/>
          <a:lstStyle/>
          <a:p>
            <a:fld id="{B9BE600C-E191-4938-A669-4E982F4F3928}" type="slidenum">
              <a:rPr lang="en-US">
                <a:solidFill>
                  <a:srgbClr val="717073">
                    <a:tint val="75000"/>
                  </a:srgbClr>
                </a:solidFill>
                <a:latin typeface="Verdana"/>
                <a:ea typeface="ＭＳ Ｐゴシック" charset="-128"/>
              </a:rPr>
              <a:pPr/>
              <a:t>27</a:t>
            </a:fld>
            <a:endParaRPr lang="en-US">
              <a:solidFill>
                <a:srgbClr val="717073">
                  <a:tint val="75000"/>
                </a:srgbClr>
              </a:solidFill>
              <a:latin typeface="Verdana"/>
              <a:ea typeface="ＭＳ Ｐゴシック" charset="-128"/>
            </a:endParaRPr>
          </a:p>
        </p:txBody>
      </p:sp>
      <p:pic>
        <p:nvPicPr>
          <p:cNvPr id="6" name="Content Placeholder 5"/>
          <p:cNvPicPr>
            <a:picLocks noGrp="1" noChangeAspect="1"/>
          </p:cNvPicPr>
          <p:nvPr>
            <p:ph sz="quarter" idx="4294967295"/>
          </p:nvPr>
        </p:nvPicPr>
        <p:blipFill>
          <a:blip r:embed="rId2"/>
          <a:stretch>
            <a:fillRect/>
          </a:stretch>
        </p:blipFill>
        <p:spPr>
          <a:xfrm>
            <a:off x="609600" y="1828800"/>
            <a:ext cx="7657387" cy="4846320"/>
          </a:xfrm>
          <a:prstGeom prst="rect">
            <a:avLst/>
          </a:prstGeom>
        </p:spPr>
      </p:pic>
      <p:sp>
        <p:nvSpPr>
          <p:cNvPr id="5" name="Footer Placeholder 4"/>
          <p:cNvSpPr>
            <a:spLocks noGrp="1"/>
          </p:cNvSpPr>
          <p:nvPr>
            <p:ph type="ftr" sz="quarter" idx="4294967295"/>
          </p:nvPr>
        </p:nvSpPr>
        <p:spPr/>
        <p:txBody>
          <a:bodyPr/>
          <a:lstStyle/>
          <a:p>
            <a:pPr fontAlgn="base">
              <a:spcBef>
                <a:spcPct val="0"/>
              </a:spcBef>
              <a:spcAft>
                <a:spcPct val="0"/>
              </a:spcAft>
            </a:pPr>
            <a:r>
              <a:rPr lang="en-US">
                <a:solidFill>
                  <a:srgbClr val="162731">
                    <a:tint val="75000"/>
                  </a:srgbClr>
                </a:solidFill>
                <a:latin typeface="Arial" charset="0"/>
                <a:ea typeface="ＭＳ Ｐゴシック" charset="-128"/>
              </a:rPr>
              <a:t>www.lgbthealtheducation.org</a:t>
            </a:r>
          </a:p>
        </p:txBody>
      </p:sp>
    </p:spTree>
    <p:extLst>
      <p:ext uri="{BB962C8B-B14F-4D97-AF65-F5344CB8AC3E}">
        <p14:creationId xmlns:p14="http://schemas.microsoft.com/office/powerpoint/2010/main" val="192233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685800"/>
          </a:xfrm>
        </p:spPr>
        <p:txBody>
          <a:bodyPr/>
          <a:lstStyle/>
          <a:p>
            <a:r>
              <a:rPr lang="en-US" dirty="0" smtClean="0">
                <a:solidFill>
                  <a:schemeClr val="accent2"/>
                </a:solidFill>
              </a:rPr>
              <a:t>2016 rule implementing section 1557</a:t>
            </a:r>
            <a:endParaRPr lang="en-US" dirty="0">
              <a:solidFill>
                <a:schemeClr val="accent2"/>
              </a:solidFill>
            </a:endParaRPr>
          </a:p>
        </p:txBody>
      </p:sp>
      <p:sp>
        <p:nvSpPr>
          <p:cNvPr id="3" name="Content Placeholder 2"/>
          <p:cNvSpPr>
            <a:spLocks noGrp="1"/>
          </p:cNvSpPr>
          <p:nvPr>
            <p:ph idx="1"/>
          </p:nvPr>
        </p:nvSpPr>
        <p:spPr>
          <a:xfrm>
            <a:off x="381000" y="1143000"/>
            <a:ext cx="8229600" cy="4133850"/>
          </a:xfrm>
        </p:spPr>
        <p:txBody>
          <a:bodyPr/>
          <a:lstStyle/>
          <a:p>
            <a:pPr marL="257175" indent="-257175"/>
            <a:r>
              <a:rPr lang="en-US" sz="2800" dirty="0">
                <a:solidFill>
                  <a:schemeClr val="tx2"/>
                </a:solidFill>
                <a:latin typeface="Calibri" panose="020F0502020204030204" pitchFamily="34" charset="0"/>
                <a:cs typeface="Calibri" panose="020F0502020204030204" pitchFamily="34" charset="0"/>
              </a:rPr>
              <a:t>2016 final rule states how Section 1557 is to be implemented and enforced by </a:t>
            </a:r>
            <a:r>
              <a:rPr lang="en-US" sz="2800" dirty="0" smtClean="0">
                <a:solidFill>
                  <a:schemeClr val="tx2"/>
                </a:solidFill>
                <a:latin typeface="Calibri" panose="020F0502020204030204" pitchFamily="34" charset="0"/>
                <a:cs typeface="Calibri" panose="020F0502020204030204" pitchFamily="34" charset="0"/>
              </a:rPr>
              <a:t>HHS; references Title IX</a:t>
            </a:r>
            <a:endParaRPr lang="en-US" sz="2800" dirty="0">
              <a:solidFill>
                <a:schemeClr val="tx2"/>
              </a:solidFill>
              <a:latin typeface="Calibri" panose="020F0502020204030204" pitchFamily="34" charset="0"/>
              <a:cs typeface="Calibri" panose="020F0502020204030204" pitchFamily="34" charset="0"/>
            </a:endParaRPr>
          </a:p>
          <a:p>
            <a:pPr marL="257175" indent="-257175"/>
            <a:r>
              <a:rPr lang="en-US" sz="2800" b="1" dirty="0">
                <a:solidFill>
                  <a:schemeClr val="tx2"/>
                </a:solidFill>
                <a:latin typeface="Calibri" panose="020F0502020204030204" pitchFamily="34" charset="0"/>
                <a:cs typeface="Calibri" panose="020F0502020204030204" pitchFamily="34" charset="0"/>
              </a:rPr>
              <a:t>Explicitly prohibits gender identity discrimination, including discrimination against intersex and non-binary people</a:t>
            </a:r>
            <a:r>
              <a:rPr lang="en-US" sz="2800" dirty="0">
                <a:solidFill>
                  <a:schemeClr val="tx2"/>
                </a:solidFill>
                <a:latin typeface="Calibri" panose="020F0502020204030204" pitchFamily="34" charset="0"/>
                <a:cs typeface="Calibri" panose="020F0502020204030204" pitchFamily="34" charset="0"/>
              </a:rPr>
              <a:t>, across federally-funded health care programs</a:t>
            </a:r>
          </a:p>
          <a:p>
            <a:pPr marL="257175" indent="-257175">
              <a:spcAft>
                <a:spcPts val="338"/>
              </a:spcAft>
            </a:pPr>
            <a:r>
              <a:rPr lang="en-US" sz="2800" b="1" dirty="0">
                <a:solidFill>
                  <a:schemeClr val="tx2"/>
                </a:solidFill>
                <a:latin typeface="Calibri" panose="020F0502020204030204" pitchFamily="34" charset="0"/>
                <a:cs typeface="Calibri" panose="020F0502020204030204" pitchFamily="34" charset="0"/>
              </a:rPr>
              <a:t>Prohibits some forms of sexual orientation discrimination </a:t>
            </a:r>
            <a:r>
              <a:rPr lang="en-US" sz="2800" dirty="0">
                <a:solidFill>
                  <a:schemeClr val="tx2"/>
                </a:solidFill>
                <a:latin typeface="Calibri" panose="020F0502020204030204" pitchFamily="34" charset="0"/>
                <a:cs typeface="Calibri" panose="020F0502020204030204" pitchFamily="34" charset="0"/>
              </a:rPr>
              <a:t>that take the form of sex stereotyping</a:t>
            </a:r>
          </a:p>
          <a:p>
            <a:pPr marL="257175" indent="-257175">
              <a:spcAft>
                <a:spcPts val="338"/>
              </a:spcAft>
            </a:pPr>
            <a:r>
              <a:rPr lang="en-US" sz="2800" dirty="0">
                <a:solidFill>
                  <a:schemeClr val="tx2"/>
                </a:solidFill>
                <a:latin typeface="Calibri" panose="020F0502020204030204" pitchFamily="34" charset="0"/>
                <a:cs typeface="Calibri" panose="020F0502020204030204" pitchFamily="34" charset="0"/>
              </a:rPr>
              <a:t>This rule expanded health care access for LGBT people in healthcare facilities across the US</a:t>
            </a:r>
          </a:p>
          <a:p>
            <a:pPr>
              <a:spcAft>
                <a:spcPts val="338"/>
              </a:spcAft>
            </a:pPr>
            <a:endParaRPr lang="en-US" sz="1800" dirty="0"/>
          </a:p>
          <a:p>
            <a:endParaRPr lang="en-US" dirty="0">
              <a:solidFill>
                <a:prstClr val="black"/>
              </a:solidFill>
            </a:endParaRPr>
          </a:p>
          <a:p>
            <a:endParaRPr lang="en-US" dirty="0"/>
          </a:p>
        </p:txBody>
      </p:sp>
    </p:spTree>
    <p:extLst>
      <p:ext uri="{BB962C8B-B14F-4D97-AF65-F5344CB8AC3E}">
        <p14:creationId xmlns:p14="http://schemas.microsoft.com/office/powerpoint/2010/main" val="2451947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1009651"/>
            <a:ext cx="8610600" cy="6063198"/>
          </a:xfrm>
          <a:prstGeom prst="rect">
            <a:avLst/>
          </a:prstGeom>
          <a:noFill/>
        </p:spPr>
        <p:txBody>
          <a:bodyPr wrap="square" rtlCol="0">
            <a:spAutoFit/>
          </a:bodyPr>
          <a:lstStyle/>
          <a:p>
            <a:pPr marL="342900" marR="0" lvl="1" indent="0" algn="l" defTabSz="3429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In June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2020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the Trump Administration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repealed elements of the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2016 ACA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nondiscrimination rule (Section</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 1557 rule)</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 eliminating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nondiscrimination provisions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re: </a:t>
            </a:r>
          </a:p>
          <a:p>
            <a:pPr marL="600075" marR="0" lvl="1" indent="-257175" algn="l" defTabSz="3429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Gender identity (including </a:t>
            </a: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nonbinary</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intersex)</a:t>
            </a:r>
          </a:p>
          <a:p>
            <a:pPr marL="600075" marR="0" lvl="1" indent="-257175" algn="l" defTabSz="3429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Sex stereotyping, and therefore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some forms of sexual orientation discrimination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600075" marR="0" lvl="1" indent="-257175" algn="l" defTabSz="3429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Termination of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pregnancy</a:t>
            </a:r>
          </a:p>
          <a:p>
            <a:pPr marL="342900" marR="0" lvl="1" indent="0" algn="l" defTabSz="3429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257175" marR="0" lvl="0" indent="-257175"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 name="Title 1"/>
          <p:cNvSpPr>
            <a:spLocks noGrp="1"/>
          </p:cNvSpPr>
          <p:nvPr>
            <p:ph type="title"/>
          </p:nvPr>
        </p:nvSpPr>
        <p:spPr>
          <a:xfrm>
            <a:off x="533400" y="0"/>
            <a:ext cx="8229600" cy="857250"/>
          </a:xfrm>
        </p:spPr>
        <p:txBody>
          <a:bodyPr/>
          <a:lstStyle/>
          <a:p>
            <a:r>
              <a:rPr lang="en-US" dirty="0" smtClean="0">
                <a:solidFill>
                  <a:schemeClr val="accent2"/>
                </a:solidFill>
                <a:latin typeface="+mj-lt"/>
              </a:rPr>
              <a:t>TRUMP ADMIN. REPEALED SOGI NONDISC.</a:t>
            </a:r>
            <a:endParaRPr lang="en-US" dirty="0">
              <a:solidFill>
                <a:schemeClr val="accent2"/>
              </a:solidFill>
              <a:latin typeface="+mj-lt"/>
            </a:endParaRPr>
          </a:p>
        </p:txBody>
      </p:sp>
    </p:spTree>
    <p:extLst>
      <p:ext uri="{BB962C8B-B14F-4D97-AF65-F5344CB8AC3E}">
        <p14:creationId xmlns:p14="http://schemas.microsoft.com/office/powerpoint/2010/main" val="3621775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0" y="-9939"/>
            <a:ext cx="8058149" cy="1462089"/>
          </a:xfrm>
        </p:spPr>
        <p:txBody>
          <a:bodyPr>
            <a:normAutofit/>
          </a:bodyPr>
          <a:lstStyle/>
          <a:p>
            <a:pPr algn="l"/>
            <a:r>
              <a:rPr lang="en-US" sz="3600" b="1" dirty="0" smtClean="0">
                <a:solidFill>
                  <a:schemeClr val="accent5">
                    <a:lumMod val="75000"/>
                  </a:schemeClr>
                </a:solidFill>
                <a:latin typeface="Century Gothic" panose="020B0502020202020204" pitchFamily="34" charset="0"/>
              </a:rPr>
              <a:t>FENWAY HEALTH</a:t>
            </a:r>
            <a:endParaRPr lang="en-US" sz="3600" b="1" dirty="0">
              <a:solidFill>
                <a:schemeClr val="accent5">
                  <a:lumMod val="75000"/>
                </a:schemeClr>
              </a:solidFill>
              <a:latin typeface="Century Gothic" panose="020B0502020202020204" pitchFamily="34" charset="0"/>
            </a:endParaRPr>
          </a:p>
        </p:txBody>
      </p:sp>
      <p:sp>
        <p:nvSpPr>
          <p:cNvPr id="3" name="Content Placeholder 2"/>
          <p:cNvSpPr>
            <a:spLocks noGrp="1"/>
          </p:cNvSpPr>
          <p:nvPr>
            <p:ph sz="half" idx="1"/>
          </p:nvPr>
        </p:nvSpPr>
        <p:spPr>
          <a:xfrm>
            <a:off x="457201" y="1320749"/>
            <a:ext cx="4906370" cy="4953000"/>
          </a:xfrm>
        </p:spPr>
        <p:txBody>
          <a:bodyPr>
            <a:noAutofit/>
          </a:bodyPr>
          <a:lstStyle/>
          <a:p>
            <a:r>
              <a:rPr lang="en-US" sz="2800" dirty="0" smtClean="0">
                <a:latin typeface="Calibri" panose="020F0502020204030204" pitchFamily="34" charset="0"/>
                <a:cs typeface="Calibri" panose="020F0502020204030204" pitchFamily="34" charset="0"/>
              </a:rPr>
              <a:t>FQHC in Boston</a:t>
            </a:r>
          </a:p>
          <a:p>
            <a:r>
              <a:rPr lang="en-US" sz="2800" dirty="0" smtClean="0">
                <a:latin typeface="Calibri" panose="020F0502020204030204" pitchFamily="34" charset="0"/>
                <a:cs typeface="Calibri" panose="020F0502020204030204" pitchFamily="34" charset="0"/>
              </a:rPr>
              <a:t>35,000 </a:t>
            </a:r>
            <a:r>
              <a:rPr lang="en-US" sz="2800" dirty="0">
                <a:latin typeface="Calibri" panose="020F0502020204030204" pitchFamily="34" charset="0"/>
                <a:cs typeface="Calibri" panose="020F0502020204030204" pitchFamily="34" charset="0"/>
              </a:rPr>
              <a:t>patients</a:t>
            </a:r>
          </a:p>
          <a:p>
            <a:pPr marL="714375" lvl="1" indent="-457200"/>
            <a:r>
              <a:rPr lang="en-US" sz="2800" dirty="0">
                <a:latin typeface="Calibri" panose="020F0502020204030204" pitchFamily="34" charset="0"/>
                <a:cs typeface="Calibri" panose="020F0502020204030204" pitchFamily="34" charset="0"/>
              </a:rPr>
              <a:t>About half </a:t>
            </a:r>
            <a:r>
              <a:rPr lang="en-US" sz="2800" dirty="0" smtClean="0">
                <a:latin typeface="Calibri" panose="020F0502020204030204" pitchFamily="34" charset="0"/>
                <a:cs typeface="Calibri" panose="020F0502020204030204" pitchFamily="34" charset="0"/>
              </a:rPr>
              <a:t>LGBT, 4,500 transgender and </a:t>
            </a:r>
            <a:r>
              <a:rPr lang="en-US" sz="2800" dirty="0" err="1" smtClean="0">
                <a:latin typeface="Calibri" panose="020F0502020204030204" pitchFamily="34" charset="0"/>
                <a:cs typeface="Calibri" panose="020F0502020204030204" pitchFamily="34" charset="0"/>
              </a:rPr>
              <a:t>nonbinary</a:t>
            </a:r>
            <a:endParaRPr lang="en-US" sz="2800" dirty="0">
              <a:latin typeface="Calibri" panose="020F0502020204030204" pitchFamily="34" charset="0"/>
              <a:cs typeface="Calibri" panose="020F0502020204030204" pitchFamily="34" charset="0"/>
            </a:endParaRPr>
          </a:p>
          <a:p>
            <a:pPr marL="714375" lvl="1" indent="-457200"/>
            <a:r>
              <a:rPr lang="en-US" sz="2800" dirty="0">
                <a:latin typeface="Calibri" panose="020F0502020204030204" pitchFamily="34" charset="0"/>
                <a:cs typeface="Calibri" panose="020F0502020204030204" pitchFamily="34" charset="0"/>
              </a:rPr>
              <a:t>2,200 patients living with </a:t>
            </a:r>
            <a:r>
              <a:rPr lang="en-US" sz="2800" dirty="0" smtClean="0">
                <a:latin typeface="Calibri" panose="020F0502020204030204" pitchFamily="34" charset="0"/>
                <a:cs typeface="Calibri" panose="020F0502020204030204" pitchFamily="34" charset="0"/>
              </a:rPr>
              <a:t>HIV; &gt;5000</a:t>
            </a:r>
            <a:r>
              <a:rPr lang="en-US" sz="2800" dirty="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put on </a:t>
            </a:r>
            <a:r>
              <a:rPr lang="en-US" sz="2800" dirty="0" err="1" smtClean="0">
                <a:latin typeface="Calibri" panose="020F0502020204030204" pitchFamily="34" charset="0"/>
                <a:cs typeface="Calibri" panose="020F0502020204030204" pitchFamily="34" charset="0"/>
              </a:rPr>
              <a:t>PrEP</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Ryan White Part C clinic, HIV </a:t>
            </a:r>
            <a:r>
              <a:rPr lang="en-US" sz="2800" dirty="0" smtClean="0">
                <a:latin typeface="Calibri" panose="020F0502020204030204" pitchFamily="34" charset="0"/>
                <a:cs typeface="Calibri" panose="020F0502020204030204" pitchFamily="34" charset="0"/>
              </a:rPr>
              <a:t>research, </a:t>
            </a:r>
            <a:r>
              <a:rPr lang="en-US" sz="2800" dirty="0" err="1" smtClean="0">
                <a:latin typeface="Calibri" panose="020F0502020204030204" pitchFamily="34" charset="0"/>
                <a:cs typeface="Calibri" panose="020F0502020204030204" pitchFamily="34" charset="0"/>
              </a:rPr>
              <a:t>COVID</a:t>
            </a:r>
            <a:r>
              <a:rPr lang="en-US" sz="2800" dirty="0" smtClean="0">
                <a:latin typeface="Calibri" panose="020F0502020204030204" pitchFamily="34" charset="0"/>
                <a:cs typeface="Calibri" panose="020F0502020204030204" pitchFamily="34" charset="0"/>
              </a:rPr>
              <a:t> research</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Behavioral health integrated </a:t>
            </a:r>
            <a:r>
              <a:rPr lang="en-US" sz="2800" dirty="0">
                <a:latin typeface="Calibri" panose="020F0502020204030204" pitchFamily="34" charset="0"/>
                <a:cs typeface="Calibri" panose="020F0502020204030204" pitchFamily="34" charset="0"/>
              </a:rPr>
              <a:t>with </a:t>
            </a:r>
            <a:r>
              <a:rPr lang="en-US" sz="2800" dirty="0" smtClean="0">
                <a:latin typeface="Calibri" panose="020F0502020204030204" pitchFamily="34" charset="0"/>
                <a:cs typeface="Calibri" panose="020F0502020204030204" pitchFamily="34" charset="0"/>
              </a:rPr>
              <a:t>primary care</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Fenway Institute: Research, education &amp; training, policy </a:t>
            </a:r>
          </a:p>
          <a:p>
            <a:endParaRPr lang="en-US" sz="1050" dirty="0">
              <a:solidFill>
                <a:schemeClr val="tx2"/>
              </a:solidFill>
            </a:endParaRP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48540" y="1244549"/>
            <a:ext cx="344073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0" y="5624513"/>
            <a:ext cx="2057400" cy="273844"/>
          </a:xfrm>
          <a:prstGeom prst="rect">
            <a:avLst/>
          </a:prstGeom>
        </p:spPr>
        <p:txBody>
          <a:bodyPr/>
          <a:lstStyle/>
          <a:p>
            <a:pPr>
              <a:defRPr/>
            </a:pPr>
            <a:fld id="{C364229F-D767-45A5-BEB0-F48024835CFC}" type="slidenum">
              <a:rPr lang="en-US" smtClean="0"/>
              <a:pPr>
                <a:defRPr/>
              </a:pPr>
              <a:t>3</a:t>
            </a:fld>
            <a:endParaRPr lang="en-US">
              <a:solidFill>
                <a:schemeClr val="tx1"/>
              </a:solidFill>
            </a:endParaRPr>
          </a:p>
        </p:txBody>
      </p:sp>
    </p:spTree>
    <p:extLst>
      <p:ext uri="{BB962C8B-B14F-4D97-AF65-F5344CB8AC3E}">
        <p14:creationId xmlns:p14="http://schemas.microsoft.com/office/powerpoint/2010/main" val="96603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02" y="0"/>
            <a:ext cx="8229600" cy="857250"/>
          </a:xfrm>
        </p:spPr>
        <p:txBody>
          <a:bodyPr/>
          <a:lstStyle/>
          <a:p>
            <a:r>
              <a:rPr lang="en-US" dirty="0" smtClean="0">
                <a:solidFill>
                  <a:schemeClr val="accent2"/>
                </a:solidFill>
              </a:rPr>
              <a:t>ALSO REPEALED 6 OTHER SOGI REGs.</a:t>
            </a:r>
            <a:endParaRPr lang="en-US" dirty="0">
              <a:solidFill>
                <a:schemeClr val="accent2"/>
              </a:solidFill>
            </a:endParaRPr>
          </a:p>
        </p:txBody>
      </p:sp>
      <p:sp>
        <p:nvSpPr>
          <p:cNvPr id="3" name="Content Placeholder 2"/>
          <p:cNvSpPr>
            <a:spLocks noGrp="1"/>
          </p:cNvSpPr>
          <p:nvPr>
            <p:ph idx="1"/>
          </p:nvPr>
        </p:nvSpPr>
        <p:spPr>
          <a:xfrm>
            <a:off x="304800" y="857250"/>
            <a:ext cx="8229600" cy="5181600"/>
          </a:xfrm>
        </p:spPr>
        <p:txBody>
          <a:bodyPr/>
          <a:lstStyle/>
          <a:p>
            <a:pPr marL="0" indent="0">
              <a:buNone/>
            </a:pPr>
            <a:r>
              <a:rPr lang="en-US" sz="2700" dirty="0">
                <a:solidFill>
                  <a:schemeClr val="tx2"/>
                </a:solidFill>
                <a:latin typeface="Calibri" panose="020F0502020204030204" pitchFamily="34" charset="0"/>
                <a:cs typeface="Calibri" panose="020F0502020204030204" pitchFamily="34" charset="0"/>
              </a:rPr>
              <a:t>Also </a:t>
            </a:r>
            <a:r>
              <a:rPr lang="en-US" sz="2700" dirty="0" smtClean="0">
                <a:solidFill>
                  <a:schemeClr val="tx2"/>
                </a:solidFill>
                <a:latin typeface="Calibri" panose="020F0502020204030204" pitchFamily="34" charset="0"/>
                <a:cs typeface="Calibri" panose="020F0502020204030204" pitchFamily="34" charset="0"/>
              </a:rPr>
              <a:t>removed explicit </a:t>
            </a:r>
            <a:r>
              <a:rPr lang="en-US" sz="2700" dirty="0">
                <a:solidFill>
                  <a:schemeClr val="tx2"/>
                </a:solidFill>
                <a:latin typeface="Calibri" panose="020F0502020204030204" pitchFamily="34" charset="0"/>
                <a:cs typeface="Calibri" panose="020F0502020204030204" pitchFamily="34" charset="0"/>
              </a:rPr>
              <a:t>SOGI </a:t>
            </a:r>
            <a:r>
              <a:rPr lang="en-US" sz="2700" dirty="0" err="1">
                <a:solidFill>
                  <a:schemeClr val="tx2"/>
                </a:solidFill>
                <a:latin typeface="Calibri" panose="020F0502020204030204" pitchFamily="34" charset="0"/>
                <a:cs typeface="Calibri" panose="020F0502020204030204" pitchFamily="34" charset="0"/>
              </a:rPr>
              <a:t>nondisc</a:t>
            </a:r>
            <a:r>
              <a:rPr lang="en-US" sz="2700" dirty="0">
                <a:solidFill>
                  <a:schemeClr val="tx2"/>
                </a:solidFill>
                <a:latin typeface="Calibri" panose="020F0502020204030204" pitchFamily="34" charset="0"/>
                <a:cs typeface="Calibri" panose="020F0502020204030204" pitchFamily="34" charset="0"/>
              </a:rPr>
              <a:t>. provisions from</a:t>
            </a:r>
            <a:r>
              <a:rPr lang="en-US" sz="2700" dirty="0" smtClean="0">
                <a:solidFill>
                  <a:schemeClr val="tx2"/>
                </a:solidFill>
                <a:latin typeface="Calibri" panose="020F0502020204030204" pitchFamily="34" charset="0"/>
                <a:cs typeface="Calibri" panose="020F0502020204030204" pitchFamily="34" charset="0"/>
              </a:rPr>
              <a:t>:</a:t>
            </a:r>
          </a:p>
          <a:p>
            <a:pPr marL="0" indent="0">
              <a:buNone/>
            </a:pPr>
            <a:endParaRPr lang="en-US" sz="1000" dirty="0">
              <a:solidFill>
                <a:schemeClr val="tx2"/>
              </a:solidFill>
              <a:latin typeface="Calibri" panose="020F0502020204030204" pitchFamily="34" charset="0"/>
              <a:cs typeface="Calibri" panose="020F0502020204030204" pitchFamily="34" charset="0"/>
            </a:endParaRPr>
          </a:p>
          <a:p>
            <a:pPr lvl="1"/>
            <a:r>
              <a:rPr lang="en-US" sz="2800" dirty="0" smtClean="0">
                <a:solidFill>
                  <a:schemeClr val="tx2"/>
                </a:solidFill>
                <a:latin typeface="Calibri" panose="020F0502020204030204" pitchFamily="34" charset="0"/>
                <a:cs typeface="Calibri" panose="020F0502020204030204" pitchFamily="34" charset="0"/>
              </a:rPr>
              <a:t>Regulations </a:t>
            </a:r>
            <a:r>
              <a:rPr lang="en-US" sz="2800" dirty="0">
                <a:solidFill>
                  <a:schemeClr val="tx2"/>
                </a:solidFill>
                <a:latin typeface="Calibri" panose="020F0502020204030204" pitchFamily="34" charset="0"/>
                <a:cs typeface="Calibri" panose="020F0502020204030204" pitchFamily="34" charset="0"/>
              </a:rPr>
              <a:t>governing the </a:t>
            </a:r>
            <a:r>
              <a:rPr lang="en-US" sz="2800" b="1" dirty="0">
                <a:solidFill>
                  <a:schemeClr val="tx2"/>
                </a:solidFill>
                <a:latin typeface="Calibri" panose="020F0502020204030204" pitchFamily="34" charset="0"/>
                <a:cs typeface="Calibri" panose="020F0502020204030204" pitchFamily="34" charset="0"/>
              </a:rPr>
              <a:t>health insurance </a:t>
            </a:r>
            <a:r>
              <a:rPr lang="en-US" sz="2800" dirty="0">
                <a:solidFill>
                  <a:schemeClr val="tx2"/>
                </a:solidFill>
                <a:latin typeface="Calibri" panose="020F0502020204030204" pitchFamily="34" charset="0"/>
                <a:cs typeface="Calibri" panose="020F0502020204030204" pitchFamily="34" charset="0"/>
              </a:rPr>
              <a:t>exchanges; </a:t>
            </a:r>
          </a:p>
          <a:p>
            <a:pPr lvl="1"/>
            <a:r>
              <a:rPr lang="en-US" sz="2800" dirty="0" smtClean="0">
                <a:solidFill>
                  <a:schemeClr val="tx2"/>
                </a:solidFill>
                <a:latin typeface="Calibri" panose="020F0502020204030204" pitchFamily="34" charset="0"/>
                <a:cs typeface="Calibri" panose="020F0502020204030204" pitchFamily="34" charset="0"/>
              </a:rPr>
              <a:t>Regulations </a:t>
            </a:r>
            <a:r>
              <a:rPr lang="en-US" sz="2800" dirty="0">
                <a:solidFill>
                  <a:schemeClr val="tx2"/>
                </a:solidFill>
                <a:latin typeface="Calibri" panose="020F0502020204030204" pitchFamily="34" charset="0"/>
                <a:cs typeface="Calibri" panose="020F0502020204030204" pitchFamily="34" charset="0"/>
              </a:rPr>
              <a:t>governing </a:t>
            </a:r>
            <a:r>
              <a:rPr lang="en-US" sz="2800" b="1" dirty="0">
                <a:solidFill>
                  <a:schemeClr val="tx2"/>
                </a:solidFill>
                <a:latin typeface="Calibri" panose="020F0502020204030204" pitchFamily="34" charset="0"/>
                <a:cs typeface="Calibri" panose="020F0502020204030204" pitchFamily="34" charset="0"/>
              </a:rPr>
              <a:t>Qualified Health Plans</a:t>
            </a:r>
            <a:r>
              <a:rPr lang="en-US" sz="2800" dirty="0">
                <a:solidFill>
                  <a:schemeClr val="tx2"/>
                </a:solidFill>
                <a:latin typeface="Calibri" panose="020F0502020204030204" pitchFamily="34" charset="0"/>
                <a:cs typeface="Calibri" panose="020F0502020204030204" pitchFamily="34" charset="0"/>
              </a:rPr>
              <a:t>; </a:t>
            </a:r>
          </a:p>
          <a:p>
            <a:pPr lvl="1"/>
            <a:r>
              <a:rPr lang="en-US" sz="2800" dirty="0">
                <a:solidFill>
                  <a:schemeClr val="tx2"/>
                </a:solidFill>
                <a:latin typeface="Calibri" panose="020F0502020204030204" pitchFamily="34" charset="0"/>
                <a:cs typeface="Calibri" panose="020F0502020204030204" pitchFamily="34" charset="0"/>
              </a:rPr>
              <a:t>Medicaid </a:t>
            </a:r>
            <a:r>
              <a:rPr lang="en-US" sz="2800" dirty="0" err="1">
                <a:solidFill>
                  <a:schemeClr val="tx2"/>
                </a:solidFill>
                <a:latin typeface="Calibri" panose="020F0502020204030204" pitchFamily="34" charset="0"/>
                <a:cs typeface="Calibri" panose="020F0502020204030204" pitchFamily="34" charset="0"/>
              </a:rPr>
              <a:t>regs</a:t>
            </a:r>
            <a:r>
              <a:rPr lang="en-US" sz="2800" dirty="0">
                <a:solidFill>
                  <a:schemeClr val="tx2"/>
                </a:solidFill>
                <a:latin typeface="Calibri" panose="020F0502020204030204" pitchFamily="34" charset="0"/>
                <a:cs typeface="Calibri" panose="020F0502020204030204" pitchFamily="34" charset="0"/>
              </a:rPr>
              <a:t> governing </a:t>
            </a:r>
            <a:r>
              <a:rPr lang="en-US" sz="2800" b="1" dirty="0">
                <a:solidFill>
                  <a:schemeClr val="tx2"/>
                </a:solidFill>
                <a:latin typeface="Calibri" panose="020F0502020204030204" pitchFamily="34" charset="0"/>
                <a:cs typeface="Calibri" panose="020F0502020204030204" pitchFamily="34" charset="0"/>
              </a:rPr>
              <a:t>Medicaid </a:t>
            </a:r>
            <a:r>
              <a:rPr lang="en-US" sz="2800" dirty="0" smtClean="0">
                <a:solidFill>
                  <a:schemeClr val="tx2"/>
                </a:solidFill>
                <a:latin typeface="Calibri" panose="020F0502020204030204" pitchFamily="34" charset="0"/>
                <a:cs typeface="Calibri" panose="020F0502020204030204" pitchFamily="34" charset="0"/>
              </a:rPr>
              <a:t>enrollment, </a:t>
            </a:r>
            <a:r>
              <a:rPr lang="en-US" sz="2800" dirty="0">
                <a:solidFill>
                  <a:schemeClr val="tx2"/>
                </a:solidFill>
                <a:latin typeface="Calibri" panose="020F0502020204030204" pitchFamily="34" charset="0"/>
                <a:cs typeface="Calibri" panose="020F0502020204030204" pitchFamily="34" charset="0"/>
              </a:rPr>
              <a:t>availability of services </a:t>
            </a:r>
            <a:r>
              <a:rPr lang="en-US" sz="2800" dirty="0" smtClean="0">
                <a:solidFill>
                  <a:schemeClr val="tx2"/>
                </a:solidFill>
                <a:latin typeface="Calibri" panose="020F0502020204030204" pitchFamily="34" charset="0"/>
                <a:cs typeface="Calibri" panose="020F0502020204030204" pitchFamily="34" charset="0"/>
              </a:rPr>
              <a:t>and </a:t>
            </a:r>
            <a:r>
              <a:rPr lang="en-US" sz="2800" dirty="0">
                <a:solidFill>
                  <a:schemeClr val="tx2"/>
                </a:solidFill>
                <a:latin typeface="Calibri" panose="020F0502020204030204" pitchFamily="34" charset="0"/>
                <a:cs typeface="Calibri" panose="020F0502020204030204" pitchFamily="34" charset="0"/>
              </a:rPr>
              <a:t>culturally competent </a:t>
            </a:r>
            <a:r>
              <a:rPr lang="en-US" sz="2800" dirty="0" smtClean="0">
                <a:solidFill>
                  <a:schemeClr val="tx2"/>
                </a:solidFill>
                <a:latin typeface="Calibri" panose="020F0502020204030204" pitchFamily="34" charset="0"/>
                <a:cs typeface="Calibri" panose="020F0502020204030204" pitchFamily="34" charset="0"/>
              </a:rPr>
              <a:t>care </a:t>
            </a:r>
          </a:p>
          <a:p>
            <a:pPr lvl="2"/>
            <a:r>
              <a:rPr lang="en-US" sz="2000" dirty="0" smtClean="0">
                <a:solidFill>
                  <a:schemeClr val="tx2"/>
                </a:solidFill>
                <a:latin typeface="Calibri" panose="020F0502020204030204" pitchFamily="34" charset="0"/>
                <a:cs typeface="Calibri" panose="020F0502020204030204" pitchFamily="34" charset="0"/>
              </a:rPr>
              <a:t>42 </a:t>
            </a:r>
            <a:r>
              <a:rPr lang="en-US" sz="2000" dirty="0">
                <a:solidFill>
                  <a:schemeClr val="tx2"/>
                </a:solidFill>
                <a:latin typeface="Calibri" panose="020F0502020204030204" pitchFamily="34" charset="0"/>
                <a:cs typeface="Calibri" panose="020F0502020204030204" pitchFamily="34" charset="0"/>
              </a:rPr>
              <a:t>CFR § 438.3(d)(4</a:t>
            </a:r>
            <a:r>
              <a:rPr lang="en-US" sz="2000" dirty="0" smtClean="0">
                <a:solidFill>
                  <a:schemeClr val="tx2"/>
                </a:solidFill>
                <a:latin typeface="Calibri" panose="020F0502020204030204" pitchFamily="34" charset="0"/>
                <a:cs typeface="Calibri" panose="020F0502020204030204" pitchFamily="34" charset="0"/>
              </a:rPr>
              <a:t>), 42 </a:t>
            </a:r>
            <a:r>
              <a:rPr lang="en-US" sz="2000" dirty="0">
                <a:solidFill>
                  <a:schemeClr val="tx2"/>
                </a:solidFill>
                <a:latin typeface="Calibri" panose="020F0502020204030204" pitchFamily="34" charset="0"/>
                <a:cs typeface="Calibri" panose="020F0502020204030204" pitchFamily="34" charset="0"/>
              </a:rPr>
              <a:t>CFR § </a:t>
            </a:r>
            <a:r>
              <a:rPr lang="en-US" sz="2000" dirty="0" smtClean="0">
                <a:solidFill>
                  <a:schemeClr val="tx2"/>
                </a:solidFill>
                <a:latin typeface="Calibri" panose="020F0502020204030204" pitchFamily="34" charset="0"/>
                <a:cs typeface="Calibri" panose="020F0502020204030204" pitchFamily="34" charset="0"/>
              </a:rPr>
              <a:t>438.206, 42 </a:t>
            </a:r>
            <a:r>
              <a:rPr lang="en-US" sz="2000" dirty="0">
                <a:solidFill>
                  <a:schemeClr val="tx2"/>
                </a:solidFill>
                <a:latin typeface="Calibri" panose="020F0502020204030204" pitchFamily="34" charset="0"/>
                <a:cs typeface="Calibri" panose="020F0502020204030204" pitchFamily="34" charset="0"/>
              </a:rPr>
              <a:t>CFR § </a:t>
            </a:r>
            <a:r>
              <a:rPr lang="en-US" sz="2000" dirty="0" smtClean="0">
                <a:solidFill>
                  <a:schemeClr val="tx2"/>
                </a:solidFill>
                <a:latin typeface="Calibri" panose="020F0502020204030204" pitchFamily="34" charset="0"/>
                <a:cs typeface="Calibri" panose="020F0502020204030204" pitchFamily="34" charset="0"/>
              </a:rPr>
              <a:t>440.262</a:t>
            </a:r>
            <a:endParaRPr lang="en-US" sz="2000" dirty="0">
              <a:solidFill>
                <a:schemeClr val="tx2"/>
              </a:solidFill>
              <a:latin typeface="Calibri" panose="020F0502020204030204" pitchFamily="34" charset="0"/>
              <a:cs typeface="Calibri" panose="020F0502020204030204" pitchFamily="34" charset="0"/>
            </a:endParaRPr>
          </a:p>
          <a:p>
            <a:pPr lvl="1"/>
            <a:r>
              <a:rPr lang="en-US" sz="2800" dirty="0" smtClean="0">
                <a:solidFill>
                  <a:schemeClr val="tx2"/>
                </a:solidFill>
                <a:latin typeface="Calibri" panose="020F0502020204030204" pitchFamily="34" charset="0"/>
                <a:cs typeface="Calibri" panose="020F0502020204030204" pitchFamily="34" charset="0"/>
              </a:rPr>
              <a:t>Regulations </a:t>
            </a:r>
            <a:r>
              <a:rPr lang="en-US" sz="2800" dirty="0">
                <a:solidFill>
                  <a:schemeClr val="tx2"/>
                </a:solidFill>
                <a:latin typeface="Calibri" panose="020F0502020204030204" pitchFamily="34" charset="0"/>
                <a:cs typeface="Calibri" panose="020F0502020204030204" pitchFamily="34" charset="0"/>
              </a:rPr>
              <a:t>governing </a:t>
            </a:r>
            <a:r>
              <a:rPr lang="en-US" sz="2800" dirty="0" smtClean="0">
                <a:solidFill>
                  <a:schemeClr val="tx2"/>
                </a:solidFill>
                <a:latin typeface="Calibri" panose="020F0502020204030204" pitchFamily="34" charset="0"/>
                <a:cs typeface="Calibri" panose="020F0502020204030204" pitchFamily="34" charset="0"/>
              </a:rPr>
              <a:t>access </a:t>
            </a:r>
            <a:r>
              <a:rPr lang="en-US" sz="2800" dirty="0">
                <a:solidFill>
                  <a:schemeClr val="tx2"/>
                </a:solidFill>
                <a:latin typeface="Calibri" panose="020F0502020204030204" pitchFamily="34" charset="0"/>
                <a:cs typeface="Calibri" panose="020F0502020204030204" pitchFamily="34" charset="0"/>
              </a:rPr>
              <a:t>to </a:t>
            </a:r>
            <a:r>
              <a:rPr lang="en-US" sz="2800" b="1" dirty="0" smtClean="0">
                <a:solidFill>
                  <a:schemeClr val="tx2"/>
                </a:solidFill>
                <a:latin typeface="Calibri" panose="020F0502020204030204" pitchFamily="34" charset="0"/>
                <a:cs typeface="Calibri" panose="020F0502020204030204" pitchFamily="34" charset="0"/>
              </a:rPr>
              <a:t>Programs of All-Inclusive Care for the Elderly</a:t>
            </a:r>
            <a:r>
              <a:rPr lang="en-US" sz="2800" dirty="0" smtClean="0">
                <a:solidFill>
                  <a:schemeClr val="tx2"/>
                </a:solidFill>
                <a:latin typeface="Calibri" panose="020F0502020204030204" pitchFamily="34" charset="0"/>
                <a:cs typeface="Calibri" panose="020F0502020204030204" pitchFamily="34" charset="0"/>
              </a:rPr>
              <a:t> for nursing home eligible elders </a:t>
            </a:r>
            <a:endParaRPr lang="en-US" sz="2800" dirty="0">
              <a:solidFill>
                <a:schemeClr val="tx2"/>
              </a:solidFill>
              <a:latin typeface="Calibri" panose="020F0502020204030204" pitchFamily="34" charset="0"/>
              <a:cs typeface="Calibri" panose="020F0502020204030204" pitchFamily="34" charset="0"/>
            </a:endParaRPr>
          </a:p>
          <a:p>
            <a:pPr lvl="2"/>
            <a:r>
              <a:rPr lang="en-US" sz="2000" dirty="0" smtClean="0">
                <a:solidFill>
                  <a:schemeClr val="tx2"/>
                </a:solidFill>
                <a:latin typeface="Calibri" panose="020F0502020204030204" pitchFamily="34" charset="0"/>
                <a:cs typeface="Calibri" panose="020F0502020204030204" pitchFamily="34" charset="0"/>
              </a:rPr>
              <a:t>42 </a:t>
            </a:r>
            <a:r>
              <a:rPr lang="en-US" sz="2000" dirty="0">
                <a:solidFill>
                  <a:schemeClr val="tx2"/>
                </a:solidFill>
                <a:latin typeface="Calibri" panose="020F0502020204030204" pitchFamily="34" charset="0"/>
                <a:cs typeface="Calibri" panose="020F0502020204030204" pitchFamily="34" charset="0"/>
              </a:rPr>
              <a:t>CFR § </a:t>
            </a:r>
            <a:r>
              <a:rPr lang="en-US" sz="2000" dirty="0" smtClean="0">
                <a:solidFill>
                  <a:schemeClr val="tx2"/>
                </a:solidFill>
                <a:latin typeface="Calibri" panose="020F0502020204030204" pitchFamily="34" charset="0"/>
                <a:cs typeface="Calibri" panose="020F0502020204030204" pitchFamily="34" charset="0"/>
              </a:rPr>
              <a:t>460.98</a:t>
            </a:r>
            <a:endParaRPr lang="en-US" sz="2000" dirty="0">
              <a:solidFill>
                <a:schemeClr val="tx2"/>
              </a:solidFill>
              <a:latin typeface="Calibri" panose="020F0502020204030204" pitchFamily="34" charset="0"/>
              <a:cs typeface="Calibri" panose="020F0502020204030204" pitchFamily="34" charset="0"/>
            </a:endParaRPr>
          </a:p>
          <a:p>
            <a:pPr marL="309563" lvl="1" indent="0">
              <a:buNone/>
            </a:pPr>
            <a:endParaRPr lang="en-US" sz="1500" dirty="0"/>
          </a:p>
          <a:p>
            <a:pPr lvl="1"/>
            <a:endParaRPr lang="en-US" sz="1500" dirty="0"/>
          </a:p>
        </p:txBody>
      </p:sp>
    </p:spTree>
    <p:extLst>
      <p:ext uri="{BB962C8B-B14F-4D97-AF65-F5344CB8AC3E}">
        <p14:creationId xmlns:p14="http://schemas.microsoft.com/office/powerpoint/2010/main" val="2689893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071"/>
            <a:ext cx="8229600" cy="1143000"/>
          </a:xfrm>
        </p:spPr>
        <p:txBody>
          <a:bodyPr/>
          <a:lstStyle/>
          <a:p>
            <a:r>
              <a:rPr lang="en-US" sz="2700" dirty="0" err="1">
                <a:solidFill>
                  <a:schemeClr val="accent2"/>
                </a:solidFill>
              </a:rPr>
              <a:t>ProgramS</a:t>
            </a:r>
            <a:r>
              <a:rPr lang="en-US" sz="2700" dirty="0">
                <a:solidFill>
                  <a:schemeClr val="accent2"/>
                </a:solidFill>
              </a:rPr>
              <a:t> OF all-inclusive care for the elderly (PACE)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Social services, health care for frail elders still living in the community</a:t>
            </a:r>
          </a:p>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Generally disabled, poor, nursing home eligible</a:t>
            </a:r>
          </a:p>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Would exacerbate </a:t>
            </a:r>
          </a:p>
          <a:p>
            <a:r>
              <a:rPr lang="en-US" sz="2800" dirty="0" smtClean="0">
                <a:solidFill>
                  <a:schemeClr val="tx2"/>
                </a:solidFill>
                <a:latin typeface="Calibri" panose="020F0502020204030204" pitchFamily="34" charset="0"/>
                <a:cs typeface="Calibri" panose="020F0502020204030204" pitchFamily="34" charset="0"/>
              </a:rPr>
              <a:t>social </a:t>
            </a:r>
            <a:r>
              <a:rPr lang="en-US" sz="2800" dirty="0">
                <a:solidFill>
                  <a:schemeClr val="tx2"/>
                </a:solidFill>
                <a:latin typeface="Calibri" panose="020F0502020204030204" pitchFamily="34" charset="0"/>
                <a:cs typeface="Calibri" panose="020F0502020204030204" pitchFamily="34" charset="0"/>
              </a:rPr>
              <a:t>i</a:t>
            </a:r>
            <a:r>
              <a:rPr lang="en-US" sz="2800" dirty="0" smtClean="0">
                <a:solidFill>
                  <a:schemeClr val="tx2"/>
                </a:solidFill>
                <a:latin typeface="Calibri" panose="020F0502020204030204" pitchFamily="34" charset="0"/>
                <a:cs typeface="Calibri" panose="020F0502020204030204" pitchFamily="34" charset="0"/>
              </a:rPr>
              <a:t>solation, fear of </a:t>
            </a:r>
          </a:p>
          <a:p>
            <a:r>
              <a:rPr lang="en-US" sz="2800" dirty="0" smtClean="0">
                <a:solidFill>
                  <a:schemeClr val="tx2"/>
                </a:solidFill>
                <a:latin typeface="Calibri" panose="020F0502020204030204" pitchFamily="34" charset="0"/>
                <a:cs typeface="Calibri" panose="020F0502020204030204" pitchFamily="34" charset="0"/>
              </a:rPr>
              <a:t>discrimination among an </a:t>
            </a:r>
          </a:p>
          <a:p>
            <a:r>
              <a:rPr lang="en-US" sz="2800" dirty="0" smtClean="0">
                <a:solidFill>
                  <a:schemeClr val="tx2"/>
                </a:solidFill>
                <a:latin typeface="Calibri" panose="020F0502020204030204" pitchFamily="34" charset="0"/>
                <a:cs typeface="Calibri" panose="020F0502020204030204" pitchFamily="34" charset="0"/>
              </a:rPr>
              <a:t>extremely vulnerable </a:t>
            </a:r>
          </a:p>
          <a:p>
            <a:r>
              <a:rPr lang="en-US" sz="2800" dirty="0" smtClean="0">
                <a:solidFill>
                  <a:schemeClr val="tx2"/>
                </a:solidFill>
                <a:latin typeface="Calibri" panose="020F0502020204030204" pitchFamily="34" charset="0"/>
                <a:cs typeface="Calibri" panose="020F0502020204030204" pitchFamily="34" charset="0"/>
              </a:rPr>
              <a:t>population</a:t>
            </a:r>
            <a:endParaRPr lang="en-US" sz="2800" dirty="0">
              <a:solidFill>
                <a:schemeClr val="tx2"/>
              </a:solidFill>
              <a:latin typeface="Calibri" panose="020F0502020204030204" pitchFamily="34" charset="0"/>
              <a:cs typeface="Calibri" panose="020F0502020204030204" pitchFamily="34" charset="0"/>
            </a:endParaRPr>
          </a:p>
        </p:txBody>
      </p:sp>
      <p:pic>
        <p:nvPicPr>
          <p:cNvPr id="5" name="Content Placeholder 4"/>
          <p:cNvPicPr>
            <a:picLocks noChangeAspect="1"/>
          </p:cNvPicPr>
          <p:nvPr/>
        </p:nvPicPr>
        <p:blipFill>
          <a:blip r:embed="rId2"/>
          <a:stretch>
            <a:fillRect/>
          </a:stretch>
        </p:blipFill>
        <p:spPr bwMode="auto">
          <a:xfrm>
            <a:off x="4204599" y="3276600"/>
            <a:ext cx="4922195" cy="2468880"/>
          </a:xfrm>
          <a:prstGeom prst="rect">
            <a:avLst/>
          </a:prstGeom>
          <a:noFill/>
          <a:ln w="9525">
            <a:noFill/>
            <a:miter lim="800000"/>
            <a:headEnd/>
            <a:tailEnd/>
          </a:ln>
        </p:spPr>
      </p:pic>
    </p:spTree>
    <p:extLst>
      <p:ext uri="{BB962C8B-B14F-4D97-AF65-F5344CB8AC3E}">
        <p14:creationId xmlns:p14="http://schemas.microsoft.com/office/powerpoint/2010/main" val="35464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57250"/>
          </a:xfrm>
        </p:spPr>
        <p:txBody>
          <a:bodyPr/>
          <a:lstStyle/>
          <a:p>
            <a:r>
              <a:rPr lang="en-US" sz="2900" dirty="0" smtClean="0">
                <a:solidFill>
                  <a:schemeClr val="accent2"/>
                </a:solidFill>
              </a:rPr>
              <a:t>REMOVAL OF SOGI NONDISC IN $500B+ A YEAR IN HHS HEALTH CARE, </a:t>
            </a:r>
            <a:r>
              <a:rPr lang="en-US" sz="2900" dirty="0" err="1" smtClean="0">
                <a:solidFill>
                  <a:schemeClr val="accent2"/>
                </a:solidFill>
              </a:rPr>
              <a:t>SOCial</a:t>
            </a:r>
            <a:r>
              <a:rPr lang="en-US" sz="2900" dirty="0" smtClean="0">
                <a:solidFill>
                  <a:schemeClr val="accent2"/>
                </a:solidFill>
              </a:rPr>
              <a:t> SVCS.</a:t>
            </a:r>
            <a:endParaRPr lang="en-US" sz="2900" dirty="0">
              <a:solidFill>
                <a:schemeClr val="accent2"/>
              </a:solidFill>
            </a:endParaRPr>
          </a:p>
        </p:txBody>
      </p:sp>
      <p:sp>
        <p:nvSpPr>
          <p:cNvPr id="3" name="Content Placeholder 2"/>
          <p:cNvSpPr>
            <a:spLocks noGrp="1"/>
          </p:cNvSpPr>
          <p:nvPr>
            <p:ph idx="1"/>
          </p:nvPr>
        </p:nvSpPr>
        <p:spPr>
          <a:xfrm>
            <a:off x="462844" y="1447800"/>
            <a:ext cx="8229600" cy="4648200"/>
          </a:xfrm>
        </p:spPr>
        <p:txBody>
          <a:bodyPr/>
          <a:lstStyle/>
          <a:p>
            <a:r>
              <a:rPr lang="en-US" sz="2600" dirty="0" smtClean="0">
                <a:solidFill>
                  <a:schemeClr val="tx2"/>
                </a:solidFill>
                <a:latin typeface="Calibri" panose="020F0502020204030204" pitchFamily="34" charset="0"/>
                <a:cs typeface="Calibri" panose="020F0502020204030204" pitchFamily="34" charset="0"/>
              </a:rPr>
              <a:t>Covers more than $500B in HHS grants each year funding:</a:t>
            </a:r>
          </a:p>
          <a:p>
            <a:pPr lvl="1"/>
            <a:r>
              <a:rPr lang="en-US" sz="2600" dirty="0">
                <a:solidFill>
                  <a:schemeClr val="tx2"/>
                </a:solidFill>
                <a:latin typeface="Calibri" panose="020F0502020204030204" pitchFamily="34" charset="0"/>
                <a:cs typeface="Calibri" panose="020F0502020204030204" pitchFamily="34" charset="0"/>
              </a:rPr>
              <a:t>HIV/STI screening, h</a:t>
            </a:r>
            <a:r>
              <a:rPr lang="en-US" sz="2600" dirty="0" smtClean="0">
                <a:solidFill>
                  <a:schemeClr val="tx2"/>
                </a:solidFill>
                <a:latin typeface="Calibri" panose="020F0502020204030204" pitchFamily="34" charset="0"/>
                <a:cs typeface="Calibri" panose="020F0502020204030204" pitchFamily="34" charset="0"/>
              </a:rPr>
              <a:t>omeless </a:t>
            </a:r>
            <a:r>
              <a:rPr lang="en-US" sz="2600" dirty="0">
                <a:solidFill>
                  <a:schemeClr val="tx2"/>
                </a:solidFill>
                <a:latin typeface="Calibri" panose="020F0502020204030204" pitchFamily="34" charset="0"/>
                <a:cs typeface="Calibri" panose="020F0502020204030204" pitchFamily="34" charset="0"/>
              </a:rPr>
              <a:t>services, youth services, elder services, health professional training, </a:t>
            </a:r>
            <a:r>
              <a:rPr lang="en-US" sz="2600" dirty="0" smtClean="0">
                <a:solidFill>
                  <a:schemeClr val="tx2"/>
                </a:solidFill>
                <a:latin typeface="Calibri" panose="020F0502020204030204" pitchFamily="34" charset="0"/>
                <a:cs typeface="Calibri" panose="020F0502020204030204" pitchFamily="34" charset="0"/>
              </a:rPr>
              <a:t>research</a:t>
            </a:r>
            <a:r>
              <a:rPr lang="en-US" sz="2600" dirty="0">
                <a:solidFill>
                  <a:schemeClr val="tx2"/>
                </a:solidFill>
                <a:latin typeface="Calibri" panose="020F0502020204030204" pitchFamily="34" charset="0"/>
                <a:cs typeface="Calibri" panose="020F0502020204030204" pitchFamily="34" charset="0"/>
              </a:rPr>
              <a:t>, </a:t>
            </a:r>
            <a:r>
              <a:rPr lang="en-US" sz="2600" dirty="0" smtClean="0">
                <a:solidFill>
                  <a:schemeClr val="tx2"/>
                </a:solidFill>
                <a:latin typeface="Calibri" panose="020F0502020204030204" pitchFamily="34" charset="0"/>
                <a:cs typeface="Calibri" panose="020F0502020204030204" pitchFamily="34" charset="0"/>
              </a:rPr>
              <a:t>anti-trafficking </a:t>
            </a:r>
            <a:r>
              <a:rPr lang="en-US" sz="2600" dirty="0">
                <a:solidFill>
                  <a:schemeClr val="tx2"/>
                </a:solidFill>
                <a:latin typeface="Calibri" panose="020F0502020204030204" pitchFamily="34" charset="0"/>
                <a:cs typeface="Calibri" panose="020F0502020204030204" pitchFamily="34" charset="0"/>
              </a:rPr>
              <a:t>initiatives, etc</a:t>
            </a:r>
            <a:r>
              <a:rPr lang="en-US" sz="2600" dirty="0" smtClean="0">
                <a:solidFill>
                  <a:schemeClr val="tx2"/>
                </a:solidFill>
                <a:latin typeface="Calibri" panose="020F0502020204030204" pitchFamily="34" charset="0"/>
                <a:cs typeface="Calibri" panose="020F0502020204030204" pitchFamily="34" charset="0"/>
              </a:rPr>
              <a:t>.</a:t>
            </a:r>
          </a:p>
          <a:p>
            <a:r>
              <a:rPr lang="en-US" sz="2600" dirty="0" smtClean="0">
                <a:solidFill>
                  <a:schemeClr val="tx2"/>
                </a:solidFill>
                <a:latin typeface="Calibri" panose="020F0502020204030204" pitchFamily="34" charset="0"/>
                <a:cs typeface="Calibri" panose="020F0502020204030204" pitchFamily="34" charset="0"/>
              </a:rPr>
              <a:t>Removes 2016 rule prohibiting discrimination in HHS grant-funded programming based on </a:t>
            </a:r>
            <a:r>
              <a:rPr lang="en-US" sz="2600" b="1" dirty="0" smtClean="0">
                <a:solidFill>
                  <a:schemeClr val="tx2"/>
                </a:solidFill>
                <a:latin typeface="Calibri" panose="020F0502020204030204" pitchFamily="34" charset="0"/>
                <a:cs typeface="Calibri" panose="020F0502020204030204" pitchFamily="34" charset="0"/>
              </a:rPr>
              <a:t>religion, sex, sexual orientation, gender identity</a:t>
            </a:r>
          </a:p>
          <a:p>
            <a:r>
              <a:rPr lang="en-US" sz="2800" dirty="0">
                <a:solidFill>
                  <a:schemeClr val="tx2"/>
                </a:solidFill>
                <a:latin typeface="Calibri" panose="020F0502020204030204" pitchFamily="34" charset="0"/>
                <a:cs typeface="Calibri" panose="020F0502020204030204" pitchFamily="34" charset="0"/>
              </a:rPr>
              <a:t>LGBT people more likely to be poor (22% vs. 16%), may be more dependent on HHS services</a:t>
            </a:r>
          </a:p>
          <a:p>
            <a:pPr lvl="2"/>
            <a:r>
              <a:rPr lang="en-US" dirty="0" err="1">
                <a:solidFill>
                  <a:schemeClr val="tx2"/>
                </a:solidFill>
                <a:latin typeface="Calibri" panose="020F0502020204030204" pitchFamily="34" charset="0"/>
                <a:cs typeface="Calibri" panose="020F0502020204030204" pitchFamily="34" charset="0"/>
              </a:rPr>
              <a:t>Badgett</a:t>
            </a:r>
            <a:r>
              <a:rPr lang="en-US" dirty="0">
                <a:solidFill>
                  <a:schemeClr val="tx2"/>
                </a:solidFill>
                <a:latin typeface="Calibri" panose="020F0502020204030204" pitchFamily="34" charset="0"/>
                <a:cs typeface="Calibri" panose="020F0502020204030204" pitchFamily="34" charset="0"/>
              </a:rPr>
              <a:t>, Choi, Wilson, </a:t>
            </a:r>
            <a:r>
              <a:rPr lang="en-US" i="1" dirty="0">
                <a:solidFill>
                  <a:schemeClr val="tx2"/>
                </a:solidFill>
                <a:latin typeface="Calibri" panose="020F0502020204030204" pitchFamily="34" charset="0"/>
                <a:cs typeface="Calibri" panose="020F0502020204030204" pitchFamily="34" charset="0"/>
              </a:rPr>
              <a:t>LGBT Poverty in the United States</a:t>
            </a:r>
            <a:r>
              <a:rPr lang="en-US" dirty="0">
                <a:solidFill>
                  <a:schemeClr val="tx2"/>
                </a:solidFill>
                <a:latin typeface="Calibri" panose="020F0502020204030204" pitchFamily="34" charset="0"/>
                <a:cs typeface="Calibri" panose="020F0502020204030204" pitchFamily="34" charset="0"/>
              </a:rPr>
              <a:t>, 2019</a:t>
            </a:r>
          </a:p>
          <a:p>
            <a:endParaRPr lang="en-US" sz="2600" dirty="0" smtClean="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4347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91" y="-457200"/>
            <a:ext cx="7886700" cy="1325563"/>
          </a:xfrm>
        </p:spPr>
        <p:txBody>
          <a:bodyPr/>
          <a:lstStyle/>
          <a:p>
            <a:r>
              <a:rPr lang="en-US" b="1" dirty="0" smtClean="0">
                <a:solidFill>
                  <a:srgbClr val="233E99"/>
                </a:solidFill>
                <a:latin typeface="Century Gothic" panose="020B0502020202020204" pitchFamily="34" charset="0"/>
              </a:rPr>
              <a:t>BIDEN REVERSING THESE POLICIES</a:t>
            </a:r>
            <a:endParaRPr lang="en-US" b="1" dirty="0">
              <a:solidFill>
                <a:srgbClr val="233E99"/>
              </a:solidFill>
              <a:latin typeface="Century Gothic" panose="020B0502020202020204" pitchFamily="34" charset="0"/>
            </a:endParaRPr>
          </a:p>
        </p:txBody>
      </p:sp>
      <p:sp>
        <p:nvSpPr>
          <p:cNvPr id="3" name="Content Placeholder 2"/>
          <p:cNvSpPr>
            <a:spLocks noGrp="1"/>
          </p:cNvSpPr>
          <p:nvPr>
            <p:ph idx="1"/>
          </p:nvPr>
        </p:nvSpPr>
        <p:spPr>
          <a:xfrm>
            <a:off x="457200" y="990600"/>
            <a:ext cx="7886700" cy="5181600"/>
          </a:xfrm>
        </p:spPr>
        <p:txBody>
          <a:bodyPr>
            <a:normAutofit/>
          </a:bodyPr>
          <a:lstStyle/>
          <a:p>
            <a:r>
              <a:rPr lang="en-US" sz="2800" dirty="0" smtClean="0">
                <a:solidFill>
                  <a:schemeClr val="tx2"/>
                </a:solidFill>
                <a:latin typeface="Calibri" panose="020F0502020204030204" pitchFamily="34" charset="0"/>
                <a:cs typeface="Calibri" panose="020F0502020204030204" pitchFamily="34" charset="0"/>
              </a:rPr>
              <a:t>January 20 (Inauguration Day): Executive </a:t>
            </a:r>
            <a:r>
              <a:rPr lang="en-US" sz="2800" dirty="0">
                <a:solidFill>
                  <a:schemeClr val="tx2"/>
                </a:solidFill>
                <a:latin typeface="Calibri" panose="020F0502020204030204" pitchFamily="34" charset="0"/>
                <a:cs typeface="Calibri" panose="020F0502020204030204" pitchFamily="34" charset="0"/>
              </a:rPr>
              <a:t>Order on Preventing and Combating Discrimination on the Basis of Gender Identity or Sexual </a:t>
            </a:r>
            <a:r>
              <a:rPr lang="en-US" sz="2800" dirty="0" smtClean="0">
                <a:solidFill>
                  <a:schemeClr val="tx2"/>
                </a:solidFill>
                <a:latin typeface="Calibri" panose="020F0502020204030204" pitchFamily="34" charset="0"/>
                <a:cs typeface="Calibri" panose="020F0502020204030204" pitchFamily="34" charset="0"/>
              </a:rPr>
              <a:t>Orientation</a:t>
            </a:r>
            <a:endParaRPr lang="en-US" sz="2800" b="1" dirty="0">
              <a:solidFill>
                <a:schemeClr val="tx2"/>
              </a:solidFill>
              <a:latin typeface="Calibri" panose="020F0502020204030204" pitchFamily="34" charset="0"/>
              <a:cs typeface="Calibri" panose="020F0502020204030204" pitchFamily="34" charset="0"/>
            </a:endParaRPr>
          </a:p>
          <a:p>
            <a:pPr marL="1143000" lvl="1" indent="-457200">
              <a:buFont typeface="Arial" panose="020B0604020202020204" pitchFamily="34" charset="0"/>
              <a:buChar char="•"/>
            </a:pPr>
            <a:r>
              <a:rPr lang="en-US" sz="2600" dirty="0" smtClean="0">
                <a:solidFill>
                  <a:schemeClr val="tx2"/>
                </a:solidFill>
                <a:latin typeface="Calibri" panose="020F0502020204030204" pitchFamily="34" charset="0"/>
                <a:cs typeface="Calibri" panose="020F0502020204030204" pitchFamily="34" charset="0"/>
              </a:rPr>
              <a:t>US Constitution prohibits SOGI discrimination</a:t>
            </a:r>
          </a:p>
          <a:p>
            <a:pPr marL="1143000" lvl="1" indent="-457200">
              <a:buFont typeface="Arial" panose="020B0604020202020204" pitchFamily="34" charset="0"/>
              <a:buChar char="•"/>
            </a:pPr>
            <a:r>
              <a:rPr lang="en-US" sz="2600" dirty="0" smtClean="0">
                <a:solidFill>
                  <a:schemeClr val="tx2"/>
                </a:solidFill>
                <a:latin typeface="Calibri" panose="020F0502020204030204" pitchFamily="34" charset="0"/>
                <a:cs typeface="Calibri" panose="020F0502020204030204" pitchFamily="34" charset="0"/>
              </a:rPr>
              <a:t>All sex discrimination laws should be applied to prohibit SOGI discrimination as per </a:t>
            </a:r>
            <a:r>
              <a:rPr lang="en-US" sz="2600" i="1" dirty="0" err="1" smtClean="0">
                <a:solidFill>
                  <a:schemeClr val="tx2"/>
                </a:solidFill>
                <a:latin typeface="Calibri" panose="020F0502020204030204" pitchFamily="34" charset="0"/>
                <a:cs typeface="Calibri" panose="020F0502020204030204" pitchFamily="34" charset="0"/>
              </a:rPr>
              <a:t>Bostock</a:t>
            </a:r>
            <a:r>
              <a:rPr lang="en-US" sz="2600" dirty="0" smtClean="0">
                <a:solidFill>
                  <a:schemeClr val="tx2"/>
                </a:solidFill>
                <a:latin typeface="Calibri" panose="020F0502020204030204" pitchFamily="34" charset="0"/>
                <a:cs typeface="Calibri" panose="020F0502020204030204" pitchFamily="34" charset="0"/>
              </a:rPr>
              <a:t> ruling</a:t>
            </a:r>
          </a:p>
          <a:p>
            <a:pPr marL="1143000" lvl="1" indent="-457200">
              <a:buFont typeface="Arial" panose="020B0604020202020204" pitchFamily="34" charset="0"/>
              <a:buChar char="•"/>
            </a:pPr>
            <a:r>
              <a:rPr lang="en-US" sz="2600" dirty="0" smtClean="0">
                <a:solidFill>
                  <a:schemeClr val="tx2"/>
                </a:solidFill>
                <a:latin typeface="Calibri" panose="020F0502020204030204" pitchFamily="34" charset="0"/>
                <a:cs typeface="Calibri" panose="020F0502020204030204" pitchFamily="34" charset="0"/>
              </a:rPr>
              <a:t>Agencies should make all rules and policies conform with </a:t>
            </a:r>
            <a:r>
              <a:rPr lang="en-US" sz="2600" i="1" dirty="0" err="1" smtClean="0">
                <a:solidFill>
                  <a:schemeClr val="tx2"/>
                </a:solidFill>
                <a:latin typeface="Calibri" panose="020F0502020204030204" pitchFamily="34" charset="0"/>
                <a:cs typeface="Calibri" panose="020F0502020204030204" pitchFamily="34" charset="0"/>
              </a:rPr>
              <a:t>Bostock</a:t>
            </a:r>
            <a:r>
              <a:rPr lang="en-US" sz="2600" i="1" dirty="0" smtClean="0">
                <a:solidFill>
                  <a:schemeClr val="tx2"/>
                </a:solidFill>
                <a:latin typeface="Calibri" panose="020F0502020204030204" pitchFamily="34" charset="0"/>
                <a:cs typeface="Calibri" panose="020F0502020204030204" pitchFamily="34" charset="0"/>
              </a:rPr>
              <a:t> v. Clayton County, GA </a:t>
            </a:r>
            <a:r>
              <a:rPr lang="en-US" sz="2600" dirty="0" smtClean="0">
                <a:solidFill>
                  <a:schemeClr val="tx2"/>
                </a:solidFill>
                <a:latin typeface="Calibri" panose="020F0502020204030204" pitchFamily="34" charset="0"/>
                <a:cs typeface="Calibri" panose="020F0502020204030204" pitchFamily="34" charset="0"/>
              </a:rPr>
              <a:t>(2020) – anti-LGBT discrimination = sex </a:t>
            </a:r>
            <a:r>
              <a:rPr lang="en-US" sz="2600" dirty="0" err="1" smtClean="0">
                <a:solidFill>
                  <a:schemeClr val="tx2"/>
                </a:solidFill>
                <a:latin typeface="Calibri" panose="020F0502020204030204" pitchFamily="34" charset="0"/>
                <a:cs typeface="Calibri" panose="020F0502020204030204" pitchFamily="34" charset="0"/>
              </a:rPr>
              <a:t>discrim</a:t>
            </a:r>
            <a:r>
              <a:rPr lang="en-US" sz="2600" dirty="0" smtClean="0">
                <a:solidFill>
                  <a:schemeClr val="tx2"/>
                </a:solidFill>
                <a:latin typeface="Calibri" panose="020F0502020204030204" pitchFamily="34" charset="0"/>
                <a:cs typeface="Calibri" panose="020F0502020204030204" pitchFamily="34" charset="0"/>
              </a:rPr>
              <a:t>.</a:t>
            </a:r>
          </a:p>
          <a:p>
            <a:pPr marL="1143000" lvl="1" indent="-457200">
              <a:buFont typeface="Arial" panose="020B0604020202020204" pitchFamily="34" charset="0"/>
              <a:buChar char="•"/>
            </a:pPr>
            <a:r>
              <a:rPr lang="en-US" sz="2600" dirty="0" smtClean="0">
                <a:solidFill>
                  <a:schemeClr val="tx2"/>
                </a:solidFill>
                <a:latin typeface="Calibri" panose="020F0502020204030204" pitchFamily="34" charset="0"/>
                <a:cs typeface="Calibri" panose="020F0502020204030204" pitchFamily="34" charset="0"/>
              </a:rPr>
              <a:t>Agencies should address intersectional discrimination, ex: Black transgender women</a:t>
            </a:r>
          </a:p>
        </p:txBody>
      </p:sp>
    </p:spTree>
    <p:extLst>
      <p:ext uri="{BB962C8B-B14F-4D97-AF65-F5344CB8AC3E}">
        <p14:creationId xmlns:p14="http://schemas.microsoft.com/office/powerpoint/2010/main" val="2711674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00600"/>
          </a:xfrm>
        </p:spPr>
        <p:txBody>
          <a:bodyPr>
            <a:noAutofit/>
          </a:bodyPr>
          <a:lstStyle/>
          <a:p>
            <a:pPr marL="342900" indent="-342900">
              <a:buFont typeface="Arial" panose="020B0604020202020204" pitchFamily="34" charset="0"/>
              <a:buChar char="•"/>
            </a:pPr>
            <a:r>
              <a:rPr lang="en-US" sz="2500" dirty="0">
                <a:solidFill>
                  <a:schemeClr val="tx2"/>
                </a:solidFill>
                <a:latin typeface="Calibri" panose="020F0502020204030204" pitchFamily="34" charset="0"/>
                <a:cs typeface="Calibri" panose="020F0502020204030204" pitchFamily="34" charset="0"/>
              </a:rPr>
              <a:t>6-3 </a:t>
            </a:r>
            <a:r>
              <a:rPr lang="en-US" sz="2500" dirty="0" smtClean="0">
                <a:solidFill>
                  <a:schemeClr val="tx2"/>
                </a:solidFill>
                <a:latin typeface="Calibri" panose="020F0502020204030204" pitchFamily="34" charset="0"/>
                <a:cs typeface="Calibri" panose="020F0502020204030204" pitchFamily="34" charset="0"/>
              </a:rPr>
              <a:t>U.S. Supreme Court decision </a:t>
            </a:r>
            <a:r>
              <a:rPr lang="en-US" sz="2500" dirty="0">
                <a:solidFill>
                  <a:schemeClr val="tx2"/>
                </a:solidFill>
                <a:latin typeface="Calibri" panose="020F0502020204030204" pitchFamily="34" charset="0"/>
                <a:cs typeface="Calibri" panose="020F0502020204030204" pitchFamily="34" charset="0"/>
              </a:rPr>
              <a:t>ruling that anti-gay, </a:t>
            </a:r>
            <a:r>
              <a:rPr lang="en-US" sz="2500" dirty="0" smtClean="0">
                <a:solidFill>
                  <a:schemeClr val="tx2"/>
                </a:solidFill>
                <a:latin typeface="Calibri" panose="020F0502020204030204" pitchFamily="34" charset="0"/>
                <a:cs typeface="Calibri" panose="020F0502020204030204" pitchFamily="34" charset="0"/>
              </a:rPr>
              <a:t>anti-trans </a:t>
            </a:r>
            <a:r>
              <a:rPr lang="en-US" sz="2500" dirty="0" err="1" smtClean="0">
                <a:solidFill>
                  <a:schemeClr val="tx2"/>
                </a:solidFill>
                <a:latin typeface="Calibri" panose="020F0502020204030204" pitchFamily="34" charset="0"/>
                <a:cs typeface="Calibri" panose="020F0502020204030204" pitchFamily="34" charset="0"/>
              </a:rPr>
              <a:t>discrim</a:t>
            </a:r>
            <a:r>
              <a:rPr lang="en-US" sz="2500" dirty="0" smtClean="0">
                <a:solidFill>
                  <a:schemeClr val="tx2"/>
                </a:solidFill>
                <a:latin typeface="Calibri" panose="020F0502020204030204" pitchFamily="34" charset="0"/>
                <a:cs typeface="Calibri" panose="020F0502020204030204" pitchFamily="34" charset="0"/>
              </a:rPr>
              <a:t>. </a:t>
            </a:r>
            <a:r>
              <a:rPr lang="en-US" sz="2500" dirty="0">
                <a:solidFill>
                  <a:schemeClr val="tx2"/>
                </a:solidFill>
                <a:latin typeface="Calibri" panose="020F0502020204030204" pitchFamily="34" charset="0"/>
                <a:cs typeface="Calibri" panose="020F0502020204030204" pitchFamily="34" charset="0"/>
              </a:rPr>
              <a:t>violates federal sex </a:t>
            </a:r>
            <a:r>
              <a:rPr lang="en-US" sz="2500" dirty="0" smtClean="0">
                <a:solidFill>
                  <a:schemeClr val="tx2"/>
                </a:solidFill>
                <a:latin typeface="Calibri" panose="020F0502020204030204" pitchFamily="34" charset="0"/>
                <a:cs typeface="Calibri" panose="020F0502020204030204" pitchFamily="34" charset="0"/>
              </a:rPr>
              <a:t>nondiscrimination </a:t>
            </a:r>
            <a:r>
              <a:rPr lang="en-US" sz="2500" dirty="0">
                <a:solidFill>
                  <a:schemeClr val="tx2"/>
                </a:solidFill>
                <a:latin typeface="Calibri" panose="020F0502020204030204" pitchFamily="34" charset="0"/>
                <a:cs typeface="Calibri" panose="020F0502020204030204" pitchFamily="34" charset="0"/>
              </a:rPr>
              <a:t>law.</a:t>
            </a:r>
          </a:p>
          <a:p>
            <a:pPr marL="342900" indent="-342900">
              <a:buFont typeface="Arial" panose="020B0604020202020204" pitchFamily="34" charset="0"/>
              <a:buChar char="•"/>
            </a:pPr>
            <a:r>
              <a:rPr lang="en-US" sz="2500" b="1" dirty="0" smtClean="0">
                <a:solidFill>
                  <a:schemeClr val="tx2"/>
                </a:solidFill>
                <a:latin typeface="Calibri" panose="020F0502020204030204" pitchFamily="34" charset="0"/>
                <a:cs typeface="Calibri" panose="020F0502020204030204" pitchFamily="34" charset="0"/>
              </a:rPr>
              <a:t>“When </a:t>
            </a:r>
            <a:r>
              <a:rPr lang="en-US" sz="2500" b="1" dirty="0">
                <a:solidFill>
                  <a:schemeClr val="tx2"/>
                </a:solidFill>
                <a:latin typeface="Calibri" panose="020F0502020204030204" pitchFamily="34" charset="0"/>
                <a:cs typeface="Calibri" panose="020F0502020204030204" pitchFamily="34" charset="0"/>
              </a:rPr>
              <a:t>an employer fires an employee for being homosexual or transgender, it necessarily intentionally discriminates against that individual in part because of sex.”</a:t>
            </a:r>
          </a:p>
          <a:p>
            <a:pPr marL="342900" indent="-342900">
              <a:buFont typeface="Arial" panose="020B0604020202020204" pitchFamily="34" charset="0"/>
              <a:buChar char="•"/>
            </a:pPr>
            <a:r>
              <a:rPr lang="en-US" sz="2500" dirty="0">
                <a:solidFill>
                  <a:schemeClr val="tx2"/>
                </a:solidFill>
                <a:latin typeface="Calibri" panose="020F0502020204030204" pitchFamily="34" charset="0"/>
                <a:cs typeface="Calibri" panose="020F0502020204030204" pitchFamily="34" charset="0"/>
              </a:rPr>
              <a:t>A very strong decision written by </a:t>
            </a:r>
            <a:r>
              <a:rPr lang="en-US" sz="2500" dirty="0" smtClean="0">
                <a:solidFill>
                  <a:schemeClr val="tx2"/>
                </a:solidFill>
                <a:latin typeface="Calibri" panose="020F0502020204030204" pitchFamily="34" charset="0"/>
                <a:cs typeface="Calibri" panose="020F0502020204030204" pitchFamily="34" charset="0"/>
              </a:rPr>
              <a:t>conservative Gorsuch; </a:t>
            </a:r>
            <a:r>
              <a:rPr lang="en-US" sz="2500" dirty="0">
                <a:solidFill>
                  <a:schemeClr val="tx2"/>
                </a:solidFill>
                <a:latin typeface="Calibri" panose="020F0502020204030204" pitchFamily="34" charset="0"/>
                <a:cs typeface="Calibri" panose="020F0502020204030204" pitchFamily="34" charset="0"/>
              </a:rPr>
              <a:t>also applies to lesbians, bisexuals, </a:t>
            </a:r>
            <a:r>
              <a:rPr lang="en-US" sz="2500" dirty="0" err="1">
                <a:solidFill>
                  <a:schemeClr val="tx2"/>
                </a:solidFill>
                <a:latin typeface="Calibri" panose="020F0502020204030204" pitchFamily="34" charset="0"/>
                <a:cs typeface="Calibri" panose="020F0502020204030204" pitchFamily="34" charset="0"/>
              </a:rPr>
              <a:t>nonbinary</a:t>
            </a:r>
            <a:r>
              <a:rPr lang="en-US" sz="2500" dirty="0">
                <a:solidFill>
                  <a:schemeClr val="tx2"/>
                </a:solidFill>
                <a:latin typeface="Calibri" panose="020F0502020204030204" pitchFamily="34" charset="0"/>
                <a:cs typeface="Calibri" panose="020F0502020204030204" pitchFamily="34" charset="0"/>
              </a:rPr>
              <a:t> people</a:t>
            </a:r>
          </a:p>
          <a:p>
            <a:pPr marL="342900" indent="-342900">
              <a:buFont typeface="Arial" panose="020B0604020202020204" pitchFamily="34" charset="0"/>
              <a:buChar char="•"/>
            </a:pPr>
            <a:r>
              <a:rPr lang="en-US" sz="2500" dirty="0" smtClean="0">
                <a:solidFill>
                  <a:schemeClr val="tx2"/>
                </a:solidFill>
                <a:latin typeface="Calibri" panose="020F0502020204030204" pitchFamily="34" charset="0"/>
                <a:cs typeface="Calibri" panose="020F0502020204030204" pitchFamily="34" charset="0"/>
              </a:rPr>
              <a:t>More than 100 federal nondiscrimination </a:t>
            </a:r>
            <a:r>
              <a:rPr lang="en-US" sz="2500" dirty="0">
                <a:solidFill>
                  <a:schemeClr val="tx2"/>
                </a:solidFill>
                <a:latin typeface="Calibri" panose="020F0502020204030204" pitchFamily="34" charset="0"/>
                <a:cs typeface="Calibri" panose="020F0502020204030204" pitchFamily="34" charset="0"/>
              </a:rPr>
              <a:t>l</a:t>
            </a:r>
            <a:r>
              <a:rPr lang="en-US" sz="2500" dirty="0" smtClean="0">
                <a:solidFill>
                  <a:schemeClr val="tx2"/>
                </a:solidFill>
                <a:latin typeface="Calibri" panose="020F0502020204030204" pitchFamily="34" charset="0"/>
                <a:cs typeface="Calibri" panose="020F0502020204030204" pitchFamily="34" charset="0"/>
              </a:rPr>
              <a:t>aws and </a:t>
            </a:r>
            <a:r>
              <a:rPr lang="en-US" sz="2500" dirty="0" err="1" smtClean="0">
                <a:solidFill>
                  <a:schemeClr val="tx2"/>
                </a:solidFill>
                <a:latin typeface="Calibri" panose="020F0502020204030204" pitchFamily="34" charset="0"/>
                <a:cs typeface="Calibri" panose="020F0502020204030204" pitchFamily="34" charset="0"/>
              </a:rPr>
              <a:t>regs</a:t>
            </a:r>
            <a:r>
              <a:rPr lang="en-US" sz="2500" dirty="0" smtClean="0">
                <a:solidFill>
                  <a:schemeClr val="tx2"/>
                </a:solidFill>
                <a:latin typeface="Calibri" panose="020F0502020204030204" pitchFamily="34" charset="0"/>
                <a:cs typeface="Calibri" panose="020F0502020204030204" pitchFamily="34" charset="0"/>
              </a:rPr>
              <a:t>. reference </a:t>
            </a:r>
            <a:r>
              <a:rPr lang="en-US" sz="2500" dirty="0">
                <a:solidFill>
                  <a:schemeClr val="tx2"/>
                </a:solidFill>
                <a:latin typeface="Calibri" panose="020F0502020204030204" pitchFamily="34" charset="0"/>
                <a:cs typeface="Calibri" panose="020F0502020204030204" pitchFamily="34" charset="0"/>
              </a:rPr>
              <a:t>Title VII of Civil Rights </a:t>
            </a:r>
            <a:r>
              <a:rPr lang="en-US" sz="2500" dirty="0" smtClean="0">
                <a:solidFill>
                  <a:schemeClr val="tx2"/>
                </a:solidFill>
                <a:latin typeface="Calibri" panose="020F0502020204030204" pitchFamily="34" charset="0"/>
                <a:cs typeface="Calibri" panose="020F0502020204030204" pitchFamily="34" charset="0"/>
              </a:rPr>
              <a:t>Act</a:t>
            </a:r>
            <a:endParaRPr lang="en-US" sz="250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500" dirty="0" smtClean="0">
                <a:solidFill>
                  <a:schemeClr val="tx2"/>
                </a:solidFill>
                <a:latin typeface="Calibri" panose="020F0502020204030204" pitchFamily="34" charset="0"/>
                <a:cs typeface="Calibri" panose="020F0502020204030204" pitchFamily="34" charset="0"/>
              </a:rPr>
              <a:t>However, Title VII sex discrimination does not apply to public accommodations.</a:t>
            </a:r>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a:xfrm>
            <a:off x="457200" y="29817"/>
            <a:ext cx="8229600" cy="1143000"/>
          </a:xfrm>
        </p:spPr>
        <p:txBody>
          <a:bodyPr/>
          <a:lstStyle/>
          <a:p>
            <a:pPr>
              <a:lnSpc>
                <a:spcPct val="100000"/>
              </a:lnSpc>
            </a:pPr>
            <a:r>
              <a:rPr lang="en-US" sz="3600" i="1" dirty="0" err="1" smtClean="0"/>
              <a:t>Bostock</a:t>
            </a:r>
            <a:r>
              <a:rPr lang="en-US" sz="3600" i="1" dirty="0" smtClean="0"/>
              <a:t> v. Clayton Co., GA </a:t>
            </a:r>
            <a:r>
              <a:rPr lang="en-US" sz="3600" dirty="0" smtClean="0"/>
              <a:t>(2020)</a:t>
            </a:r>
            <a:endParaRPr lang="en-US" sz="3600" dirty="0"/>
          </a:p>
        </p:txBody>
      </p:sp>
    </p:spTree>
    <p:extLst>
      <p:ext uri="{BB962C8B-B14F-4D97-AF65-F5344CB8AC3E}">
        <p14:creationId xmlns:p14="http://schemas.microsoft.com/office/powerpoint/2010/main" val="2063016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703003"/>
          </a:xfrm>
        </p:spPr>
        <p:txBody>
          <a:bodyPr>
            <a:noAutofit/>
          </a:bodyPr>
          <a:lstStyle/>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“People should be able to access healthcare and secure a roof over their heads without being subjected to sex discrimination.  All persons should receive equal treatment under the law, no matter their gender identity or sexual orientation.”</a:t>
            </a: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Calls on federal agencies to “review all existing orders, regulations, guidance documents, policies, programs, or other agency actions” related to Title VII sex discrimination and “consider whether to revise, suspend, or rescind such agency actions, or promulgate new agency actions” to enforce the U.S. Supreme Court ruling in </a:t>
            </a:r>
            <a:r>
              <a:rPr lang="en-US" sz="2400" i="1" dirty="0" err="1" smtClean="0">
                <a:solidFill>
                  <a:schemeClr val="tx2"/>
                </a:solidFill>
                <a:latin typeface="Calibri" panose="020F0502020204030204" pitchFamily="34" charset="0"/>
                <a:cs typeface="Calibri" panose="020F0502020204030204" pitchFamily="34" charset="0"/>
              </a:rPr>
              <a:t>Bostock</a:t>
            </a:r>
            <a:r>
              <a:rPr lang="en-US" sz="2400" i="1" dirty="0" smtClean="0">
                <a:solidFill>
                  <a:schemeClr val="tx2"/>
                </a:solidFill>
                <a:latin typeface="Calibri" panose="020F0502020204030204" pitchFamily="34" charset="0"/>
                <a:cs typeface="Calibri" panose="020F0502020204030204" pitchFamily="34" charset="0"/>
              </a:rPr>
              <a:t>.</a:t>
            </a:r>
            <a:r>
              <a:rPr lang="en-US" sz="2400" dirty="0" smtClean="0">
                <a:solidFill>
                  <a:schemeClr val="tx2"/>
                </a:solidFill>
                <a:latin typeface="Calibri" panose="020F0502020204030204" pitchFamily="34" charset="0"/>
                <a:cs typeface="Calibri" panose="020F0502020204030204" pitchFamily="34" charset="0"/>
              </a:rPr>
              <a:t> </a:t>
            </a:r>
            <a:endParaRPr lang="en-US" sz="240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Many agencies adding SOGI questions to forms to document anti-LGBT </a:t>
            </a:r>
            <a:r>
              <a:rPr lang="en-US" sz="2400" dirty="0" smtClean="0">
                <a:solidFill>
                  <a:schemeClr val="tx2"/>
                </a:solidFill>
                <a:latin typeface="Calibri" panose="020F0502020204030204" pitchFamily="34" charset="0"/>
                <a:cs typeface="Calibri" panose="020F0502020204030204" pitchFamily="34" charset="0"/>
              </a:rPr>
              <a:t>discrimination.</a:t>
            </a:r>
            <a:endParaRPr lang="en-US" sz="2400" dirty="0">
              <a:solidFill>
                <a:schemeClr val="tx2"/>
              </a:solidFill>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a:xfrm>
            <a:off x="440634" y="152400"/>
            <a:ext cx="8474765" cy="685800"/>
          </a:xfrm>
        </p:spPr>
        <p:txBody>
          <a:bodyPr/>
          <a:lstStyle/>
          <a:p>
            <a:r>
              <a:rPr lang="en-US" sz="3400" dirty="0" smtClean="0"/>
              <a:t>Biden ex. order on SOGI </a:t>
            </a:r>
            <a:r>
              <a:rPr lang="en-US" sz="3400" dirty="0" err="1" smtClean="0"/>
              <a:t>nondisc</a:t>
            </a:r>
            <a:r>
              <a:rPr lang="en-US" sz="3400" dirty="0" smtClean="0"/>
              <a:t>.</a:t>
            </a:r>
            <a:endParaRPr lang="en-US" sz="3400" dirty="0"/>
          </a:p>
        </p:txBody>
      </p:sp>
    </p:spTree>
    <p:extLst>
      <p:ext uri="{BB962C8B-B14F-4D97-AF65-F5344CB8AC3E}">
        <p14:creationId xmlns:p14="http://schemas.microsoft.com/office/powerpoint/2010/main" val="2543282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9722"/>
            <a:ext cx="5904044" cy="3017520"/>
          </a:xfrm>
        </p:spPr>
        <p:txBody>
          <a:bodyPr/>
          <a:lstStyle/>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Passed U.S. House, now in U.S. Senate</a:t>
            </a: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Would prohibit sexual orientation and gender identity discrimination in: employment, housing, credit, jury service, federally-funder programs, public spaces and services</a:t>
            </a: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Retains religious exemptions already </a:t>
            </a:r>
            <a:r>
              <a:rPr lang="en-US" sz="2400" dirty="0" smtClean="0">
                <a:solidFill>
                  <a:schemeClr val="tx2"/>
                </a:solidFill>
                <a:latin typeface="Calibri" panose="020F0502020204030204" pitchFamily="34" charset="0"/>
                <a:cs typeface="Calibri" panose="020F0502020204030204" pitchFamily="34" charset="0"/>
              </a:rPr>
              <a:t>in </a:t>
            </a:r>
            <a:r>
              <a:rPr lang="en-US" sz="2400" dirty="0">
                <a:solidFill>
                  <a:schemeClr val="tx2"/>
                </a:solidFill>
                <a:latin typeface="Calibri" panose="020F0502020204030204" pitchFamily="34" charset="0"/>
                <a:cs typeface="Calibri" panose="020F0502020204030204" pitchFamily="34" charset="0"/>
              </a:rPr>
              <a:t>law</a:t>
            </a: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9 in 10 Americans support </a:t>
            </a:r>
            <a:r>
              <a:rPr lang="en-US" sz="2400" dirty="0" err="1">
                <a:solidFill>
                  <a:schemeClr val="tx2"/>
                </a:solidFill>
                <a:latin typeface="Calibri" panose="020F0502020204030204" pitchFamily="34" charset="0"/>
                <a:cs typeface="Calibri" panose="020F0502020204030204" pitchFamily="34" charset="0"/>
              </a:rPr>
              <a:t>SOGI</a:t>
            </a:r>
            <a:r>
              <a:rPr lang="en-US" sz="2400" dirty="0">
                <a:solidFill>
                  <a:schemeClr val="tx2"/>
                </a:solidFill>
                <a:latin typeface="Calibri" panose="020F0502020204030204" pitchFamily="34" charset="0"/>
                <a:cs typeface="Calibri" panose="020F0502020204030204" pitchFamily="34" charset="0"/>
              </a:rPr>
              <a:t> </a:t>
            </a:r>
            <a:r>
              <a:rPr lang="en-US" sz="2400" dirty="0" smtClean="0">
                <a:solidFill>
                  <a:schemeClr val="tx2"/>
                </a:solidFill>
                <a:latin typeface="Calibri" panose="020F0502020204030204" pitchFamily="34" charset="0"/>
                <a:cs typeface="Calibri" panose="020F0502020204030204" pitchFamily="34" charset="0"/>
              </a:rPr>
              <a:t>nondiscrimination, 7 in 10 support </a:t>
            </a:r>
            <a:r>
              <a:rPr lang="en-US" sz="2400" dirty="0" err="1" smtClean="0">
                <a:solidFill>
                  <a:schemeClr val="tx2"/>
                </a:solidFill>
                <a:latin typeface="Calibri" panose="020F0502020204030204" pitchFamily="34" charset="0"/>
                <a:cs typeface="Calibri" panose="020F0502020204030204" pitchFamily="34" charset="0"/>
              </a:rPr>
              <a:t>SOGI</a:t>
            </a:r>
            <a:r>
              <a:rPr lang="en-US" sz="2400" dirty="0" smtClean="0">
                <a:solidFill>
                  <a:schemeClr val="tx2"/>
                </a:solidFill>
                <a:latin typeface="Calibri" panose="020F0502020204030204" pitchFamily="34" charset="0"/>
                <a:cs typeface="Calibri" panose="020F0502020204030204" pitchFamily="34" charset="0"/>
              </a:rPr>
              <a:t> nondiscrimination laws (</a:t>
            </a:r>
            <a:r>
              <a:rPr lang="en-US" sz="2400" dirty="0">
                <a:solidFill>
                  <a:schemeClr val="tx2"/>
                </a:solidFill>
                <a:latin typeface="Calibri" panose="020F0502020204030204" pitchFamily="34" charset="0"/>
                <a:cs typeface="Calibri" panose="020F0502020204030204" pitchFamily="34" charset="0"/>
              </a:rPr>
              <a:t>Kaiser Family Foundation poll, 2020)</a:t>
            </a:r>
          </a:p>
          <a:p>
            <a:pPr marL="342900" indent="-3429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First introduced by New York Congresswoman Bella Abzug in 1974</a:t>
            </a:r>
          </a:p>
          <a:p>
            <a:endParaRPr lang="en-US" dirty="0"/>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a:xfrm>
            <a:off x="304800" y="-189661"/>
            <a:ext cx="8229600" cy="1143000"/>
          </a:xfrm>
        </p:spPr>
        <p:txBody>
          <a:bodyPr/>
          <a:lstStyle/>
          <a:p>
            <a:r>
              <a:rPr lang="en-US" dirty="0" smtClean="0"/>
              <a:t>Equality Act</a:t>
            </a:r>
            <a:endParaRPr lang="en-US" dirty="0"/>
          </a:p>
        </p:txBody>
      </p:sp>
      <p:pic>
        <p:nvPicPr>
          <p:cNvPr id="5" name="Picture 4"/>
          <p:cNvPicPr>
            <a:picLocks noChangeAspect="1"/>
          </p:cNvPicPr>
          <p:nvPr/>
        </p:nvPicPr>
        <p:blipFill>
          <a:blip r:embed="rId2"/>
          <a:stretch>
            <a:fillRect/>
          </a:stretch>
        </p:blipFill>
        <p:spPr>
          <a:xfrm>
            <a:off x="6662149" y="1388133"/>
            <a:ext cx="2400300" cy="3436144"/>
          </a:xfrm>
          <a:prstGeom prst="rect">
            <a:avLst/>
          </a:prstGeom>
        </p:spPr>
      </p:pic>
    </p:spTree>
    <p:extLst>
      <p:ext uri="{BB962C8B-B14F-4D97-AF65-F5344CB8AC3E}">
        <p14:creationId xmlns:p14="http://schemas.microsoft.com/office/powerpoint/2010/main" val="1641564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HHS Notice of SOGI </a:t>
            </a:r>
            <a:r>
              <a:rPr lang="en-US" dirty="0" err="1" smtClean="0"/>
              <a:t>nondisc</a:t>
            </a:r>
            <a:r>
              <a:rPr lang="en-US" dirty="0" smtClean="0"/>
              <a:t>. In </a:t>
            </a:r>
            <a:r>
              <a:rPr lang="en-US" dirty="0" err="1" smtClean="0"/>
              <a:t>H.Care</a:t>
            </a:r>
            <a:endParaRPr lang="en-US" dirty="0"/>
          </a:p>
        </p:txBody>
      </p:sp>
      <p:sp>
        <p:nvSpPr>
          <p:cNvPr id="3" name="Content Placeholder 2"/>
          <p:cNvSpPr>
            <a:spLocks noGrp="1"/>
          </p:cNvSpPr>
          <p:nvPr>
            <p:ph idx="1"/>
          </p:nvPr>
        </p:nvSpPr>
        <p:spPr>
          <a:xfrm>
            <a:off x="457200" y="1066800"/>
            <a:ext cx="8229600" cy="4378325"/>
          </a:xfrm>
        </p:spPr>
        <p:txBody>
          <a:bodyPr/>
          <a:lstStyle/>
          <a:p>
            <a:r>
              <a:rPr lang="en-US" sz="2400" b="1" dirty="0">
                <a:solidFill>
                  <a:schemeClr val="tx2"/>
                </a:solidFill>
                <a:latin typeface="Calibri" panose="020F0502020204030204" pitchFamily="34" charset="0"/>
                <a:cs typeface="Calibri" panose="020F0502020204030204" pitchFamily="34" charset="0"/>
              </a:rPr>
              <a:t>Notification of Interpretation and Enforcement of Section 1557 of the Affordable Care Act and Title IX of the Education Amendments of 1972 </a:t>
            </a:r>
            <a:endParaRPr lang="en-US" sz="2400" b="1" dirty="0" smtClean="0">
              <a:solidFill>
                <a:schemeClr val="tx2"/>
              </a:solidFill>
              <a:latin typeface="Calibri" panose="020F0502020204030204" pitchFamily="34" charset="0"/>
              <a:cs typeface="Calibri" panose="020F0502020204030204" pitchFamily="34" charset="0"/>
            </a:endParaRPr>
          </a:p>
          <a:p>
            <a:r>
              <a:rPr lang="en-US" sz="2400" dirty="0" smtClean="0">
                <a:solidFill>
                  <a:schemeClr val="tx2"/>
                </a:solidFill>
                <a:latin typeface="Calibri" panose="020F0502020204030204" pitchFamily="34" charset="0"/>
                <a:cs typeface="Calibri" panose="020F0502020204030204" pitchFamily="34" charset="0"/>
              </a:rPr>
              <a:t>“Today</a:t>
            </a:r>
            <a:r>
              <a:rPr lang="en-US" sz="2400" dirty="0">
                <a:solidFill>
                  <a:schemeClr val="tx2"/>
                </a:solidFill>
                <a:latin typeface="Calibri" panose="020F0502020204030204" pitchFamily="34" charset="0"/>
                <a:cs typeface="Calibri" panose="020F0502020204030204" pitchFamily="34" charset="0"/>
              </a:rPr>
              <a:t>, the Department of Health and Human Services announced that the Office for Civil Rights will </a:t>
            </a:r>
            <a:r>
              <a:rPr lang="en-US" sz="2400" b="1" dirty="0">
                <a:solidFill>
                  <a:schemeClr val="tx2"/>
                </a:solidFill>
                <a:latin typeface="Calibri" panose="020F0502020204030204" pitchFamily="34" charset="0"/>
                <a:cs typeface="Calibri" panose="020F0502020204030204" pitchFamily="34" charset="0"/>
              </a:rPr>
              <a:t>interpret and enforce Section 1557 and Title IX’s prohibitions on discrimination based on sex to include: (1) discrimination on the basis of sexual orientation; and (2) discrimination on the basis of gender identity. </a:t>
            </a:r>
            <a:r>
              <a:rPr lang="en-US" sz="2400" dirty="0">
                <a:solidFill>
                  <a:schemeClr val="tx2"/>
                </a:solidFill>
                <a:latin typeface="Calibri" panose="020F0502020204030204" pitchFamily="34" charset="0"/>
                <a:cs typeface="Calibri" panose="020F0502020204030204" pitchFamily="34" charset="0"/>
              </a:rPr>
              <a:t> Section 1557 prohibits discrimination on the basis of race, color, national origin, sex, age, or disability in covered health programs or activities.  The update was made in light of the U.S. Supreme Court’s decision in </a:t>
            </a:r>
            <a:r>
              <a:rPr lang="en-US" sz="2400" i="1" dirty="0" err="1">
                <a:solidFill>
                  <a:schemeClr val="tx2"/>
                </a:solidFill>
                <a:latin typeface="Calibri" panose="020F0502020204030204" pitchFamily="34" charset="0"/>
                <a:cs typeface="Calibri" panose="020F0502020204030204" pitchFamily="34" charset="0"/>
              </a:rPr>
              <a:t>Bostock</a:t>
            </a:r>
            <a:r>
              <a:rPr lang="en-US" sz="2400" i="1" dirty="0">
                <a:solidFill>
                  <a:schemeClr val="tx2"/>
                </a:solidFill>
                <a:latin typeface="Calibri" panose="020F0502020204030204" pitchFamily="34" charset="0"/>
                <a:cs typeface="Calibri" panose="020F0502020204030204" pitchFamily="34" charset="0"/>
              </a:rPr>
              <a:t> v. Clayton County </a:t>
            </a:r>
            <a:r>
              <a:rPr lang="en-US" sz="2400" dirty="0">
                <a:solidFill>
                  <a:schemeClr val="tx2"/>
                </a:solidFill>
                <a:latin typeface="Calibri" panose="020F0502020204030204" pitchFamily="34" charset="0"/>
                <a:cs typeface="Calibri" panose="020F0502020204030204" pitchFamily="34" charset="0"/>
              </a:rPr>
              <a:t>and subsequent court decisions</a:t>
            </a:r>
            <a:r>
              <a:rPr lang="en-US" sz="2400" dirty="0" smtClean="0">
                <a:solidFill>
                  <a:schemeClr val="tx2"/>
                </a:solidFill>
                <a:latin typeface="Calibri" panose="020F0502020204030204" pitchFamily="34" charset="0"/>
                <a:cs typeface="Calibri" panose="020F0502020204030204" pitchFamily="34" charset="0"/>
              </a:rPr>
              <a:t>.”</a:t>
            </a:r>
          </a:p>
          <a:p>
            <a:r>
              <a:rPr lang="en-US" sz="2400" dirty="0">
                <a:solidFill>
                  <a:schemeClr val="tx2"/>
                </a:solidFill>
                <a:latin typeface="Calibri" panose="020F0502020204030204" pitchFamily="34" charset="0"/>
                <a:cs typeface="Calibri" panose="020F0502020204030204" pitchFamily="34" charset="0"/>
              </a:rPr>
              <a:t>	</a:t>
            </a:r>
            <a:r>
              <a:rPr lang="en-US" sz="2400" dirty="0" smtClean="0">
                <a:solidFill>
                  <a:schemeClr val="tx2"/>
                </a:solidFill>
                <a:latin typeface="Calibri" panose="020F0502020204030204" pitchFamily="34" charset="0"/>
                <a:cs typeface="Calibri" panose="020F0502020204030204" pitchFamily="34" charset="0"/>
              </a:rPr>
              <a:t>May 10, 2021 HHS press release</a:t>
            </a:r>
            <a:endParaRPr lang="en-US" sz="24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056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7523" y="0"/>
            <a:ext cx="8808953" cy="6583680"/>
          </a:xfrm>
          <a:prstGeom prst="rect">
            <a:avLst/>
          </a:prstGeom>
        </p:spPr>
      </p:pic>
    </p:spTree>
    <p:extLst>
      <p:ext uri="{BB962C8B-B14F-4D97-AF65-F5344CB8AC3E}">
        <p14:creationId xmlns:p14="http://schemas.microsoft.com/office/powerpoint/2010/main" val="9696621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914400"/>
            <a:ext cx="8996048" cy="5212080"/>
          </a:xfrm>
          <a:prstGeom prst="rect">
            <a:avLst/>
          </a:prstGeom>
        </p:spPr>
      </p:pic>
    </p:spTree>
    <p:extLst>
      <p:ext uri="{BB962C8B-B14F-4D97-AF65-F5344CB8AC3E}">
        <p14:creationId xmlns:p14="http://schemas.microsoft.com/office/powerpoint/2010/main" val="868262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422" y="-304800"/>
            <a:ext cx="8229600" cy="1143000"/>
          </a:xfrm>
        </p:spPr>
        <p:txBody>
          <a:bodyPr/>
          <a:lstStyle/>
          <a:p>
            <a:r>
              <a:rPr lang="en-US" sz="3600" b="1" dirty="0" smtClean="0">
                <a:solidFill>
                  <a:srgbClr val="233E99"/>
                </a:solidFill>
                <a:latin typeface="Century Gothic" panose="020B0502020202020204" pitchFamily="34" charset="0"/>
              </a:rPr>
              <a:t>OUTLINE</a:t>
            </a:r>
            <a:endParaRPr lang="en-US" sz="3600" b="1" dirty="0">
              <a:solidFill>
                <a:srgbClr val="233E99"/>
              </a:solidFill>
              <a:latin typeface="Century Gothic" panose="020B0502020202020204" pitchFamily="34" charset="0"/>
            </a:endParaRPr>
          </a:p>
        </p:txBody>
      </p:sp>
      <p:sp>
        <p:nvSpPr>
          <p:cNvPr id="3" name="Content Placeholder 2"/>
          <p:cNvSpPr>
            <a:spLocks noGrp="1"/>
          </p:cNvSpPr>
          <p:nvPr>
            <p:ph idx="1"/>
          </p:nvPr>
        </p:nvSpPr>
        <p:spPr>
          <a:xfrm>
            <a:off x="457200" y="990600"/>
            <a:ext cx="8229600" cy="4724400"/>
          </a:xfrm>
        </p:spPr>
        <p:txBody>
          <a:bodyPr>
            <a:noAutofit/>
          </a:bodyPr>
          <a:lstStyle/>
          <a:p>
            <a:pPr marL="428625" indent="-428625">
              <a:buAutoNum type="romanUcPeriod"/>
            </a:pPr>
            <a:r>
              <a:rPr lang="en-US" sz="3600" dirty="0" smtClean="0">
                <a:solidFill>
                  <a:schemeClr val="tx2"/>
                </a:solidFill>
                <a:latin typeface="Calibri" panose="020F0502020204030204" pitchFamily="34" charset="0"/>
                <a:cs typeface="Calibri" panose="020F0502020204030204" pitchFamily="34" charset="0"/>
              </a:rPr>
              <a:t>LGBTQ+ health disparities, including </a:t>
            </a:r>
            <a:r>
              <a:rPr lang="en-US" sz="3600" dirty="0" err="1" smtClean="0">
                <a:solidFill>
                  <a:schemeClr val="tx2"/>
                </a:solidFill>
                <a:latin typeface="Calibri" panose="020F0502020204030204" pitchFamily="34" charset="0"/>
                <a:cs typeface="Calibri" panose="020F0502020204030204" pitchFamily="34" charset="0"/>
              </a:rPr>
              <a:t>BH</a:t>
            </a:r>
            <a:endParaRPr lang="en-US" sz="3600" i="1" dirty="0" smtClean="0">
              <a:solidFill>
                <a:schemeClr val="tx2"/>
              </a:solidFill>
              <a:latin typeface="Calibri" panose="020F0502020204030204" pitchFamily="34" charset="0"/>
              <a:cs typeface="Calibri" panose="020F0502020204030204" pitchFamily="34" charset="0"/>
            </a:endParaRPr>
          </a:p>
          <a:p>
            <a:pPr marL="428625" indent="-428625">
              <a:buAutoNum type="romanUcPeriod"/>
            </a:pPr>
            <a:r>
              <a:rPr lang="en-US" sz="3600" dirty="0" smtClean="0">
                <a:solidFill>
                  <a:schemeClr val="tx2"/>
                </a:solidFill>
                <a:latin typeface="Calibri" panose="020F0502020204030204" pitchFamily="34" charset="0"/>
                <a:cs typeface="Calibri" panose="020F0502020204030204" pitchFamily="34" charset="0"/>
              </a:rPr>
              <a:t>Discrimination, impact on health, functions as barrier to accessing care</a:t>
            </a:r>
          </a:p>
          <a:p>
            <a:pPr marL="428625" indent="-428625">
              <a:buAutoNum type="romanUcPeriod"/>
            </a:pPr>
            <a:r>
              <a:rPr lang="en-US" sz="3600" dirty="0" smtClean="0">
                <a:solidFill>
                  <a:schemeClr val="tx2"/>
                </a:solidFill>
                <a:latin typeface="Calibri" panose="020F0502020204030204" pitchFamily="34" charset="0"/>
                <a:cs typeface="Calibri" panose="020F0502020204030204" pitchFamily="34" charset="0"/>
              </a:rPr>
              <a:t>Recent changes in federal sexual orientation and gender identity (</a:t>
            </a:r>
            <a:r>
              <a:rPr lang="en-US" sz="3600" dirty="0" err="1" smtClean="0">
                <a:solidFill>
                  <a:schemeClr val="tx2"/>
                </a:solidFill>
                <a:latin typeface="Calibri" panose="020F0502020204030204" pitchFamily="34" charset="0"/>
                <a:cs typeface="Calibri" panose="020F0502020204030204" pitchFamily="34" charset="0"/>
              </a:rPr>
              <a:t>SOGI</a:t>
            </a:r>
            <a:r>
              <a:rPr lang="en-US" sz="3600" dirty="0" smtClean="0">
                <a:solidFill>
                  <a:schemeClr val="tx2"/>
                </a:solidFill>
                <a:latin typeface="Calibri" panose="020F0502020204030204" pitchFamily="34" charset="0"/>
                <a:cs typeface="Calibri" panose="020F0502020204030204" pitchFamily="34" charset="0"/>
              </a:rPr>
              <a:t>) nondiscrimination law and policy</a:t>
            </a:r>
          </a:p>
          <a:p>
            <a:pPr marL="428625" indent="-428625">
              <a:buAutoNum type="romanUcPeriod"/>
            </a:pPr>
            <a:r>
              <a:rPr lang="en-US" sz="3600" dirty="0" smtClean="0">
                <a:solidFill>
                  <a:schemeClr val="tx2"/>
                </a:solidFill>
                <a:latin typeface="Calibri" panose="020F0502020204030204" pitchFamily="34" charset="0"/>
                <a:cs typeface="Calibri" panose="020F0502020204030204" pitchFamily="34" charset="0"/>
              </a:rPr>
              <a:t>What you can do to support LGBTQ+ people, LGBTQ+ health equity</a:t>
            </a:r>
          </a:p>
        </p:txBody>
      </p:sp>
    </p:spTree>
    <p:extLst>
      <p:ext uri="{BB962C8B-B14F-4D97-AF65-F5344CB8AC3E}">
        <p14:creationId xmlns:p14="http://schemas.microsoft.com/office/powerpoint/2010/main" val="2280025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a:xfrm>
            <a:off x="447261" y="9939"/>
            <a:ext cx="8229600" cy="1143000"/>
          </a:xfrm>
        </p:spPr>
        <p:txBody>
          <a:bodyPr/>
          <a:lstStyle/>
          <a:p>
            <a:r>
              <a:rPr lang="en-US" dirty="0" smtClean="0">
                <a:solidFill>
                  <a:schemeClr val="accent2"/>
                </a:solidFill>
              </a:rPr>
              <a:t>Understand that anti-LGBTQ+ politics creates trauma</a:t>
            </a:r>
            <a:endParaRPr lang="en-US" dirty="0">
              <a:solidFill>
                <a:schemeClr val="accent2"/>
              </a:solidFill>
            </a:endParaRPr>
          </a:p>
        </p:txBody>
      </p:sp>
      <p:pic>
        <p:nvPicPr>
          <p:cNvPr id="5" name="Picture 4"/>
          <p:cNvPicPr>
            <a:picLocks noChangeAspect="1"/>
          </p:cNvPicPr>
          <p:nvPr/>
        </p:nvPicPr>
        <p:blipFill>
          <a:blip r:embed="rId2"/>
          <a:stretch>
            <a:fillRect/>
          </a:stretch>
        </p:blipFill>
        <p:spPr>
          <a:xfrm>
            <a:off x="1334472" y="1570383"/>
            <a:ext cx="6475056" cy="4663440"/>
          </a:xfrm>
          <a:prstGeom prst="rect">
            <a:avLst/>
          </a:prstGeom>
        </p:spPr>
      </p:pic>
    </p:spTree>
    <p:extLst>
      <p:ext uri="{BB962C8B-B14F-4D97-AF65-F5344CB8AC3E}">
        <p14:creationId xmlns:p14="http://schemas.microsoft.com/office/powerpoint/2010/main" val="177616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91160" y="457200"/>
            <a:ext cx="8761680" cy="5120640"/>
          </a:xfrm>
          <a:prstGeom prst="rect">
            <a:avLst/>
          </a:prstGeom>
        </p:spPr>
      </p:pic>
    </p:spTree>
    <p:extLst>
      <p:ext uri="{BB962C8B-B14F-4D97-AF65-F5344CB8AC3E}">
        <p14:creationId xmlns:p14="http://schemas.microsoft.com/office/powerpoint/2010/main" val="3242041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600" dirty="0" smtClean="0">
                <a:latin typeface="Calibri" panose="020F0502020204030204" pitchFamily="34" charset="0"/>
                <a:cs typeface="Calibri" panose="020F0502020204030204" pitchFamily="34" charset="0"/>
              </a:rPr>
              <a:t>More </a:t>
            </a:r>
            <a:r>
              <a:rPr lang="en-US" sz="2600" dirty="0">
                <a:latin typeface="Calibri" panose="020F0502020204030204" pitchFamily="34" charset="0"/>
                <a:cs typeface="Calibri" panose="020F0502020204030204" pitchFamily="34" charset="0"/>
              </a:rPr>
              <a:t>frequent exposure to negative depictions of transgender people in the media was significantly associated with clinically significant symptoms of :</a:t>
            </a:r>
          </a:p>
          <a:p>
            <a:r>
              <a:rPr lang="en-US" sz="2600" b="1" dirty="0">
                <a:latin typeface="Calibri" panose="020F0502020204030204" pitchFamily="34" charset="0"/>
                <a:cs typeface="Calibri" panose="020F0502020204030204" pitchFamily="34" charset="0"/>
              </a:rPr>
              <a:t>depression</a:t>
            </a:r>
            <a:r>
              <a:rPr lang="en-US" sz="2600" dirty="0">
                <a:latin typeface="Calibri" panose="020F0502020204030204" pitchFamily="34" charset="0"/>
                <a:cs typeface="Calibri" panose="020F0502020204030204" pitchFamily="34" charset="0"/>
              </a:rPr>
              <a:t> (adjusted odds ratio [</a:t>
            </a:r>
            <a:r>
              <a:rPr lang="en-US" sz="2600" dirty="0" err="1">
                <a:latin typeface="Calibri" panose="020F0502020204030204" pitchFamily="34" charset="0"/>
                <a:cs typeface="Calibri" panose="020F0502020204030204" pitchFamily="34" charset="0"/>
              </a:rPr>
              <a:t>aOR</a:t>
            </a:r>
            <a:r>
              <a:rPr lang="en-US" sz="2600" dirty="0">
                <a:latin typeface="Calibri" panose="020F0502020204030204" pitchFamily="34" charset="0"/>
                <a:cs typeface="Calibri" panose="020F0502020204030204" pitchFamily="34" charset="0"/>
              </a:rPr>
              <a:t>] = 1.18; 95% confidence interval [CI] = 1.08–1.29; p = 0.0003); </a:t>
            </a:r>
          </a:p>
          <a:p>
            <a:r>
              <a:rPr lang="en-US" sz="2600" b="1" dirty="0">
                <a:latin typeface="Calibri" panose="020F0502020204030204" pitchFamily="34" charset="0"/>
                <a:cs typeface="Calibri" panose="020F0502020204030204" pitchFamily="34" charset="0"/>
              </a:rPr>
              <a:t>anxiety</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aOR</a:t>
            </a:r>
            <a:r>
              <a:rPr lang="en-US" sz="2600" dirty="0">
                <a:latin typeface="Calibri" panose="020F0502020204030204" pitchFamily="34" charset="0"/>
                <a:cs typeface="Calibri" panose="020F0502020204030204" pitchFamily="34" charset="0"/>
              </a:rPr>
              <a:t> = 1.26; 95% CI = 1.14–1.40; p &lt; 0.0001); </a:t>
            </a:r>
          </a:p>
          <a:p>
            <a:r>
              <a:rPr lang="en-US" sz="2600" b="1" dirty="0">
                <a:latin typeface="Calibri" panose="020F0502020204030204" pitchFamily="34" charset="0"/>
                <a:cs typeface="Calibri" panose="020F0502020204030204" pitchFamily="34" charset="0"/>
              </a:rPr>
              <a:t>PTSD</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aOR</a:t>
            </a:r>
            <a:r>
              <a:rPr lang="en-US" sz="2600" dirty="0">
                <a:latin typeface="Calibri" panose="020F0502020204030204" pitchFamily="34" charset="0"/>
                <a:cs typeface="Calibri" panose="020F0502020204030204" pitchFamily="34" charset="0"/>
              </a:rPr>
              <a:t> = 1.25; 95% CI = 1.16–1.34; p &lt; 0.0001); </a:t>
            </a:r>
          </a:p>
          <a:p>
            <a:r>
              <a:rPr lang="en-US" sz="2600" dirty="0">
                <a:latin typeface="Calibri" panose="020F0502020204030204" pitchFamily="34" charset="0"/>
                <a:cs typeface="Calibri" panose="020F0502020204030204" pitchFamily="34" charset="0"/>
              </a:rPr>
              <a:t>and </a:t>
            </a:r>
            <a:r>
              <a:rPr lang="en-US" sz="2600" b="1" dirty="0">
                <a:latin typeface="Calibri" panose="020F0502020204030204" pitchFamily="34" charset="0"/>
                <a:cs typeface="Calibri" panose="020F0502020204030204" pitchFamily="34" charset="0"/>
              </a:rPr>
              <a:t>global psychological distress </a:t>
            </a: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aOR</a:t>
            </a:r>
            <a:r>
              <a:rPr lang="en-US" sz="2600" dirty="0">
                <a:latin typeface="Calibri" panose="020F0502020204030204" pitchFamily="34" charset="0"/>
                <a:cs typeface="Calibri" panose="020F0502020204030204" pitchFamily="34" charset="0"/>
              </a:rPr>
              <a:t> = 1.28; 95% CI = 1.15–1.42; p &lt; 0.0001).</a:t>
            </a:r>
          </a:p>
        </p:txBody>
      </p:sp>
      <p:sp>
        <p:nvSpPr>
          <p:cNvPr id="3" name="Footer Placeholder 2"/>
          <p:cNvSpPr>
            <a:spLocks noGrp="1"/>
          </p:cNvSpPr>
          <p:nvPr>
            <p:ph type="ftr" sz="quarter" idx="4294967295"/>
          </p:nvPr>
        </p:nvSpPr>
        <p:spPr/>
        <p:txBody>
          <a:bodyPr/>
          <a:lstStyle/>
          <a:p>
            <a:endParaRPr lang="en-US" dirty="0"/>
          </a:p>
        </p:txBody>
      </p:sp>
      <p:sp>
        <p:nvSpPr>
          <p:cNvPr id="4" name="Title 3"/>
          <p:cNvSpPr>
            <a:spLocks noGrp="1"/>
          </p:cNvSpPr>
          <p:nvPr>
            <p:ph type="title"/>
          </p:nvPr>
        </p:nvSpPr>
        <p:spPr>
          <a:xfrm>
            <a:off x="381000" y="228600"/>
            <a:ext cx="8610600" cy="1143000"/>
          </a:xfrm>
        </p:spPr>
        <p:txBody>
          <a:bodyPr>
            <a:normAutofit/>
          </a:bodyPr>
          <a:lstStyle/>
          <a:p>
            <a:r>
              <a:rPr lang="en-US" dirty="0" smtClean="0">
                <a:solidFill>
                  <a:schemeClr val="accent2"/>
                </a:solidFill>
              </a:rPr>
              <a:t>Exposure to negative images of transgender people </a:t>
            </a:r>
            <a:r>
              <a:rPr lang="en-US" dirty="0" smtClean="0">
                <a:solidFill>
                  <a:schemeClr val="accent2"/>
                </a:solidFill>
                <a:sym typeface="Wingdings" panose="05000000000000000000" pitchFamily="2" charset="2"/>
              </a:rPr>
              <a:t> negative Behavioral Health effects</a:t>
            </a:r>
            <a:endParaRPr lang="en-US" dirty="0">
              <a:solidFill>
                <a:schemeClr val="accent2"/>
              </a:solidFill>
            </a:endParaRPr>
          </a:p>
        </p:txBody>
      </p:sp>
    </p:spTree>
    <p:extLst>
      <p:ext uri="{BB962C8B-B14F-4D97-AF65-F5344CB8AC3E}">
        <p14:creationId xmlns:p14="http://schemas.microsoft.com/office/powerpoint/2010/main" val="2855388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sz="3600" dirty="0" smtClean="0"/>
              <a:t>INCORPORATE TRAUMA-INFORMED APPROACHES TO CARE</a:t>
            </a:r>
            <a:endParaRPr lang="en-US" sz="3600" dirty="0"/>
          </a:p>
        </p:txBody>
      </p:sp>
      <p:sp>
        <p:nvSpPr>
          <p:cNvPr id="4" name="Content Placeholder 3"/>
          <p:cNvSpPr>
            <a:spLocks noGrp="1"/>
          </p:cNvSpPr>
          <p:nvPr>
            <p:ph sz="quarter" idx="4294967295"/>
          </p:nvPr>
        </p:nvSpPr>
        <p:spPr>
          <a:xfrm>
            <a:off x="515937" y="1219200"/>
            <a:ext cx="3979863" cy="5029200"/>
          </a:xfrm>
        </p:spPr>
        <p:txBody>
          <a:bodyPr/>
          <a:lstStyle/>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Look to proven models, such as TIA-CHANGE (Trauma Informed Approach &amp; Coordinated HIV Assistance and Navigation for Growth and Empowerment)</a:t>
            </a:r>
          </a:p>
          <a:p>
            <a:pPr marL="457200" indent="-4572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Developed by Christie’s Place in San Diego and AIDS United</a:t>
            </a:r>
            <a:endParaRPr lang="en-US" sz="2800" dirty="0">
              <a:solidFill>
                <a:schemeClr val="tx2"/>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4897060" y="1430147"/>
            <a:ext cx="3786427" cy="4937760"/>
          </a:xfrm>
          <a:prstGeom prst="rect">
            <a:avLst/>
          </a:prstGeom>
        </p:spPr>
      </p:pic>
    </p:spTree>
    <p:extLst>
      <p:ext uri="{BB962C8B-B14F-4D97-AF65-F5344CB8AC3E}">
        <p14:creationId xmlns:p14="http://schemas.microsoft.com/office/powerpoint/2010/main" val="808461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304800"/>
            <a:ext cx="8229600" cy="1143000"/>
          </a:xfrm>
        </p:spPr>
        <p:txBody>
          <a:bodyPr/>
          <a:lstStyle/>
          <a:p>
            <a:r>
              <a:rPr lang="en-US" dirty="0" smtClean="0">
                <a:solidFill>
                  <a:schemeClr val="accent2"/>
                </a:solidFill>
              </a:rPr>
              <a:t>What you can do</a:t>
            </a:r>
            <a:endParaRPr lang="en-US" dirty="0">
              <a:solidFill>
                <a:schemeClr val="accent2"/>
              </a:solidFill>
            </a:endParaRPr>
          </a:p>
        </p:txBody>
      </p:sp>
      <p:sp>
        <p:nvSpPr>
          <p:cNvPr id="3" name="Content Placeholder 2"/>
          <p:cNvSpPr>
            <a:spLocks noGrp="1"/>
          </p:cNvSpPr>
          <p:nvPr>
            <p:ph idx="1"/>
          </p:nvPr>
        </p:nvSpPr>
        <p:spPr>
          <a:xfrm>
            <a:off x="431800" y="877455"/>
            <a:ext cx="8229600" cy="5294745"/>
          </a:xfrm>
        </p:spPr>
        <p:txBody>
          <a:bodyPr/>
          <a:lstStyle/>
          <a:p>
            <a:r>
              <a:rPr lang="en-US" sz="2400" dirty="0">
                <a:solidFill>
                  <a:schemeClr val="tx2"/>
                </a:solidFill>
                <a:latin typeface="Calibri" panose="020F0502020204030204" pitchFamily="34" charset="0"/>
                <a:cs typeface="Calibri" panose="020F0502020204030204" pitchFamily="34" charset="0"/>
              </a:rPr>
              <a:t>Train all staff in how to provide </a:t>
            </a:r>
            <a:r>
              <a:rPr lang="en-US" sz="2400" dirty="0" smtClean="0">
                <a:solidFill>
                  <a:schemeClr val="tx2"/>
                </a:solidFill>
                <a:latin typeface="Calibri" panose="020F0502020204030204" pitchFamily="34" charset="0"/>
                <a:cs typeface="Calibri" panose="020F0502020204030204" pitchFamily="34" charset="0"/>
              </a:rPr>
              <a:t>LGBTQ+ affirming</a:t>
            </a:r>
            <a:r>
              <a:rPr lang="en-US" sz="2400" dirty="0">
                <a:solidFill>
                  <a:schemeClr val="tx2"/>
                </a:solidFill>
                <a:latin typeface="Calibri" panose="020F0502020204030204" pitchFamily="34" charset="0"/>
                <a:cs typeface="Calibri" panose="020F0502020204030204" pitchFamily="34" charset="0"/>
              </a:rPr>
              <a:t>, culturally competent care</a:t>
            </a:r>
          </a:p>
          <a:p>
            <a:r>
              <a:rPr lang="en-US" sz="2400" dirty="0">
                <a:solidFill>
                  <a:schemeClr val="tx2"/>
                </a:solidFill>
                <a:latin typeface="Calibri" panose="020F0502020204030204" pitchFamily="34" charset="0"/>
                <a:cs typeface="Calibri" panose="020F0502020204030204" pitchFamily="34" charset="0"/>
              </a:rPr>
              <a:t>Connect with local </a:t>
            </a:r>
            <a:r>
              <a:rPr lang="en-US" sz="2400" dirty="0" smtClean="0">
                <a:solidFill>
                  <a:schemeClr val="tx2"/>
                </a:solidFill>
                <a:latin typeface="Calibri" panose="020F0502020204030204" pitchFamily="34" charset="0"/>
                <a:cs typeface="Calibri" panose="020F0502020204030204" pitchFamily="34" charset="0"/>
              </a:rPr>
              <a:t>LGBTQ+ </a:t>
            </a:r>
            <a:r>
              <a:rPr lang="en-US" sz="2400" dirty="0">
                <a:solidFill>
                  <a:schemeClr val="tx2"/>
                </a:solidFill>
                <a:latin typeface="Calibri" panose="020F0502020204030204" pitchFamily="34" charset="0"/>
                <a:cs typeface="Calibri" panose="020F0502020204030204" pitchFamily="34" charset="0"/>
              </a:rPr>
              <a:t>community </a:t>
            </a:r>
            <a:r>
              <a:rPr lang="en-US" sz="2400" dirty="0" smtClean="0">
                <a:solidFill>
                  <a:schemeClr val="tx2"/>
                </a:solidFill>
                <a:latin typeface="Calibri" panose="020F0502020204030204" pitchFamily="34" charset="0"/>
                <a:cs typeface="Calibri" panose="020F0502020204030204" pitchFamily="34" charset="0"/>
              </a:rPr>
              <a:t>groups </a:t>
            </a:r>
            <a:r>
              <a:rPr lang="en-US" sz="2400" dirty="0">
                <a:solidFill>
                  <a:schemeClr val="tx2"/>
                </a:solidFill>
                <a:latin typeface="Calibri" panose="020F0502020204030204" pitchFamily="34" charset="0"/>
                <a:cs typeface="Calibri" panose="020F0502020204030204" pitchFamily="34" charset="0"/>
              </a:rPr>
              <a:t>and learn about ways your organization can support through testimony for or against legislation, policy statements</a:t>
            </a:r>
          </a:p>
          <a:p>
            <a:r>
              <a:rPr lang="en-US" sz="2400" dirty="0">
                <a:solidFill>
                  <a:schemeClr val="tx2"/>
                </a:solidFill>
                <a:latin typeface="Calibri" panose="020F0502020204030204" pitchFamily="34" charset="0"/>
                <a:cs typeface="Calibri" panose="020F0502020204030204" pitchFamily="34" charset="0"/>
              </a:rPr>
              <a:t>Refer to </a:t>
            </a:r>
            <a:r>
              <a:rPr lang="en-US" sz="2400" dirty="0" smtClean="0">
                <a:solidFill>
                  <a:schemeClr val="tx2"/>
                </a:solidFill>
                <a:latin typeface="Calibri" panose="020F0502020204030204" pitchFamily="34" charset="0"/>
                <a:cs typeface="Calibri" panose="020F0502020204030204" pitchFamily="34" charset="0"/>
              </a:rPr>
              <a:t>LGBTQ+ </a:t>
            </a:r>
            <a:r>
              <a:rPr lang="en-US" sz="2400" dirty="0">
                <a:solidFill>
                  <a:schemeClr val="tx2"/>
                </a:solidFill>
                <a:latin typeface="Calibri" panose="020F0502020204030204" pitchFamily="34" charset="0"/>
                <a:cs typeface="Calibri" panose="020F0502020204030204" pitchFamily="34" charset="0"/>
              </a:rPr>
              <a:t>affirming service providers</a:t>
            </a:r>
          </a:p>
          <a:p>
            <a:r>
              <a:rPr lang="en-US" sz="2400" dirty="0">
                <a:solidFill>
                  <a:schemeClr val="tx2"/>
                </a:solidFill>
                <a:latin typeface="Calibri" panose="020F0502020204030204" pitchFamily="34" charset="0"/>
                <a:cs typeface="Calibri" panose="020F0502020204030204" pitchFamily="34" charset="0"/>
              </a:rPr>
              <a:t>Put </a:t>
            </a:r>
            <a:r>
              <a:rPr lang="en-US" sz="2400" dirty="0" smtClean="0">
                <a:solidFill>
                  <a:schemeClr val="tx2"/>
                </a:solidFill>
                <a:latin typeface="Calibri" panose="020F0502020204030204" pitchFamily="34" charset="0"/>
                <a:cs typeface="Calibri" panose="020F0502020204030204" pitchFamily="34" charset="0"/>
              </a:rPr>
              <a:t>posters, pamphlets </a:t>
            </a:r>
            <a:r>
              <a:rPr lang="en-US" sz="2400" dirty="0">
                <a:solidFill>
                  <a:schemeClr val="tx2"/>
                </a:solidFill>
                <a:latin typeface="Calibri" panose="020F0502020204030204" pitchFamily="34" charset="0"/>
                <a:cs typeface="Calibri" panose="020F0502020204030204" pitchFamily="34" charset="0"/>
              </a:rPr>
              <a:t>in the waiting room with </a:t>
            </a:r>
            <a:r>
              <a:rPr lang="en-US" sz="2400" dirty="0" smtClean="0">
                <a:solidFill>
                  <a:schemeClr val="tx2"/>
                </a:solidFill>
                <a:latin typeface="Calibri" panose="020F0502020204030204" pitchFamily="34" charset="0"/>
                <a:cs typeface="Calibri" panose="020F0502020204030204" pitchFamily="34" charset="0"/>
              </a:rPr>
              <a:t>LGBTQ+ </a:t>
            </a:r>
            <a:r>
              <a:rPr lang="en-US" sz="2400" dirty="0">
                <a:solidFill>
                  <a:schemeClr val="tx2"/>
                </a:solidFill>
                <a:latin typeface="Calibri" panose="020F0502020204030204" pitchFamily="34" charset="0"/>
                <a:cs typeface="Calibri" panose="020F0502020204030204" pitchFamily="34" charset="0"/>
              </a:rPr>
              <a:t>people or same-sex couples to show that </a:t>
            </a:r>
            <a:r>
              <a:rPr lang="en-US" sz="2400" dirty="0" smtClean="0">
                <a:solidFill>
                  <a:schemeClr val="tx2"/>
                </a:solidFill>
                <a:latin typeface="Calibri" panose="020F0502020204030204" pitchFamily="34" charset="0"/>
                <a:cs typeface="Calibri" panose="020F0502020204030204" pitchFamily="34" charset="0"/>
              </a:rPr>
              <a:t>LGBTQ+ </a:t>
            </a:r>
            <a:r>
              <a:rPr lang="en-US" sz="2400" dirty="0">
                <a:solidFill>
                  <a:schemeClr val="tx2"/>
                </a:solidFill>
                <a:latin typeface="Calibri" panose="020F0502020204030204" pitchFamily="34" charset="0"/>
                <a:cs typeface="Calibri" panose="020F0502020204030204" pitchFamily="34" charset="0"/>
              </a:rPr>
              <a:t>patients are welcome</a:t>
            </a:r>
          </a:p>
          <a:p>
            <a:r>
              <a:rPr lang="en-US" sz="2400" dirty="0" smtClean="0">
                <a:solidFill>
                  <a:schemeClr val="tx2"/>
                </a:solidFill>
                <a:latin typeface="Calibri" panose="020F0502020204030204" pitchFamily="34" charset="0"/>
                <a:cs typeface="Calibri" panose="020F0502020204030204" pitchFamily="34" charset="0"/>
              </a:rPr>
              <a:t>Adopt </a:t>
            </a:r>
            <a:r>
              <a:rPr lang="en-US" sz="2400" dirty="0">
                <a:solidFill>
                  <a:schemeClr val="tx2"/>
                </a:solidFill>
                <a:latin typeface="Calibri" panose="020F0502020204030204" pitchFamily="34" charset="0"/>
                <a:cs typeface="Calibri" panose="020F0502020204030204" pitchFamily="34" charset="0"/>
              </a:rPr>
              <a:t>a </a:t>
            </a:r>
            <a:r>
              <a:rPr lang="en-US" sz="2400" dirty="0" err="1">
                <a:solidFill>
                  <a:schemeClr val="tx2"/>
                </a:solidFill>
                <a:latin typeface="Calibri" panose="020F0502020204030204" pitchFamily="34" charset="0"/>
                <a:cs typeface="Calibri" panose="020F0502020204030204" pitchFamily="34" charset="0"/>
              </a:rPr>
              <a:t>SOGI</a:t>
            </a:r>
            <a:r>
              <a:rPr lang="en-US" sz="2400" dirty="0">
                <a:solidFill>
                  <a:schemeClr val="tx2"/>
                </a:solidFill>
                <a:latin typeface="Calibri" panose="020F0502020204030204" pitchFamily="34" charset="0"/>
                <a:cs typeface="Calibri" panose="020F0502020204030204" pitchFamily="34" charset="0"/>
              </a:rPr>
              <a:t> nondiscrimination policy, train all staff to uphold it, report violations to mgt.</a:t>
            </a:r>
          </a:p>
          <a:p>
            <a:r>
              <a:rPr lang="en-US" sz="2400" dirty="0">
                <a:solidFill>
                  <a:schemeClr val="tx2"/>
                </a:solidFill>
                <a:latin typeface="Calibri" panose="020F0502020204030204" pitchFamily="34" charset="0"/>
                <a:cs typeface="Calibri" panose="020F0502020204030204" pitchFamily="34" charset="0"/>
              </a:rPr>
              <a:t>Hire from the </a:t>
            </a:r>
            <a:r>
              <a:rPr lang="en-US" sz="2400" dirty="0" smtClean="0">
                <a:solidFill>
                  <a:schemeClr val="tx2"/>
                </a:solidFill>
                <a:latin typeface="Calibri" panose="020F0502020204030204" pitchFamily="34" charset="0"/>
                <a:cs typeface="Calibri" panose="020F0502020204030204" pitchFamily="34" charset="0"/>
              </a:rPr>
              <a:t>LGBTQ+ </a:t>
            </a:r>
            <a:r>
              <a:rPr lang="en-US" sz="2400" dirty="0">
                <a:solidFill>
                  <a:schemeClr val="tx2"/>
                </a:solidFill>
                <a:latin typeface="Calibri" panose="020F0502020204030204" pitchFamily="34" charset="0"/>
                <a:cs typeface="Calibri" panose="020F0502020204030204" pitchFamily="34" charset="0"/>
              </a:rPr>
              <a:t>community, especially transgender staff</a:t>
            </a:r>
          </a:p>
          <a:p>
            <a:endParaRPr lang="en-US" dirty="0"/>
          </a:p>
        </p:txBody>
      </p:sp>
      <p:pic>
        <p:nvPicPr>
          <p:cNvPr id="4" name="Picture 3"/>
          <p:cNvPicPr>
            <a:picLocks noChangeAspect="1"/>
          </p:cNvPicPr>
          <p:nvPr/>
        </p:nvPicPr>
        <p:blipFill>
          <a:blip r:embed="rId2"/>
          <a:stretch>
            <a:fillRect/>
          </a:stretch>
        </p:blipFill>
        <p:spPr>
          <a:xfrm>
            <a:off x="6705600" y="2667000"/>
            <a:ext cx="1063804" cy="731520"/>
          </a:xfrm>
          <a:prstGeom prst="rect">
            <a:avLst/>
          </a:prstGeom>
        </p:spPr>
      </p:pic>
    </p:spTree>
    <p:extLst>
      <p:ext uri="{BB962C8B-B14F-4D97-AF65-F5344CB8AC3E}">
        <p14:creationId xmlns:p14="http://schemas.microsoft.com/office/powerpoint/2010/main" val="2824346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143000"/>
          </a:xfrm>
        </p:spPr>
        <p:txBody>
          <a:bodyPr/>
          <a:lstStyle/>
          <a:p>
            <a:r>
              <a:rPr lang="en-US" dirty="0" smtClean="0">
                <a:solidFill>
                  <a:schemeClr val="accent2"/>
                </a:solidFill>
              </a:rPr>
              <a:t>Collect and use voluntary </a:t>
            </a:r>
            <a:r>
              <a:rPr lang="en-US" dirty="0" err="1" smtClean="0">
                <a:solidFill>
                  <a:schemeClr val="accent2"/>
                </a:solidFill>
              </a:rPr>
              <a:t>SOGI</a:t>
            </a:r>
            <a:r>
              <a:rPr lang="en-US" dirty="0" smtClean="0">
                <a:solidFill>
                  <a:schemeClr val="accent2"/>
                </a:solidFill>
              </a:rPr>
              <a:t> data</a:t>
            </a:r>
            <a:endParaRPr lang="en-US" dirty="0">
              <a:solidFill>
                <a:schemeClr val="accent2"/>
              </a:solidFill>
            </a:endParaRPr>
          </a:p>
        </p:txBody>
      </p:sp>
      <p:sp>
        <p:nvSpPr>
          <p:cNvPr id="5" name="Content Placeholder 4"/>
          <p:cNvSpPr>
            <a:spLocks noGrp="1"/>
          </p:cNvSpPr>
          <p:nvPr>
            <p:ph sz="half" idx="1"/>
          </p:nvPr>
        </p:nvSpPr>
        <p:spPr>
          <a:xfrm>
            <a:off x="457200" y="807720"/>
            <a:ext cx="4038600" cy="5181600"/>
          </a:xfrm>
        </p:spPr>
        <p:txBody>
          <a:bodyPr/>
          <a:lstStyle/>
          <a:p>
            <a:pPr marL="342900" indent="-342900">
              <a:buFont typeface="Arial" panose="020B0604020202020204" pitchFamily="34" charset="0"/>
              <a:buChar char="•"/>
            </a:pPr>
            <a:r>
              <a:rPr lang="en-US" sz="2300" dirty="0" smtClean="0">
                <a:latin typeface="Calibri" panose="020F0502020204030204" pitchFamily="34" charset="0"/>
                <a:cs typeface="Calibri" panose="020F0502020204030204" pitchFamily="34" charset="0"/>
              </a:rPr>
              <a:t>Allows providers to better understand, address LGBTQ+ health disparities</a:t>
            </a:r>
          </a:p>
          <a:p>
            <a:pPr marL="342900" indent="-342900">
              <a:buFont typeface="Arial" panose="020B0604020202020204" pitchFamily="34" charset="0"/>
              <a:buChar char="•"/>
            </a:pPr>
            <a:r>
              <a:rPr lang="en-US" sz="2300" dirty="0" smtClean="0">
                <a:latin typeface="Calibri" panose="020F0502020204030204" pitchFamily="34" charset="0"/>
                <a:cs typeface="Calibri" panose="020F0502020204030204" pitchFamily="34" charset="0"/>
              </a:rPr>
              <a:t>Can inform clinical decision support, preventive screenings, population health management</a:t>
            </a:r>
          </a:p>
          <a:p>
            <a:pPr marL="342900" indent="-342900">
              <a:buFont typeface="Arial" panose="020B0604020202020204" pitchFamily="34" charset="0"/>
              <a:buChar char="•"/>
            </a:pPr>
            <a:r>
              <a:rPr lang="en-US" sz="2300" dirty="0" smtClean="0">
                <a:latin typeface="Calibri" panose="020F0502020204030204" pitchFamily="34" charset="0"/>
                <a:cs typeface="Calibri" panose="020F0502020204030204" pitchFamily="34" charset="0"/>
              </a:rPr>
              <a:t>Combine with racial/ethnic, other data for intersectional analysis</a:t>
            </a:r>
          </a:p>
          <a:p>
            <a:pPr marL="342900" indent="-342900">
              <a:buFont typeface="Arial" panose="020B0604020202020204" pitchFamily="34" charset="0"/>
              <a:buChar char="•"/>
            </a:pPr>
            <a:r>
              <a:rPr lang="en-US" sz="2300" dirty="0" smtClean="0">
                <a:latin typeface="Calibri" panose="020F0502020204030204" pitchFamily="34" charset="0"/>
                <a:cs typeface="Calibri" panose="020F0502020204030204" pitchFamily="34" charset="0"/>
              </a:rPr>
              <a:t>Sends LGBTQ+ patients message that provider understands health equity, values diversity</a:t>
            </a:r>
          </a:p>
          <a:p>
            <a:endParaRPr lang="en-US" dirty="0"/>
          </a:p>
        </p:txBody>
      </p:sp>
      <p:pic>
        <p:nvPicPr>
          <p:cNvPr id="9" name="Content Placeholder 8"/>
          <p:cNvPicPr>
            <a:picLocks noGrp="1" noChangeAspect="1"/>
          </p:cNvPicPr>
          <p:nvPr>
            <p:ph sz="half" idx="2"/>
          </p:nvPr>
        </p:nvPicPr>
        <p:blipFill>
          <a:blip r:embed="rId2"/>
          <a:stretch>
            <a:fillRect/>
          </a:stretch>
        </p:blipFill>
        <p:spPr>
          <a:xfrm>
            <a:off x="4800600" y="914400"/>
            <a:ext cx="3990964" cy="5212080"/>
          </a:xfrm>
          <a:prstGeom prst="rect">
            <a:avLst/>
          </a:prstGeom>
        </p:spPr>
      </p:pic>
    </p:spTree>
    <p:extLst>
      <p:ext uri="{BB962C8B-B14F-4D97-AF65-F5344CB8AC3E}">
        <p14:creationId xmlns:p14="http://schemas.microsoft.com/office/powerpoint/2010/main" val="3910483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030" y="869951"/>
            <a:ext cx="8740321" cy="4732020"/>
          </a:xfrm>
          <a:prstGeom prst="rect">
            <a:avLst/>
          </a:prstGeom>
        </p:spPr>
      </p:pic>
    </p:spTree>
    <p:extLst>
      <p:ext uri="{BB962C8B-B14F-4D97-AF65-F5344CB8AC3E}">
        <p14:creationId xmlns:p14="http://schemas.microsoft.com/office/powerpoint/2010/main" val="3524226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2504" y="817140"/>
            <a:ext cx="7901372" cy="4663440"/>
          </a:xfrm>
          <a:prstGeom prst="rect">
            <a:avLst/>
          </a:prstGeom>
        </p:spPr>
      </p:pic>
    </p:spTree>
    <p:extLst>
      <p:ext uri="{BB962C8B-B14F-4D97-AF65-F5344CB8AC3E}">
        <p14:creationId xmlns:p14="http://schemas.microsoft.com/office/powerpoint/2010/main" val="1953158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010400" cy="1143000"/>
          </a:xfrm>
        </p:spPr>
        <p:txBody>
          <a:bodyPr/>
          <a:lstStyle/>
          <a:p>
            <a:r>
              <a:rPr lang="en-US" sz="3600" b="1" dirty="0" smtClean="0">
                <a:latin typeface="Calibri" panose="020F0502020204030204" pitchFamily="34" charset="0"/>
                <a:cs typeface="Calibri" panose="020F0502020204030204" pitchFamily="34" charset="0"/>
              </a:rPr>
              <a:t>THANK YOU. </a:t>
            </a:r>
            <a:endParaRPr lang="en-US"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38034" y="1143000"/>
            <a:ext cx="7715366" cy="4953000"/>
          </a:xfrm>
        </p:spPr>
        <p:txBody>
          <a:bodyPr/>
          <a:lstStyle/>
          <a:p>
            <a:pPr marL="0" indent="0">
              <a:buNone/>
            </a:pPr>
            <a:r>
              <a:rPr lang="en-US" sz="2800" dirty="0" smtClean="0">
                <a:solidFill>
                  <a:schemeClr val="tx2"/>
                </a:solidFill>
                <a:latin typeface="Calibri" panose="020F0502020204030204" pitchFamily="34" charset="0"/>
                <a:cs typeface="Calibri" panose="020F0502020204030204" pitchFamily="34" charset="0"/>
              </a:rPr>
              <a:t>Sean Cahill, PhD</a:t>
            </a:r>
          </a:p>
          <a:p>
            <a:pPr marL="0" indent="0">
              <a:buNone/>
            </a:pPr>
            <a:r>
              <a:rPr lang="en-US" sz="2800" dirty="0" smtClean="0">
                <a:solidFill>
                  <a:schemeClr val="tx2"/>
                </a:solidFill>
                <a:latin typeface="Calibri" panose="020F0502020204030204" pitchFamily="34" charset="0"/>
                <a:cs typeface="Calibri" panose="020F0502020204030204" pitchFamily="34" charset="0"/>
              </a:rPr>
              <a:t>Director, Health Policy Research</a:t>
            </a:r>
          </a:p>
          <a:p>
            <a:pPr marL="0" indent="0">
              <a:buNone/>
            </a:pPr>
            <a:r>
              <a:rPr lang="en-US" sz="2800" dirty="0">
                <a:solidFill>
                  <a:srgbClr val="0070C0"/>
                </a:solidFill>
                <a:latin typeface="Calibri" panose="020F0502020204030204" pitchFamily="34" charset="0"/>
                <a:cs typeface="Calibri" panose="020F0502020204030204" pitchFamily="34" charset="0"/>
                <a:hlinkClick r:id="rId2"/>
              </a:rPr>
              <a:t>scahill@fenwayhealth.org</a:t>
            </a:r>
            <a:endParaRPr lang="en-US" sz="2800" dirty="0">
              <a:solidFill>
                <a:srgbClr val="0070C0"/>
              </a:solidFill>
              <a:latin typeface="Calibri" panose="020F0502020204030204" pitchFamily="34" charset="0"/>
              <a:cs typeface="Calibri" panose="020F0502020204030204" pitchFamily="34" charset="0"/>
            </a:endParaRPr>
          </a:p>
          <a:p>
            <a:pPr marL="0" indent="0">
              <a:buNone/>
            </a:pPr>
            <a:endParaRPr lang="en-US" sz="1800" dirty="0" smtClean="0">
              <a:solidFill>
                <a:schemeClr val="tx2"/>
              </a:solidFill>
            </a:endParaRPr>
          </a:p>
          <a:p>
            <a:pPr marL="0" indent="0">
              <a:buNone/>
            </a:pPr>
            <a:r>
              <a:rPr lang="en-US" sz="2800" dirty="0" smtClean="0">
                <a:solidFill>
                  <a:schemeClr val="tx2"/>
                </a:solidFill>
                <a:latin typeface="Calibri" panose="020F0502020204030204" pitchFamily="34" charset="0"/>
                <a:cs typeface="Calibri" panose="020F0502020204030204" pitchFamily="34" charset="0"/>
              </a:rPr>
              <a:t>Thank you to Penelope Glynn, </a:t>
            </a:r>
          </a:p>
          <a:p>
            <a:pPr marL="0" indent="0">
              <a:buNone/>
            </a:pPr>
            <a:r>
              <a:rPr lang="en-US" sz="2800" dirty="0" smtClean="0">
                <a:solidFill>
                  <a:schemeClr val="tx2"/>
                </a:solidFill>
                <a:latin typeface="Calibri" panose="020F0502020204030204" pitchFamily="34" charset="0"/>
                <a:cs typeface="Calibri" panose="020F0502020204030204" pitchFamily="34" charset="0"/>
              </a:rPr>
              <a:t>PhD, RN</a:t>
            </a:r>
          </a:p>
          <a:p>
            <a:pPr marL="0" indent="0">
              <a:buNone/>
            </a:pPr>
            <a:endParaRPr lang="en-US" sz="2800" dirty="0">
              <a:solidFill>
                <a:schemeClr val="tx2"/>
              </a:solidFill>
              <a:latin typeface="Calibri" panose="020F0502020204030204" pitchFamily="34" charset="0"/>
              <a:cs typeface="Calibri" panose="020F0502020204030204" pitchFamily="34" charset="0"/>
            </a:endParaRPr>
          </a:p>
          <a:p>
            <a:pPr marL="0" indent="0">
              <a:buNone/>
            </a:pPr>
            <a:r>
              <a:rPr lang="en-US" sz="2800" dirty="0" smtClean="0">
                <a:solidFill>
                  <a:schemeClr val="tx2"/>
                </a:solidFill>
                <a:latin typeface="Calibri" panose="020F0502020204030204" pitchFamily="34" charset="0"/>
                <a:cs typeface="Calibri" panose="020F0502020204030204" pitchFamily="34" charset="0"/>
              </a:rPr>
              <a:t>Thank you to the Sisters of Saint Joseph for your effective public education in support of health care access in the US.</a:t>
            </a:r>
          </a:p>
          <a:p>
            <a:pPr marL="0" indent="0">
              <a:buNone/>
            </a:pPr>
            <a:endParaRPr lang="en-US" sz="2800" dirty="0" smtClean="0">
              <a:solidFill>
                <a:schemeClr val="tx2"/>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5410200" y="133927"/>
            <a:ext cx="3366611" cy="4480115"/>
          </a:xfrm>
          <a:prstGeom prst="rect">
            <a:avLst/>
          </a:prstGeom>
        </p:spPr>
      </p:pic>
    </p:spTree>
    <p:extLst>
      <p:ext uri="{BB962C8B-B14F-4D97-AF65-F5344CB8AC3E}">
        <p14:creationId xmlns:p14="http://schemas.microsoft.com/office/powerpoint/2010/main" val="4065261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2" y="-125570"/>
            <a:ext cx="8229600" cy="892015"/>
          </a:xfrm>
        </p:spPr>
        <p:txBody>
          <a:bodyPr/>
          <a:lstStyle/>
          <a:p>
            <a:r>
              <a:rPr lang="en-US" dirty="0" smtClean="0"/>
              <a:t>DEMOGRAPHICS OF THE LGBT COMMUNITY</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4" descr="LGBT Elders.PNG"/>
          <p:cNvPicPr>
            <a:picLocks noChangeAspect="1"/>
          </p:cNvPicPr>
          <p:nvPr/>
        </p:nvPicPr>
        <p:blipFill>
          <a:blip r:embed="rId2" cstate="print"/>
          <a:stretch>
            <a:fillRect/>
          </a:stretch>
        </p:blipFill>
        <p:spPr bwMode="auto">
          <a:xfrm>
            <a:off x="467539" y="1089891"/>
            <a:ext cx="8208176" cy="5212080"/>
          </a:xfrm>
          <a:prstGeom prst="rect">
            <a:avLst/>
          </a:prstGeom>
          <a:noFill/>
          <a:ln w="9525">
            <a:noFill/>
            <a:miter lim="800000"/>
            <a:headEnd/>
            <a:tailEnd/>
          </a:ln>
        </p:spPr>
      </p:pic>
    </p:spTree>
    <p:extLst>
      <p:ext uri="{BB962C8B-B14F-4D97-AF65-F5344CB8AC3E}">
        <p14:creationId xmlns:p14="http://schemas.microsoft.com/office/powerpoint/2010/main" val="3442079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p:txBody>
          <a:bodyPr/>
          <a:lstStyle/>
          <a:p>
            <a:endParaRPr lang="en-US" dirty="0"/>
          </a:p>
        </p:txBody>
      </p:sp>
      <p:pic>
        <p:nvPicPr>
          <p:cNvPr id="5" name="Content Placeholder 4"/>
          <p:cNvPicPr>
            <a:picLocks noGrp="1" noChangeAspect="1"/>
          </p:cNvPicPr>
          <p:nvPr>
            <p:ph idx="4294967295"/>
          </p:nvPr>
        </p:nvPicPr>
        <p:blipFill>
          <a:blip r:embed="rId2"/>
          <a:stretch>
            <a:fillRect/>
          </a:stretch>
        </p:blipFill>
        <p:spPr>
          <a:xfrm>
            <a:off x="609600" y="0"/>
            <a:ext cx="7165089" cy="6217920"/>
          </a:xfrm>
          <a:prstGeom prst="rect">
            <a:avLst/>
          </a:prstGeom>
        </p:spPr>
      </p:pic>
    </p:spTree>
    <p:extLst>
      <p:ext uri="{BB962C8B-B14F-4D97-AF65-F5344CB8AC3E}">
        <p14:creationId xmlns:p14="http://schemas.microsoft.com/office/powerpoint/2010/main" val="3749391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82" y="-76200"/>
            <a:ext cx="8229600" cy="1143000"/>
          </a:xfrm>
        </p:spPr>
        <p:txBody>
          <a:bodyPr/>
          <a:lstStyle/>
          <a:p>
            <a:r>
              <a:rPr lang="en-US" sz="2800" dirty="0" smtClean="0"/>
              <a:t>LGBT </a:t>
            </a:r>
            <a:r>
              <a:rPr lang="en-US" sz="2800" dirty="0"/>
              <a:t>people experience higher rates of:</a:t>
            </a:r>
            <a:r>
              <a:rPr lang="en-US" sz="3200" dirty="0"/>
              <a:t/>
            </a:r>
            <a:br>
              <a:rPr lang="en-US" sz="3200" dirty="0"/>
            </a:br>
            <a:endParaRPr lang="en-US" dirty="0"/>
          </a:p>
        </p:txBody>
      </p:sp>
      <p:sp>
        <p:nvSpPr>
          <p:cNvPr id="3" name="Content Placeholder 2"/>
          <p:cNvSpPr>
            <a:spLocks noGrp="1"/>
          </p:cNvSpPr>
          <p:nvPr>
            <p:ph idx="1"/>
          </p:nvPr>
        </p:nvSpPr>
        <p:spPr>
          <a:xfrm>
            <a:off x="484909" y="685800"/>
            <a:ext cx="8229600" cy="4378325"/>
          </a:xfrm>
        </p:spPr>
        <p:txBody>
          <a:bodyPr/>
          <a:lstStyle/>
          <a:p>
            <a:r>
              <a:rPr lang="en-US" sz="2400" b="1" dirty="0" smtClean="0">
                <a:solidFill>
                  <a:schemeClr val="tx2"/>
                </a:solidFill>
                <a:latin typeface="Calibri" panose="020F0502020204030204" pitchFamily="34" charset="0"/>
                <a:cs typeface="Calibri" panose="020F0502020204030204" pitchFamily="34" charset="0"/>
              </a:rPr>
              <a:t>Cardiovascular disease </a:t>
            </a:r>
            <a:r>
              <a:rPr lang="en-US" sz="2400" dirty="0">
                <a:solidFill>
                  <a:schemeClr val="tx2"/>
                </a:solidFill>
                <a:latin typeface="Calibri" panose="020F0502020204030204" pitchFamily="34" charset="0"/>
                <a:cs typeface="Calibri" panose="020F0502020204030204" pitchFamily="34" charset="0"/>
              </a:rPr>
              <a:t>risk factors (mental distress, lifetime depression diagnosis, smoking) among </a:t>
            </a:r>
            <a:r>
              <a:rPr lang="en-US" sz="2400" dirty="0" err="1">
                <a:solidFill>
                  <a:schemeClr val="tx2"/>
                </a:solidFill>
                <a:latin typeface="Calibri" panose="020F0502020204030204" pitchFamily="34" charset="0"/>
                <a:cs typeface="Calibri" panose="020F0502020204030204" pitchFamily="34" charset="0"/>
              </a:rPr>
              <a:t>LGB</a:t>
            </a:r>
            <a:r>
              <a:rPr lang="en-US" sz="2400" dirty="0">
                <a:solidFill>
                  <a:schemeClr val="tx2"/>
                </a:solidFill>
                <a:latin typeface="Calibri" panose="020F0502020204030204" pitchFamily="34" charset="0"/>
                <a:cs typeface="Calibri" panose="020F0502020204030204" pitchFamily="34" charset="0"/>
              </a:rPr>
              <a:t> people, </a:t>
            </a:r>
            <a:r>
              <a:rPr lang="en-US" sz="2400" dirty="0" smtClean="0">
                <a:solidFill>
                  <a:schemeClr val="tx2"/>
                </a:solidFill>
                <a:latin typeface="Calibri" panose="020F0502020204030204" pitchFamily="34" charset="0"/>
                <a:cs typeface="Calibri" panose="020F0502020204030204" pitchFamily="34" charset="0"/>
              </a:rPr>
              <a:t>risk factors and myocardial infarction </a:t>
            </a:r>
            <a:r>
              <a:rPr lang="en-US" sz="2400" dirty="0">
                <a:solidFill>
                  <a:schemeClr val="tx2"/>
                </a:solidFill>
                <a:latin typeface="Calibri" panose="020F0502020204030204" pitchFamily="34" charset="0"/>
                <a:cs typeface="Calibri" panose="020F0502020204030204" pitchFamily="34" charset="0"/>
              </a:rPr>
              <a:t>among </a:t>
            </a:r>
            <a:r>
              <a:rPr lang="en-US" sz="2400" dirty="0" smtClean="0">
                <a:solidFill>
                  <a:schemeClr val="tx2"/>
                </a:solidFill>
                <a:latin typeface="Calibri" panose="020F0502020204030204" pitchFamily="34" charset="0"/>
                <a:cs typeface="Calibri" panose="020F0502020204030204" pitchFamily="34" charset="0"/>
              </a:rPr>
              <a:t>transgender people</a:t>
            </a:r>
            <a:endParaRPr lang="en-US" sz="2400" dirty="0">
              <a:solidFill>
                <a:schemeClr val="tx2"/>
              </a:solidFill>
              <a:latin typeface="Calibri" panose="020F0502020204030204" pitchFamily="34" charset="0"/>
              <a:cs typeface="Calibri" panose="020F0502020204030204" pitchFamily="34" charset="0"/>
            </a:endParaRPr>
          </a:p>
          <a:p>
            <a:pPr lvl="1"/>
            <a:r>
              <a:rPr lang="en-US" sz="1800" dirty="0">
                <a:solidFill>
                  <a:schemeClr val="tx2"/>
                </a:solidFill>
                <a:latin typeface="Calibri" panose="020F0502020204030204" pitchFamily="34" charset="0"/>
                <a:cs typeface="Calibri" panose="020F0502020204030204" pitchFamily="34" charset="0"/>
              </a:rPr>
              <a:t>Caceres, </a:t>
            </a:r>
            <a:r>
              <a:rPr lang="en-US" sz="1800" dirty="0" err="1">
                <a:solidFill>
                  <a:schemeClr val="tx2"/>
                </a:solidFill>
                <a:latin typeface="Calibri" panose="020F0502020204030204" pitchFamily="34" charset="0"/>
                <a:cs typeface="Calibri" panose="020F0502020204030204" pitchFamily="34" charset="0"/>
              </a:rPr>
              <a:t>Makarem</a:t>
            </a:r>
            <a:r>
              <a:rPr lang="en-US" sz="1800" dirty="0">
                <a:solidFill>
                  <a:schemeClr val="tx2"/>
                </a:solidFill>
                <a:latin typeface="Calibri" panose="020F0502020204030204" pitchFamily="34" charset="0"/>
                <a:cs typeface="Calibri" panose="020F0502020204030204" pitchFamily="34" charset="0"/>
              </a:rPr>
              <a:t>, Hickey, Hughes. </a:t>
            </a:r>
            <a:r>
              <a:rPr lang="en-US" sz="1800" i="1" dirty="0">
                <a:solidFill>
                  <a:schemeClr val="tx2"/>
                </a:solidFill>
                <a:latin typeface="Calibri" panose="020F0502020204030204" pitchFamily="34" charset="0"/>
                <a:cs typeface="Calibri" panose="020F0502020204030204" pitchFamily="34" charset="0"/>
              </a:rPr>
              <a:t>Am J Health </a:t>
            </a:r>
            <a:r>
              <a:rPr lang="en-US" sz="1800" i="1" dirty="0" err="1">
                <a:solidFill>
                  <a:schemeClr val="tx2"/>
                </a:solidFill>
                <a:latin typeface="Calibri" panose="020F0502020204030204" pitchFamily="34" charset="0"/>
                <a:cs typeface="Calibri" panose="020F0502020204030204" pitchFamily="34" charset="0"/>
              </a:rPr>
              <a:t>Promot</a:t>
            </a:r>
            <a:r>
              <a:rPr lang="en-US" sz="1800" dirty="0">
                <a:solidFill>
                  <a:schemeClr val="tx2"/>
                </a:solidFill>
                <a:latin typeface="Calibri" panose="020F0502020204030204" pitchFamily="34" charset="0"/>
                <a:cs typeface="Calibri" panose="020F0502020204030204" pitchFamily="34" charset="0"/>
              </a:rPr>
              <a:t>. 2019</a:t>
            </a:r>
          </a:p>
          <a:p>
            <a:pPr lvl="1"/>
            <a:r>
              <a:rPr lang="en-US" sz="1800" dirty="0" err="1">
                <a:solidFill>
                  <a:schemeClr val="tx2"/>
                </a:solidFill>
                <a:latin typeface="Calibri" panose="020F0502020204030204" pitchFamily="34" charset="0"/>
                <a:cs typeface="Calibri" panose="020F0502020204030204" pitchFamily="34" charset="0"/>
              </a:rPr>
              <a:t>Alzahrani</a:t>
            </a:r>
            <a:r>
              <a:rPr lang="en-US" sz="1800" dirty="0">
                <a:solidFill>
                  <a:schemeClr val="tx2"/>
                </a:solidFill>
                <a:latin typeface="Calibri" panose="020F0502020204030204" pitchFamily="34" charset="0"/>
                <a:cs typeface="Calibri" panose="020F0502020204030204" pitchFamily="34" charset="0"/>
              </a:rPr>
              <a:t> et al., </a:t>
            </a:r>
            <a:r>
              <a:rPr lang="en-US" sz="1800" i="1" dirty="0" err="1">
                <a:solidFill>
                  <a:schemeClr val="tx2"/>
                </a:solidFill>
                <a:latin typeface="Calibri" panose="020F0502020204030204" pitchFamily="34" charset="0"/>
                <a:cs typeface="Calibri" panose="020F0502020204030204" pitchFamily="34" charset="0"/>
              </a:rPr>
              <a:t>Circ</a:t>
            </a:r>
            <a:r>
              <a:rPr lang="en-US" sz="1800" i="1" dirty="0">
                <a:solidFill>
                  <a:schemeClr val="tx2"/>
                </a:solidFill>
                <a:latin typeface="Calibri" panose="020F0502020204030204" pitchFamily="34" charset="0"/>
                <a:cs typeface="Calibri" panose="020F0502020204030204" pitchFamily="34" charset="0"/>
              </a:rPr>
              <a:t> </a:t>
            </a:r>
            <a:r>
              <a:rPr lang="en-US" sz="1800" i="1" dirty="0" err="1">
                <a:solidFill>
                  <a:schemeClr val="tx2"/>
                </a:solidFill>
                <a:latin typeface="Calibri" panose="020F0502020204030204" pitchFamily="34" charset="0"/>
                <a:cs typeface="Calibri" panose="020F0502020204030204" pitchFamily="34" charset="0"/>
              </a:rPr>
              <a:t>Cardiovasc</a:t>
            </a:r>
            <a:r>
              <a:rPr lang="en-US" sz="1800" i="1" dirty="0">
                <a:solidFill>
                  <a:schemeClr val="tx2"/>
                </a:solidFill>
                <a:latin typeface="Calibri" panose="020F0502020204030204" pitchFamily="34" charset="0"/>
                <a:cs typeface="Calibri" panose="020F0502020204030204" pitchFamily="34" charset="0"/>
              </a:rPr>
              <a:t> </a:t>
            </a:r>
            <a:r>
              <a:rPr lang="en-US" sz="1800" i="1" dirty="0" err="1">
                <a:solidFill>
                  <a:schemeClr val="tx2"/>
                </a:solidFill>
                <a:latin typeface="Calibri" panose="020F0502020204030204" pitchFamily="34" charset="0"/>
                <a:cs typeface="Calibri" panose="020F0502020204030204" pitchFamily="34" charset="0"/>
              </a:rPr>
              <a:t>Qual</a:t>
            </a:r>
            <a:r>
              <a:rPr lang="en-US" sz="1800" i="1" dirty="0">
                <a:solidFill>
                  <a:schemeClr val="tx2"/>
                </a:solidFill>
                <a:latin typeface="Calibri" panose="020F0502020204030204" pitchFamily="34" charset="0"/>
                <a:cs typeface="Calibri" panose="020F0502020204030204" pitchFamily="34" charset="0"/>
              </a:rPr>
              <a:t> Outcomes</a:t>
            </a:r>
            <a:r>
              <a:rPr lang="en-US" sz="1800" dirty="0">
                <a:solidFill>
                  <a:schemeClr val="tx2"/>
                </a:solidFill>
                <a:latin typeface="Calibri" panose="020F0502020204030204" pitchFamily="34" charset="0"/>
                <a:cs typeface="Calibri" panose="020F0502020204030204" pitchFamily="34" charset="0"/>
              </a:rPr>
              <a:t>, 2019.</a:t>
            </a:r>
            <a:r>
              <a:rPr lang="en-US" dirty="0">
                <a:solidFill>
                  <a:schemeClr val="tx2"/>
                </a:solidFill>
                <a:latin typeface="Calibri" panose="020F0502020204030204" pitchFamily="34" charset="0"/>
                <a:cs typeface="Calibri" panose="020F0502020204030204" pitchFamily="34" charset="0"/>
              </a:rPr>
              <a:t> </a:t>
            </a:r>
            <a:endParaRPr lang="en-US" sz="2300" dirty="0">
              <a:solidFill>
                <a:schemeClr val="tx2"/>
              </a:solidFill>
              <a:latin typeface="Calibri" panose="020F0502020204030204" pitchFamily="34" charset="0"/>
              <a:cs typeface="Calibri" panose="020F0502020204030204" pitchFamily="34" charset="0"/>
            </a:endParaRPr>
          </a:p>
          <a:p>
            <a:r>
              <a:rPr lang="en-US" sz="2400" b="1" dirty="0">
                <a:solidFill>
                  <a:schemeClr val="tx2"/>
                </a:solidFill>
                <a:latin typeface="Calibri" panose="020F0502020204030204" pitchFamily="34" charset="0"/>
                <a:cs typeface="Calibri" panose="020F0502020204030204" pitchFamily="34" charset="0"/>
              </a:rPr>
              <a:t>Diabetes</a:t>
            </a:r>
            <a:r>
              <a:rPr lang="en-US" sz="2400" dirty="0">
                <a:solidFill>
                  <a:schemeClr val="tx2"/>
                </a:solidFill>
                <a:latin typeface="Calibri" panose="020F0502020204030204" pitchFamily="34" charset="0"/>
                <a:cs typeface="Calibri" panose="020F0502020204030204" pitchFamily="34" charset="0"/>
              </a:rPr>
              <a:t> among </a:t>
            </a:r>
            <a:r>
              <a:rPr lang="en-US" sz="2400" dirty="0" err="1">
                <a:solidFill>
                  <a:schemeClr val="tx2"/>
                </a:solidFill>
                <a:latin typeface="Calibri" panose="020F0502020204030204" pitchFamily="34" charset="0"/>
                <a:cs typeface="Calibri" panose="020F0502020204030204" pitchFamily="34" charset="0"/>
              </a:rPr>
              <a:t>LGB</a:t>
            </a:r>
            <a:r>
              <a:rPr lang="en-US" sz="2400" dirty="0">
                <a:solidFill>
                  <a:schemeClr val="tx2"/>
                </a:solidFill>
                <a:latin typeface="Calibri" panose="020F0502020204030204" pitchFamily="34" charset="0"/>
                <a:cs typeface="Calibri" panose="020F0502020204030204" pitchFamily="34" charset="0"/>
              </a:rPr>
              <a:t> people </a:t>
            </a:r>
            <a:endParaRPr lang="en-US" sz="2400" dirty="0" smtClean="0">
              <a:solidFill>
                <a:schemeClr val="tx2"/>
              </a:solidFill>
              <a:latin typeface="Calibri" panose="020F0502020204030204" pitchFamily="34" charset="0"/>
              <a:cs typeface="Calibri" panose="020F0502020204030204" pitchFamily="34" charset="0"/>
            </a:endParaRPr>
          </a:p>
          <a:p>
            <a:r>
              <a:rPr lang="en-US" sz="2400" dirty="0">
                <a:solidFill>
                  <a:schemeClr val="tx2"/>
                </a:solidFill>
                <a:latin typeface="Calibri" panose="020F0502020204030204" pitchFamily="34" charset="0"/>
                <a:cs typeface="Calibri" panose="020F0502020204030204" pitchFamily="34" charset="0"/>
              </a:rPr>
              <a:t>Nurses’ Health Study </a:t>
            </a:r>
            <a:r>
              <a:rPr lang="en-US" sz="2400" dirty="0" smtClean="0">
                <a:solidFill>
                  <a:schemeClr val="tx2"/>
                </a:solidFill>
                <a:latin typeface="Calibri" panose="020F0502020204030204" pitchFamily="34" charset="0"/>
                <a:cs typeface="Calibri" panose="020F0502020204030204" pitchFamily="34" charset="0"/>
              </a:rPr>
              <a:t>II data: lesbian, bi women have 27% higher rate than heterosexual women, earlier onset of Type 2 diabetes</a:t>
            </a:r>
          </a:p>
          <a:p>
            <a:pPr marL="628650" lvl="2" indent="-285750">
              <a:spcBef>
                <a:spcPts val="750"/>
              </a:spcBef>
              <a:buClr>
                <a:schemeClr val="accent1"/>
              </a:buClr>
              <a:buSzPct val="90000"/>
              <a:buFont typeface="Wingdings" panose="05000000000000000000" pitchFamily="2" charset="2"/>
              <a:buChar char="§"/>
            </a:pPr>
            <a:r>
              <a:rPr lang="en-US" dirty="0">
                <a:solidFill>
                  <a:schemeClr val="tx2"/>
                </a:solidFill>
                <a:latin typeface="Calibri" panose="020F0502020204030204" pitchFamily="34" charset="0"/>
                <a:cs typeface="Calibri" panose="020F0502020204030204" pitchFamily="34" charset="0"/>
              </a:rPr>
              <a:t>Corliss et al., </a:t>
            </a:r>
            <a:r>
              <a:rPr lang="en-US" i="1" dirty="0">
                <a:solidFill>
                  <a:schemeClr val="tx2"/>
                </a:solidFill>
                <a:latin typeface="Calibri" panose="020F0502020204030204" pitchFamily="34" charset="0"/>
                <a:cs typeface="Calibri" panose="020F0502020204030204" pitchFamily="34" charset="0"/>
              </a:rPr>
              <a:t>Diabetes Care</a:t>
            </a:r>
            <a:r>
              <a:rPr lang="en-US" dirty="0">
                <a:solidFill>
                  <a:schemeClr val="tx2"/>
                </a:solidFill>
                <a:latin typeface="Calibri" panose="020F0502020204030204" pitchFamily="34" charset="0"/>
                <a:cs typeface="Calibri" panose="020F0502020204030204" pitchFamily="34" charset="0"/>
              </a:rPr>
              <a:t>, 2018. </a:t>
            </a:r>
            <a:endParaRPr lang="en-US" dirty="0" smtClean="0">
              <a:solidFill>
                <a:schemeClr val="tx2"/>
              </a:solidFill>
              <a:latin typeface="Calibri" panose="020F0502020204030204" pitchFamily="34" charset="0"/>
              <a:cs typeface="Calibri" panose="020F0502020204030204" pitchFamily="34" charset="0"/>
            </a:endParaRPr>
          </a:p>
          <a:p>
            <a:r>
              <a:rPr lang="en-US" sz="2400" dirty="0" smtClean="0">
                <a:solidFill>
                  <a:schemeClr val="tx2"/>
                </a:solidFill>
                <a:latin typeface="Calibri" panose="020F0502020204030204" pitchFamily="34" charset="0"/>
                <a:cs typeface="Calibri" panose="020F0502020204030204" pitchFamily="34" charset="0"/>
              </a:rPr>
              <a:t>2014 </a:t>
            </a:r>
            <a:r>
              <a:rPr lang="en-US" sz="2400" dirty="0" err="1" smtClean="0">
                <a:solidFill>
                  <a:schemeClr val="tx2"/>
                </a:solidFill>
                <a:latin typeface="Calibri" panose="020F0502020204030204" pitchFamily="34" charset="0"/>
                <a:cs typeface="Calibri" panose="020F0502020204030204" pitchFamily="34" charset="0"/>
              </a:rPr>
              <a:t>BRFSS</a:t>
            </a:r>
            <a:r>
              <a:rPr lang="en-US" sz="2400" dirty="0" smtClean="0">
                <a:solidFill>
                  <a:schemeClr val="tx2"/>
                </a:solidFill>
                <a:latin typeface="Calibri" panose="020F0502020204030204" pitchFamily="34" charset="0"/>
                <a:cs typeface="Calibri" panose="020F0502020204030204" pitchFamily="34" charset="0"/>
              </a:rPr>
              <a:t>: gay men 50% higher rate, bi men 55% higher rate </a:t>
            </a:r>
            <a:endParaRPr lang="en-US" sz="2400" dirty="0">
              <a:solidFill>
                <a:schemeClr val="tx2"/>
              </a:solidFill>
              <a:latin typeface="Calibri" panose="020F0502020204030204" pitchFamily="34" charset="0"/>
              <a:cs typeface="Calibri" panose="020F0502020204030204" pitchFamily="34" charset="0"/>
            </a:endParaRPr>
          </a:p>
          <a:p>
            <a:pPr lvl="1"/>
            <a:r>
              <a:rPr lang="en-US" sz="1800" dirty="0" smtClean="0">
                <a:solidFill>
                  <a:schemeClr val="tx2"/>
                </a:solidFill>
                <a:latin typeface="Calibri" panose="020F0502020204030204" pitchFamily="34" charset="0"/>
                <a:cs typeface="Calibri" panose="020F0502020204030204" pitchFamily="34" charset="0"/>
              </a:rPr>
              <a:t>Beach </a:t>
            </a:r>
            <a:r>
              <a:rPr lang="en-US" sz="1800" dirty="0">
                <a:solidFill>
                  <a:schemeClr val="tx2"/>
                </a:solidFill>
                <a:latin typeface="Calibri" panose="020F0502020204030204" pitchFamily="34" charset="0"/>
                <a:cs typeface="Calibri" panose="020F0502020204030204" pitchFamily="34" charset="0"/>
              </a:rPr>
              <a:t>et al., </a:t>
            </a:r>
            <a:r>
              <a:rPr lang="en-US" sz="1800" i="1" dirty="0">
                <a:solidFill>
                  <a:schemeClr val="tx2"/>
                </a:solidFill>
                <a:latin typeface="Calibri" panose="020F0502020204030204" pitchFamily="34" charset="0"/>
                <a:cs typeface="Calibri" panose="020F0502020204030204" pitchFamily="34" charset="0"/>
              </a:rPr>
              <a:t>LGBT Health</a:t>
            </a:r>
            <a:r>
              <a:rPr lang="en-US" sz="1800" dirty="0">
                <a:solidFill>
                  <a:schemeClr val="tx2"/>
                </a:solidFill>
                <a:latin typeface="Calibri" panose="020F0502020204030204" pitchFamily="34" charset="0"/>
                <a:cs typeface="Calibri" panose="020F0502020204030204" pitchFamily="34" charset="0"/>
              </a:rPr>
              <a:t>, 2018.</a:t>
            </a:r>
          </a:p>
          <a:p>
            <a:r>
              <a:rPr lang="en-US" sz="2400" dirty="0">
                <a:solidFill>
                  <a:schemeClr val="tx2"/>
                </a:solidFill>
                <a:latin typeface="Calibri" panose="020F0502020204030204" pitchFamily="34" charset="0"/>
                <a:cs typeface="Calibri" panose="020F0502020204030204" pitchFamily="34" charset="0"/>
              </a:rPr>
              <a:t>Higher rates of </a:t>
            </a:r>
            <a:r>
              <a:rPr lang="en-US" sz="2400" b="1" dirty="0">
                <a:solidFill>
                  <a:schemeClr val="tx2"/>
                </a:solidFill>
                <a:latin typeface="Calibri" panose="020F0502020204030204" pitchFamily="34" charset="0"/>
                <a:cs typeface="Calibri" panose="020F0502020204030204" pitchFamily="34" charset="0"/>
              </a:rPr>
              <a:t>obesity</a:t>
            </a:r>
            <a:r>
              <a:rPr lang="en-US" sz="2400" dirty="0">
                <a:solidFill>
                  <a:schemeClr val="tx2"/>
                </a:solidFill>
                <a:latin typeface="Calibri" panose="020F0502020204030204" pitchFamily="34" charset="0"/>
                <a:cs typeface="Calibri" panose="020F0502020204030204" pitchFamily="34" charset="0"/>
              </a:rPr>
              <a:t> among sexual minority women</a:t>
            </a:r>
          </a:p>
          <a:p>
            <a:pPr lvl="1"/>
            <a:r>
              <a:rPr lang="en-US" sz="1800" dirty="0" err="1">
                <a:solidFill>
                  <a:schemeClr val="tx2"/>
                </a:solidFill>
                <a:latin typeface="Calibri" panose="020F0502020204030204" pitchFamily="34" charset="0"/>
                <a:cs typeface="Calibri" panose="020F0502020204030204" pitchFamily="34" charset="0"/>
              </a:rPr>
              <a:t>Azagba</a:t>
            </a:r>
            <a:r>
              <a:rPr lang="en-US" sz="1800" dirty="0">
                <a:solidFill>
                  <a:schemeClr val="tx2"/>
                </a:solidFill>
                <a:latin typeface="Calibri" panose="020F0502020204030204" pitchFamily="34" charset="0"/>
                <a:cs typeface="Calibri" panose="020F0502020204030204" pitchFamily="34" charset="0"/>
              </a:rPr>
              <a:t>, Shan, Latham, </a:t>
            </a:r>
            <a:r>
              <a:rPr lang="en-US" sz="1800" i="1" dirty="0" err="1">
                <a:solidFill>
                  <a:schemeClr val="tx2"/>
                </a:solidFill>
                <a:latin typeface="Calibri" panose="020F0502020204030204" pitchFamily="34" charset="0"/>
                <a:cs typeface="Calibri" panose="020F0502020204030204" pitchFamily="34" charset="0"/>
              </a:rPr>
              <a:t>Int</a:t>
            </a:r>
            <a:r>
              <a:rPr lang="en-US" sz="1800" i="1" dirty="0">
                <a:solidFill>
                  <a:schemeClr val="tx2"/>
                </a:solidFill>
                <a:latin typeface="Calibri" panose="020F0502020204030204" pitchFamily="34" charset="0"/>
                <a:cs typeface="Calibri" panose="020F0502020204030204" pitchFamily="34" charset="0"/>
              </a:rPr>
              <a:t> J Environ Res Pub Health,</a:t>
            </a:r>
            <a:r>
              <a:rPr lang="en-US" sz="1800" dirty="0">
                <a:solidFill>
                  <a:schemeClr val="tx2"/>
                </a:solidFill>
                <a:latin typeface="Calibri" panose="020F0502020204030204" pitchFamily="34" charset="0"/>
                <a:cs typeface="Calibri" panose="020F0502020204030204" pitchFamily="34" charset="0"/>
              </a:rPr>
              <a:t> </a:t>
            </a:r>
            <a:r>
              <a:rPr lang="en-US" sz="1800" dirty="0" smtClean="0">
                <a:solidFill>
                  <a:schemeClr val="tx2"/>
                </a:solidFill>
                <a:latin typeface="Calibri" panose="020F0502020204030204" pitchFamily="34" charset="0"/>
                <a:cs typeface="Calibri" panose="020F0502020204030204" pitchFamily="34" charset="0"/>
              </a:rPr>
              <a:t>2019</a:t>
            </a:r>
          </a:p>
          <a:p>
            <a:pPr lvl="1"/>
            <a:r>
              <a:rPr lang="en-US" sz="1800" dirty="0" err="1" smtClean="0">
                <a:solidFill>
                  <a:schemeClr val="tx2"/>
                </a:solidFill>
                <a:latin typeface="Calibri" panose="020F0502020204030204" pitchFamily="34" charset="0"/>
                <a:cs typeface="Calibri" panose="020F0502020204030204" pitchFamily="34" charset="0"/>
              </a:rPr>
              <a:t>Carceras</a:t>
            </a:r>
            <a:r>
              <a:rPr lang="en-US" sz="1800" dirty="0" smtClean="0">
                <a:solidFill>
                  <a:schemeClr val="tx2"/>
                </a:solidFill>
                <a:latin typeface="Calibri" panose="020F0502020204030204" pitchFamily="34" charset="0"/>
                <a:cs typeface="Calibri" panose="020F0502020204030204" pitchFamily="34" charset="0"/>
              </a:rPr>
              <a:t> et al., </a:t>
            </a:r>
            <a:r>
              <a:rPr lang="en-US" sz="1800" i="1" dirty="0">
                <a:solidFill>
                  <a:schemeClr val="tx2"/>
                </a:solidFill>
                <a:latin typeface="Calibri" panose="020F0502020204030204" pitchFamily="34" charset="0"/>
                <a:cs typeface="Calibri" panose="020F0502020204030204" pitchFamily="34" charset="0"/>
              </a:rPr>
              <a:t>Am J Health </a:t>
            </a:r>
            <a:r>
              <a:rPr lang="en-US" sz="1800" i="1" dirty="0" err="1" smtClean="0">
                <a:solidFill>
                  <a:schemeClr val="tx2"/>
                </a:solidFill>
                <a:latin typeface="Calibri" panose="020F0502020204030204" pitchFamily="34" charset="0"/>
                <a:cs typeface="Calibri" panose="020F0502020204030204" pitchFamily="34" charset="0"/>
              </a:rPr>
              <a:t>Promot</a:t>
            </a:r>
            <a:r>
              <a:rPr lang="en-US" sz="1800" i="1" dirty="0" smtClean="0">
                <a:solidFill>
                  <a:schemeClr val="tx2"/>
                </a:solidFill>
                <a:latin typeface="Calibri" panose="020F0502020204030204" pitchFamily="34" charset="0"/>
                <a:cs typeface="Calibri" panose="020F0502020204030204" pitchFamily="34" charset="0"/>
              </a:rPr>
              <a:t>, </a:t>
            </a:r>
            <a:r>
              <a:rPr lang="en-US" sz="1800" dirty="0" smtClean="0">
                <a:solidFill>
                  <a:schemeClr val="tx2"/>
                </a:solidFill>
                <a:latin typeface="Calibri" panose="020F0502020204030204" pitchFamily="34" charset="0"/>
                <a:cs typeface="Calibri" panose="020F0502020204030204" pitchFamily="34" charset="0"/>
              </a:rPr>
              <a:t>2019</a:t>
            </a:r>
            <a:endParaRPr lang="en-US" sz="1800" dirty="0">
              <a:solidFill>
                <a:schemeClr val="tx2"/>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9179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C364229F-D767-45A5-BEB0-F48024835CFC}" type="slidenum">
              <a:rPr lang="en-US" sz="600">
                <a:solidFill>
                  <a:srgbClr val="FFFFFF"/>
                </a:solidFill>
                <a:latin typeface="Arial" pitchFamily="34" charset="0"/>
                <a:ea typeface="ＭＳ Ｐゴシック"/>
              </a:rPr>
              <a:pPr>
                <a:defRPr/>
              </a:pPr>
              <a:t>8</a:t>
            </a:fld>
            <a:endParaRPr lang="en-US" sz="600">
              <a:solidFill>
                <a:srgbClr val="000000"/>
              </a:solidFill>
              <a:latin typeface="Arial" pitchFamily="34" charset="0"/>
              <a:ea typeface="ＭＳ Ｐゴシック"/>
            </a:endParaRPr>
          </a:p>
        </p:txBody>
      </p:sp>
      <p:pic>
        <p:nvPicPr>
          <p:cNvPr id="5" name="Picture 4"/>
          <p:cNvPicPr>
            <a:picLocks noChangeAspect="1"/>
          </p:cNvPicPr>
          <p:nvPr/>
        </p:nvPicPr>
        <p:blipFill>
          <a:blip r:embed="rId2"/>
          <a:stretch>
            <a:fillRect/>
          </a:stretch>
        </p:blipFill>
        <p:spPr>
          <a:xfrm>
            <a:off x="138350" y="304800"/>
            <a:ext cx="9026432" cy="3200400"/>
          </a:xfrm>
          <a:prstGeom prst="rect">
            <a:avLst/>
          </a:prstGeom>
        </p:spPr>
      </p:pic>
      <p:pic>
        <p:nvPicPr>
          <p:cNvPr id="7" name="Picture 6"/>
          <p:cNvPicPr>
            <a:picLocks noChangeAspect="1"/>
          </p:cNvPicPr>
          <p:nvPr/>
        </p:nvPicPr>
        <p:blipFill>
          <a:blip r:embed="rId3"/>
          <a:stretch>
            <a:fillRect/>
          </a:stretch>
        </p:blipFill>
        <p:spPr>
          <a:xfrm>
            <a:off x="304800" y="3352800"/>
            <a:ext cx="6824549" cy="3291840"/>
          </a:xfrm>
          <a:prstGeom prst="rect">
            <a:avLst/>
          </a:prstGeom>
        </p:spPr>
      </p:pic>
    </p:spTree>
    <p:extLst>
      <p:ext uri="{BB962C8B-B14F-4D97-AF65-F5344CB8AC3E}">
        <p14:creationId xmlns:p14="http://schemas.microsoft.com/office/powerpoint/2010/main" val="236911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7524"/>
            <a:ext cx="7441623" cy="857250"/>
          </a:xfrm>
        </p:spPr>
        <p:txBody>
          <a:bodyPr/>
          <a:lstStyle/>
          <a:p>
            <a:r>
              <a:rPr lang="en-US" sz="2400" dirty="0">
                <a:latin typeface="Century Gothic" panose="020B0502020202020204" pitchFamily="34" charset="0"/>
              </a:rPr>
              <a:t>DISPARITIES IN BEHAVIORAL HEALTH BURDEN</a:t>
            </a:r>
          </a:p>
        </p:txBody>
      </p:sp>
      <p:sp>
        <p:nvSpPr>
          <p:cNvPr id="4" name="Content Placeholder 3"/>
          <p:cNvSpPr>
            <a:spLocks noGrp="1"/>
          </p:cNvSpPr>
          <p:nvPr>
            <p:ph idx="1"/>
          </p:nvPr>
        </p:nvSpPr>
        <p:spPr>
          <a:xfrm>
            <a:off x="381000" y="1066800"/>
            <a:ext cx="8305800" cy="5486400"/>
          </a:xfrm>
        </p:spPr>
        <p:txBody>
          <a:bodyPr/>
          <a:lstStyle/>
          <a:p>
            <a:pPr marL="342900" indent="-3429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Lesbians in these 27 states more likely than heterosexual women to recently binge drink (OR 1.49), currently smoke (1.96)</a:t>
            </a:r>
          </a:p>
          <a:p>
            <a:pPr marL="342900" indent="-3429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Bisexual women more likely to be recent binge drinkers (OR 1.84), current smokers (OR 1.73)</a:t>
            </a:r>
          </a:p>
          <a:p>
            <a:pPr marL="342900" indent="-3429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Gay, bi men more likely to currently smoke than heterosexual men (OR 1.66, 1.28 respectively)</a:t>
            </a:r>
          </a:p>
          <a:p>
            <a:pPr marL="342900" indent="-342900">
              <a:buFont typeface="Arial" panose="020B0604020202020204" pitchFamily="34" charset="0"/>
              <a:buChar char="•"/>
            </a:pPr>
            <a:r>
              <a:rPr lang="en-US" sz="2800" dirty="0" smtClean="0">
                <a:solidFill>
                  <a:schemeClr val="tx2"/>
                </a:solidFill>
                <a:latin typeface="Calibri" panose="020F0502020204030204" pitchFamily="34" charset="0"/>
                <a:cs typeface="Calibri" panose="020F0502020204030204" pitchFamily="34" charset="0"/>
              </a:rPr>
              <a:t>Bisexual men and women much more likely to report higher rates of mental distress, depression (2-3x for women)</a:t>
            </a:r>
          </a:p>
          <a:p>
            <a:pPr marL="309563" lvl="1" indent="0">
              <a:buNone/>
            </a:pPr>
            <a:r>
              <a:rPr lang="en-US" sz="1800" i="1" dirty="0">
                <a:solidFill>
                  <a:schemeClr val="tx2"/>
                </a:solidFill>
                <a:latin typeface="Calibri" panose="020F0502020204030204" pitchFamily="34" charset="0"/>
                <a:cs typeface="Calibri" panose="020F0502020204030204" pitchFamily="34" charset="0"/>
              </a:rPr>
              <a:t>					27 state BRFSS, Gonzales &amp; Henning, 2017</a:t>
            </a:r>
            <a:endParaRPr lang="en-US" i="1" dirty="0">
              <a:solidFill>
                <a:schemeClr val="tx2"/>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4294967295"/>
          </p:nvPr>
        </p:nvSpPr>
        <p:spPr/>
        <p:txBody>
          <a:bodyPr/>
          <a:lstStyle/>
          <a:p>
            <a:pPr>
              <a:defRPr/>
            </a:pPr>
            <a:fld id="{71157B00-A084-43C6-9D7D-500C51DAB498}" type="slidenum">
              <a:rPr lang="en-US" sz="600">
                <a:solidFill>
                  <a:srgbClr val="FFFFFF"/>
                </a:solidFill>
                <a:latin typeface="Arial" pitchFamily="34" charset="0"/>
                <a:ea typeface="ＭＳ Ｐゴシック"/>
              </a:rPr>
              <a:pPr>
                <a:defRPr/>
              </a:pPr>
              <a:t>9</a:t>
            </a:fld>
            <a:endParaRPr lang="en-US" sz="600">
              <a:solidFill>
                <a:srgbClr val="000000"/>
              </a:solidFill>
              <a:latin typeface="Arial" pitchFamily="34" charset="0"/>
              <a:ea typeface="ＭＳ Ｐゴシック"/>
            </a:endParaRPr>
          </a:p>
        </p:txBody>
      </p:sp>
    </p:spTree>
    <p:extLst>
      <p:ext uri="{BB962C8B-B14F-4D97-AF65-F5344CB8AC3E}">
        <p14:creationId xmlns:p14="http://schemas.microsoft.com/office/powerpoint/2010/main" val="4185919725"/>
      </p:ext>
    </p:extLst>
  </p:cSld>
  <p:clrMapOvr>
    <a:masterClrMapping/>
  </p:clrMapOvr>
</p:sld>
</file>

<file path=ppt/theme/theme1.xml><?xml version="1.0" encoding="utf-8"?>
<a:theme xmlns:a="http://schemas.openxmlformats.org/drawingml/2006/main" name="TheFenwayInstitute_PPTtemplate_light">
  <a:themeElements>
    <a:clrScheme name="Fenway Health">
      <a:dk1>
        <a:srgbClr val="717073"/>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Fenway Health">
      <a:majorFont>
        <a:latin typeface="Century Gothic"/>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2.xml><?xml version="1.0" encoding="utf-8"?>
<a:theme xmlns:a="http://schemas.openxmlformats.org/drawingml/2006/main" name="1_TheFenwayInstitute_PPTtemplate_light">
  <a:themeElements>
    <a:clrScheme name="Fenway Health">
      <a:dk1>
        <a:srgbClr val="717073"/>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Fenway Health">
      <a:majorFont>
        <a:latin typeface="Century Gothic"/>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enwayHealth_PPTtemplate_light">
  <a:themeElements>
    <a:clrScheme name="Fenway Health">
      <a:dk1>
        <a:srgbClr val="717073"/>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Fenway Health">
      <a:majorFont>
        <a:latin typeface="Century Gothic"/>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A57ED42686344E8AEB1DFBDAE65A41" ma:contentTypeVersion="0" ma:contentTypeDescription="Create a new document." ma:contentTypeScope="" ma:versionID="756973bf11c645c7e820b0fd8d777bf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FD2796-473D-4A3F-BB6F-A8A0F9F7BFA1}">
  <ds:schemaRefs>
    <ds:schemaRef ds:uri="http://schemas.microsoft.com/office/2006/documentManagement/types"/>
    <ds:schemaRef ds:uri="http://purl.org/dc/dcmitype/"/>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D6931EA-688D-4FFF-8F4D-7C9ECC0699EF}">
  <ds:schemaRefs>
    <ds:schemaRef ds:uri="http://schemas.microsoft.com/sharepoint/v3/contenttype/forms"/>
  </ds:schemaRefs>
</ds:datastoreItem>
</file>

<file path=customXml/itemProps3.xml><?xml version="1.0" encoding="utf-8"?>
<ds:datastoreItem xmlns:ds="http://schemas.openxmlformats.org/officeDocument/2006/customXml" ds:itemID="{23004FBF-B33C-4B2D-8081-6D2444220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TheFenwayInstitute_PPTtemplate_light</Template>
  <TotalTime>1652</TotalTime>
  <Words>2519</Words>
  <Application>Microsoft Office PowerPoint</Application>
  <PresentationFormat>On-screen Show (4:3)</PresentationFormat>
  <Paragraphs>213</Paragraphs>
  <Slides>48</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48</vt:i4>
      </vt:variant>
    </vt:vector>
  </HeadingPairs>
  <TitlesOfParts>
    <vt:vector size="62" baseType="lpstr">
      <vt:lpstr>ＭＳ Ｐゴシック</vt:lpstr>
      <vt:lpstr>Arial</vt:lpstr>
      <vt:lpstr>BlinkMacSystemFont</vt:lpstr>
      <vt:lpstr>Calibri</vt:lpstr>
      <vt:lpstr>Calibri Light</vt:lpstr>
      <vt:lpstr>Century Gothic</vt:lpstr>
      <vt:lpstr>Times</vt:lpstr>
      <vt:lpstr>Verdana</vt:lpstr>
      <vt:lpstr>Wingdings</vt:lpstr>
      <vt:lpstr>TheFenwayInstitute_PPTtemplate_light</vt:lpstr>
      <vt:lpstr>1_TheFenwayInstitute_PPTtemplate_light</vt:lpstr>
      <vt:lpstr>Office Theme</vt:lpstr>
      <vt:lpstr>FenwayHealth_PPTtemplate_light</vt:lpstr>
      <vt:lpstr>4_Blank Presentation</vt:lpstr>
      <vt:lpstr>Disparities, discrimination, and how you can support LGBTQ+ health equity LGBTQ+ Legal Rights, Human Rights, and Moving Forward</vt:lpstr>
      <vt:lpstr>PRESENTER</vt:lpstr>
      <vt:lpstr>FENWAY HEALTH</vt:lpstr>
      <vt:lpstr>OUTLINE</vt:lpstr>
      <vt:lpstr>DEMOGRAPHICS OF THE LGBT COMMUNITY</vt:lpstr>
      <vt:lpstr>PowerPoint Presentation</vt:lpstr>
      <vt:lpstr>LGBT people experience higher rates of: </vt:lpstr>
      <vt:lpstr>PowerPoint Presentation</vt:lpstr>
      <vt:lpstr>DISPARITIES IN BEHAVIORAL HEALTH BURDEN</vt:lpstr>
      <vt:lpstr>Higher rates of substance use</vt:lpstr>
      <vt:lpstr>PowerPoint Presentation</vt:lpstr>
      <vt:lpstr>TheSE DISPARITIES intersect with racial/ethnic, other disparities </vt:lpstr>
      <vt:lpstr>discrimination hurts health and well-being, access to care</vt:lpstr>
      <vt:lpstr>PowerPoint Presentation</vt:lpstr>
      <vt:lpstr>POORER MENTAL AND PHYSICAL HEALTH, LESS ACCESS TO CARE</vt:lpstr>
      <vt:lpstr>Racial stigma and LGBTQ+ people</vt:lpstr>
      <vt:lpstr>Intersectional/layered experiences of discrimination, economic marginalization</vt:lpstr>
      <vt:lpstr>PowerPoint Presentation</vt:lpstr>
      <vt:lpstr>PowerPoint Presentation</vt:lpstr>
      <vt:lpstr>Examples of anti-LGBT discrimination in Massachusetts</vt:lpstr>
      <vt:lpstr>LGBT PEOPLE MORE LIKELY TO BE POOR</vt:lpstr>
      <vt:lpstr>PowerPoint Presentation</vt:lpstr>
      <vt:lpstr>Transgender People Especially Vulnerable to Poverty, Discrimination</vt:lpstr>
      <vt:lpstr>POVERTY AFFECTS HEALTH INSURANCE COVERAGE, ACCESS TO ROUTINE CARE</vt:lpstr>
      <vt:lpstr>PowerPoint Presentation</vt:lpstr>
      <vt:lpstr>Employment Nondiscrimination Laws</vt:lpstr>
      <vt:lpstr>Public Accommodation Nondiscrimination Laws</vt:lpstr>
      <vt:lpstr>2016 rule implementing section 1557</vt:lpstr>
      <vt:lpstr>TRUMP ADMIN. REPEALED SOGI NONDISC.</vt:lpstr>
      <vt:lpstr>ALSO REPEALED 6 OTHER SOGI REGs.</vt:lpstr>
      <vt:lpstr>ProgramS OF all-inclusive care for the elderly (PACE)</vt:lpstr>
      <vt:lpstr>REMOVAL OF SOGI NONDISC IN $500B+ A YEAR IN HHS HEALTH CARE, SOCial SVCS.</vt:lpstr>
      <vt:lpstr>BIDEN REVERSING THESE POLICIES</vt:lpstr>
      <vt:lpstr>Bostock v. Clayton Co., GA (2020)</vt:lpstr>
      <vt:lpstr>Biden ex. order on SOGI nondisc.</vt:lpstr>
      <vt:lpstr>Equality Act</vt:lpstr>
      <vt:lpstr>HHS Notice of SOGI nondisc. In H.Care</vt:lpstr>
      <vt:lpstr>PowerPoint Presentation</vt:lpstr>
      <vt:lpstr>PowerPoint Presentation</vt:lpstr>
      <vt:lpstr>Understand that anti-LGBTQ+ politics creates trauma</vt:lpstr>
      <vt:lpstr>PowerPoint Presentation</vt:lpstr>
      <vt:lpstr>Exposure to negative images of transgender people  negative Behavioral Health effects</vt:lpstr>
      <vt:lpstr>INCORPORATE TRAUMA-INFORMED APPROACHES TO CARE</vt:lpstr>
      <vt:lpstr>What you can do</vt:lpstr>
      <vt:lpstr>Collect and use voluntary SOGI data</vt:lpstr>
      <vt:lpstr>PowerPoint Presentation</vt:lpstr>
      <vt:lpstr>PowerPoint Presentation</vt:lpstr>
      <vt:lpstr>THANK YOU. </vt:lpstr>
    </vt:vector>
  </TitlesOfParts>
  <Manager/>
  <Company>Fenway Community Health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subject/>
  <dc:creator>Chris Viveiros</dc:creator>
  <cp:keywords/>
  <dc:description/>
  <cp:lastModifiedBy>Glynn Penelope</cp:lastModifiedBy>
  <cp:revision>115</cp:revision>
  <cp:lastPrinted>2020-02-05T18:59:53Z</cp:lastPrinted>
  <dcterms:created xsi:type="dcterms:W3CDTF">2013-01-22T19:54:52Z</dcterms:created>
  <dcterms:modified xsi:type="dcterms:W3CDTF">2021-10-12T16:19:06Z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0x01010015A57ED42686344E8AEB1DFBDAE65A41</vt:lpwstr>
  </property>
</Properties>
</file>