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2" r:id="rId3"/>
  </p:sldMasterIdLst>
  <p:notesMasterIdLst>
    <p:notesMasterId r:id="rId23"/>
  </p:notesMasterIdLst>
  <p:sldIdLst>
    <p:sldId id="394" r:id="rId4"/>
    <p:sldId id="474" r:id="rId5"/>
    <p:sldId id="373" r:id="rId6"/>
    <p:sldId id="482" r:id="rId7"/>
    <p:sldId id="463" r:id="rId8"/>
    <p:sldId id="424" r:id="rId9"/>
    <p:sldId id="369" r:id="rId10"/>
    <p:sldId id="370" r:id="rId11"/>
    <p:sldId id="423" r:id="rId12"/>
    <p:sldId id="398" r:id="rId13"/>
    <p:sldId id="399" r:id="rId14"/>
    <p:sldId id="431" r:id="rId15"/>
    <p:sldId id="432" r:id="rId16"/>
    <p:sldId id="402" r:id="rId17"/>
    <p:sldId id="403" r:id="rId18"/>
    <p:sldId id="467" r:id="rId19"/>
    <p:sldId id="475" r:id="rId20"/>
    <p:sldId id="460" r:id="rId21"/>
    <p:sldId id="483" r:id="rId2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5pPr>
    <a:lvl6pPr marL="2286000" algn="l" defTabSz="457200" rtl="0" eaLnBrk="1" latinLnBrk="0" hangingPunct="1"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6pPr>
    <a:lvl7pPr marL="2743200" algn="l" defTabSz="457200" rtl="0" eaLnBrk="1" latinLnBrk="0" hangingPunct="1"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7pPr>
    <a:lvl8pPr marL="3200400" algn="l" defTabSz="457200" rtl="0" eaLnBrk="1" latinLnBrk="0" hangingPunct="1"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8pPr>
    <a:lvl9pPr marL="3657600" algn="l" defTabSz="457200" rtl="0" eaLnBrk="1" latinLnBrk="0" hangingPunct="1">
      <a:defRPr sz="4200" kern="1200">
        <a:solidFill>
          <a:srgbClr val="414141"/>
        </a:solidFill>
        <a:latin typeface="Gill Sans Light" pitchFamily="-1" charset="0"/>
        <a:ea typeface="+mn-ea"/>
        <a:cs typeface="+mn-cs"/>
        <a:sym typeface="Gill Sans Light" pitchFamily="-1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EA5748B-B508-EB48-BE26-C3824A0C77B3}">
          <p14:sldIdLst>
            <p14:sldId id="394"/>
            <p14:sldId id="474"/>
            <p14:sldId id="373"/>
            <p14:sldId id="482"/>
            <p14:sldId id="463"/>
            <p14:sldId id="424"/>
            <p14:sldId id="369"/>
            <p14:sldId id="370"/>
            <p14:sldId id="423"/>
            <p14:sldId id="398"/>
            <p14:sldId id="399"/>
            <p14:sldId id="431"/>
            <p14:sldId id="432"/>
            <p14:sldId id="402"/>
            <p14:sldId id="403"/>
            <p14:sldId id="467"/>
            <p14:sldId id="475"/>
            <p14:sldId id="460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riyshteynberg" initials="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0" autoAdjust="0"/>
    <p:restoredTop sz="80706" autoAdjust="0"/>
  </p:normalViewPr>
  <p:slideViewPr>
    <p:cSldViewPr>
      <p:cViewPr varScale="1">
        <p:scale>
          <a:sx n="55" d="100"/>
          <a:sy n="55" d="100"/>
        </p:scale>
        <p:origin x="96" y="43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4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E3D47-5C44-4837-8F84-03B23347B103}" type="doc">
      <dgm:prSet loTypeId="urn:microsoft.com/office/officeart/2005/8/layout/chevron1" loCatId="process" qsTypeId="urn:microsoft.com/office/officeart/2005/8/quickstyle/simple3" qsCatId="simple" csTypeId="urn:microsoft.com/office/officeart/2005/8/colors/colorful1" csCatId="colorful" phldr="1"/>
      <dgm:spPr/>
    </dgm:pt>
    <dgm:pt modelId="{565FB574-AC93-4D9B-85D5-1EBF8EB48585}">
      <dgm:prSet phldrT="[Text]" custT="1"/>
      <dgm:spPr>
        <a:ln w="63500">
          <a:solidFill>
            <a:schemeClr val="bg2"/>
          </a:solidFill>
        </a:ln>
      </dgm:spPr>
      <dgm:t>
        <a:bodyPr/>
        <a:lstStyle/>
        <a:p>
          <a:r>
            <a:rPr lang="en-US" sz="4100" b="1" dirty="0"/>
            <a:t>Shared Action</a:t>
          </a:r>
        </a:p>
      </dgm:t>
    </dgm:pt>
    <dgm:pt modelId="{FAE41EC5-8B85-4941-A5F6-2B92DCF78580}" type="sibTrans" cxnId="{B39BBE0E-F335-4A49-9814-6542BA9F0606}">
      <dgm:prSet/>
      <dgm:spPr/>
      <dgm:t>
        <a:bodyPr/>
        <a:lstStyle/>
        <a:p>
          <a:endParaRPr lang="en-US"/>
        </a:p>
      </dgm:t>
    </dgm:pt>
    <dgm:pt modelId="{51108ED2-B897-4F02-BF6B-64B1199E8BE7}" type="parTrans" cxnId="{B39BBE0E-F335-4A49-9814-6542BA9F0606}">
      <dgm:prSet/>
      <dgm:spPr/>
      <dgm:t>
        <a:bodyPr/>
        <a:lstStyle/>
        <a:p>
          <a:endParaRPr lang="en-US"/>
        </a:p>
      </dgm:t>
    </dgm:pt>
    <dgm:pt modelId="{3BA9EC01-EAC0-4AC8-A26A-0C3343FB46F2}">
      <dgm:prSet phldrT="[Text]" custT="1"/>
      <dgm:spPr>
        <a:ln w="63500">
          <a:solidFill>
            <a:schemeClr val="bg2"/>
          </a:solidFill>
        </a:ln>
      </dgm:spPr>
      <dgm:t>
        <a:bodyPr/>
        <a:lstStyle/>
        <a:p>
          <a:r>
            <a:rPr lang="en-US" sz="4100" b="1" dirty="0"/>
            <a:t>Shared Ideas</a:t>
          </a:r>
          <a:endParaRPr lang="en-US" sz="3100" dirty="0"/>
        </a:p>
      </dgm:t>
    </dgm:pt>
    <dgm:pt modelId="{68B2C982-A6EF-4205-9A5B-E9EFE933C728}" type="sibTrans" cxnId="{0EE7AD14-35A8-41AA-BC26-B51A79140950}">
      <dgm:prSet/>
      <dgm:spPr/>
      <dgm:t>
        <a:bodyPr/>
        <a:lstStyle/>
        <a:p>
          <a:endParaRPr lang="en-US"/>
        </a:p>
      </dgm:t>
    </dgm:pt>
    <dgm:pt modelId="{19BECE96-A5CA-4A41-9B54-0BB5E8B7169A}" type="parTrans" cxnId="{0EE7AD14-35A8-41AA-BC26-B51A79140950}">
      <dgm:prSet/>
      <dgm:spPr/>
      <dgm:t>
        <a:bodyPr/>
        <a:lstStyle/>
        <a:p>
          <a:endParaRPr lang="en-US"/>
        </a:p>
      </dgm:t>
    </dgm:pt>
    <dgm:pt modelId="{B57B924F-0388-498E-9D56-B1BFB5F96BE7}">
      <dgm:prSet phldrT="[Text]" custT="1"/>
      <dgm:spPr>
        <a:ln w="63500">
          <a:solidFill>
            <a:schemeClr val="bg2"/>
          </a:solidFill>
        </a:ln>
      </dgm:spPr>
      <dgm:t>
        <a:bodyPr/>
        <a:lstStyle/>
        <a:p>
          <a:endParaRPr lang="en-US" sz="4100" b="1" dirty="0"/>
        </a:p>
        <a:p>
          <a:r>
            <a:rPr lang="en-US" sz="4100" b="1" dirty="0"/>
            <a:t>Shared Attention</a:t>
          </a:r>
        </a:p>
        <a:p>
          <a:endParaRPr lang="en-US" sz="3100" dirty="0"/>
        </a:p>
      </dgm:t>
    </dgm:pt>
    <dgm:pt modelId="{B70AB0F1-DE63-40D1-8503-8692665B406B}" type="sibTrans" cxnId="{E1C3B64D-EB8B-43F5-BF5C-41A060B4BFE2}">
      <dgm:prSet/>
      <dgm:spPr/>
      <dgm:t>
        <a:bodyPr/>
        <a:lstStyle/>
        <a:p>
          <a:endParaRPr lang="en-US"/>
        </a:p>
      </dgm:t>
    </dgm:pt>
    <dgm:pt modelId="{79B1DAD3-206C-4CF0-B22C-AC3BBB645599}" type="parTrans" cxnId="{E1C3B64D-EB8B-43F5-BF5C-41A060B4BFE2}">
      <dgm:prSet/>
      <dgm:spPr/>
      <dgm:t>
        <a:bodyPr/>
        <a:lstStyle/>
        <a:p>
          <a:endParaRPr lang="en-US"/>
        </a:p>
      </dgm:t>
    </dgm:pt>
    <dgm:pt modelId="{92880ED7-8C4B-444D-96A0-E65D387E1AE3}" type="pres">
      <dgm:prSet presAssocID="{C94E3D47-5C44-4837-8F84-03B23347B103}" presName="Name0" presStyleCnt="0">
        <dgm:presLayoutVars>
          <dgm:dir/>
          <dgm:animLvl val="lvl"/>
          <dgm:resizeHandles val="exact"/>
        </dgm:presLayoutVars>
      </dgm:prSet>
      <dgm:spPr/>
    </dgm:pt>
    <dgm:pt modelId="{F1D9D7D7-C8EE-F84D-928C-59CAD8B9DD33}" type="pres">
      <dgm:prSet presAssocID="{B57B924F-0388-498E-9D56-B1BFB5F96BE7}" presName="parTxOnly" presStyleLbl="node1" presStyleIdx="0" presStyleCnt="3" custScaleX="117970" custLinFactNeighborX="-5874" custLinFactNeighborY="-84236">
        <dgm:presLayoutVars>
          <dgm:chMax val="0"/>
          <dgm:chPref val="0"/>
          <dgm:bulletEnabled val="1"/>
        </dgm:presLayoutVars>
      </dgm:prSet>
      <dgm:spPr/>
    </dgm:pt>
    <dgm:pt modelId="{A62FB51B-E4D5-5D42-BC4A-62E53660FED5}" type="pres">
      <dgm:prSet presAssocID="{B70AB0F1-DE63-40D1-8503-8692665B406B}" presName="parTxOnlySpace" presStyleCnt="0"/>
      <dgm:spPr/>
    </dgm:pt>
    <dgm:pt modelId="{1E11018C-3640-C142-9A35-2ED990FCD9AD}" type="pres">
      <dgm:prSet presAssocID="{3BA9EC01-EAC0-4AC8-A26A-0C3343FB46F2}" presName="parTxOnly" presStyleLbl="node1" presStyleIdx="1" presStyleCnt="3" custLinFactNeighborX="-5874" custLinFactNeighborY="-84236">
        <dgm:presLayoutVars>
          <dgm:chMax val="0"/>
          <dgm:chPref val="0"/>
          <dgm:bulletEnabled val="1"/>
        </dgm:presLayoutVars>
      </dgm:prSet>
      <dgm:spPr/>
    </dgm:pt>
    <dgm:pt modelId="{B776384D-50AB-3746-8586-321AA1061542}" type="pres">
      <dgm:prSet presAssocID="{68B2C982-A6EF-4205-9A5B-E9EFE933C728}" presName="parTxOnlySpace" presStyleCnt="0"/>
      <dgm:spPr/>
    </dgm:pt>
    <dgm:pt modelId="{84F16468-91C1-904C-8DD8-05817046BB7F}" type="pres">
      <dgm:prSet presAssocID="{565FB574-AC93-4D9B-85D5-1EBF8EB48585}" presName="parTxOnly" presStyleLbl="node1" presStyleIdx="2" presStyleCnt="3" custLinFactNeighborX="-5874" custLinFactNeighborY="-84236">
        <dgm:presLayoutVars>
          <dgm:chMax val="0"/>
          <dgm:chPref val="0"/>
          <dgm:bulletEnabled val="1"/>
        </dgm:presLayoutVars>
      </dgm:prSet>
      <dgm:spPr/>
    </dgm:pt>
  </dgm:ptLst>
  <dgm:cxnLst>
    <dgm:cxn modelId="{B39BBE0E-F335-4A49-9814-6542BA9F0606}" srcId="{C94E3D47-5C44-4837-8F84-03B23347B103}" destId="{565FB574-AC93-4D9B-85D5-1EBF8EB48585}" srcOrd="2" destOrd="0" parTransId="{51108ED2-B897-4F02-BF6B-64B1199E8BE7}" sibTransId="{FAE41EC5-8B85-4941-A5F6-2B92DCF78580}"/>
    <dgm:cxn modelId="{0EE7AD14-35A8-41AA-BC26-B51A79140950}" srcId="{C94E3D47-5C44-4837-8F84-03B23347B103}" destId="{3BA9EC01-EAC0-4AC8-A26A-0C3343FB46F2}" srcOrd="1" destOrd="0" parTransId="{19BECE96-A5CA-4A41-9B54-0BB5E8B7169A}" sibTransId="{68B2C982-A6EF-4205-9A5B-E9EFE933C728}"/>
    <dgm:cxn modelId="{223BD325-5B66-D143-9014-100284E9C6C2}" type="presOf" srcId="{B57B924F-0388-498E-9D56-B1BFB5F96BE7}" destId="{F1D9D7D7-C8EE-F84D-928C-59CAD8B9DD33}" srcOrd="0" destOrd="0" presId="urn:microsoft.com/office/officeart/2005/8/layout/chevron1"/>
    <dgm:cxn modelId="{E1C3B64D-EB8B-43F5-BF5C-41A060B4BFE2}" srcId="{C94E3D47-5C44-4837-8F84-03B23347B103}" destId="{B57B924F-0388-498E-9D56-B1BFB5F96BE7}" srcOrd="0" destOrd="0" parTransId="{79B1DAD3-206C-4CF0-B22C-AC3BBB645599}" sibTransId="{B70AB0F1-DE63-40D1-8503-8692665B406B}"/>
    <dgm:cxn modelId="{C37A378A-810C-1145-BBF6-80CE6B0C66B6}" type="presOf" srcId="{C94E3D47-5C44-4837-8F84-03B23347B103}" destId="{92880ED7-8C4B-444D-96A0-E65D387E1AE3}" srcOrd="0" destOrd="0" presId="urn:microsoft.com/office/officeart/2005/8/layout/chevron1"/>
    <dgm:cxn modelId="{2E1E8CAA-CC32-E943-8B26-8F71DD5F141D}" type="presOf" srcId="{565FB574-AC93-4D9B-85D5-1EBF8EB48585}" destId="{84F16468-91C1-904C-8DD8-05817046BB7F}" srcOrd="0" destOrd="0" presId="urn:microsoft.com/office/officeart/2005/8/layout/chevron1"/>
    <dgm:cxn modelId="{5AC44AD4-0D68-2546-8775-0C802ABBC824}" type="presOf" srcId="{3BA9EC01-EAC0-4AC8-A26A-0C3343FB46F2}" destId="{1E11018C-3640-C142-9A35-2ED990FCD9AD}" srcOrd="0" destOrd="0" presId="urn:microsoft.com/office/officeart/2005/8/layout/chevron1"/>
    <dgm:cxn modelId="{14BFD6E3-5732-0340-9F94-98A72899039B}" type="presParOf" srcId="{92880ED7-8C4B-444D-96A0-E65D387E1AE3}" destId="{F1D9D7D7-C8EE-F84D-928C-59CAD8B9DD33}" srcOrd="0" destOrd="0" presId="urn:microsoft.com/office/officeart/2005/8/layout/chevron1"/>
    <dgm:cxn modelId="{2736E5CE-A17E-0249-A433-94FB0AB10B97}" type="presParOf" srcId="{92880ED7-8C4B-444D-96A0-E65D387E1AE3}" destId="{A62FB51B-E4D5-5D42-BC4A-62E53660FED5}" srcOrd="1" destOrd="0" presId="urn:microsoft.com/office/officeart/2005/8/layout/chevron1"/>
    <dgm:cxn modelId="{0C17A859-9766-F841-8E8C-04DEBADF578A}" type="presParOf" srcId="{92880ED7-8C4B-444D-96A0-E65D387E1AE3}" destId="{1E11018C-3640-C142-9A35-2ED990FCD9AD}" srcOrd="2" destOrd="0" presId="urn:microsoft.com/office/officeart/2005/8/layout/chevron1"/>
    <dgm:cxn modelId="{6BE82F99-AE0E-0240-B060-3A76B9DB62E9}" type="presParOf" srcId="{92880ED7-8C4B-444D-96A0-E65D387E1AE3}" destId="{B776384D-50AB-3746-8586-321AA1061542}" srcOrd="3" destOrd="0" presId="urn:microsoft.com/office/officeart/2005/8/layout/chevron1"/>
    <dgm:cxn modelId="{A37BB9C2-F56E-B246-9790-F890F15F90E7}" type="presParOf" srcId="{92880ED7-8C4B-444D-96A0-E65D387E1AE3}" destId="{84F16468-91C1-904C-8DD8-05817046BB7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9D7D7-C8EE-F84D-928C-59CAD8B9DD33}">
      <dsp:nvSpPr>
        <dsp:cNvPr id="0" name=""/>
        <dsp:cNvSpPr/>
      </dsp:nvSpPr>
      <dsp:spPr>
        <a:xfrm>
          <a:off x="0" y="1752608"/>
          <a:ext cx="5106176" cy="173134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63500">
          <a:solidFill>
            <a:schemeClr val="bg2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b="1" kern="1200" dirty="0"/>
        </a:p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Shared Attention</a:t>
          </a:r>
        </a:p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865674" y="1752608"/>
        <a:ext cx="3374829" cy="1731347"/>
      </dsp:txXfrm>
    </dsp:sp>
    <dsp:sp modelId="{1E11018C-3640-C142-9A35-2ED990FCD9AD}">
      <dsp:nvSpPr>
        <dsp:cNvPr id="0" name=""/>
        <dsp:cNvSpPr/>
      </dsp:nvSpPr>
      <dsp:spPr>
        <a:xfrm>
          <a:off x="4650894" y="1752608"/>
          <a:ext cx="4328368" cy="173134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63500">
          <a:solidFill>
            <a:schemeClr val="bg2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Shared Ideas</a:t>
          </a:r>
          <a:endParaRPr lang="en-US" sz="3100" kern="1200" dirty="0"/>
        </a:p>
      </dsp:txBody>
      <dsp:txXfrm>
        <a:off x="5516568" y="1752608"/>
        <a:ext cx="2597021" cy="1731347"/>
      </dsp:txXfrm>
    </dsp:sp>
    <dsp:sp modelId="{84F16468-91C1-904C-8DD8-05817046BB7F}">
      <dsp:nvSpPr>
        <dsp:cNvPr id="0" name=""/>
        <dsp:cNvSpPr/>
      </dsp:nvSpPr>
      <dsp:spPr>
        <a:xfrm>
          <a:off x="8546426" y="1752608"/>
          <a:ext cx="4328368" cy="173134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63500">
          <a:solidFill>
            <a:schemeClr val="bg2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Shared Action</a:t>
          </a:r>
        </a:p>
      </dsp:txBody>
      <dsp:txXfrm>
        <a:off x="9412100" y="1752608"/>
        <a:ext cx="2597021" cy="1731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524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 Light" pitchFamily="-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 Light" pitchFamily="-1" charset="0"/>
        <a:ea typeface="ＭＳ Ｐゴシック" pitchFamily="-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 Light" pitchFamily="-1" charset="0"/>
        <a:ea typeface="ＭＳ Ｐゴシック" pitchFamily="-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 Light" pitchFamily="-1" charset="0"/>
        <a:ea typeface="ＭＳ Ｐゴシック" pitchFamily="-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 Light" pitchFamily="-1" charset="0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15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56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48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9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8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Attention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Let’s say I am walking about and I see a tree, I can have a perception of where I am attending – as in Hey I am looking at this tree. You can think of it as an attentional schema –or a schema of my individual personal attention. </a:t>
            </a:r>
          </a:p>
          <a:p>
            <a:endParaRPr lang="en-US" baseline="0" dirty="0"/>
          </a:p>
          <a:p>
            <a:r>
              <a:rPr lang="en-US" baseline="0" dirty="0"/>
              <a:t>Same scenario, I see the same tree; however this time, I think ‘we are attending to the tree’ – why is that? Well maybe I am hallucinating the others, maybe the others are present, maybe the tree is part of a </a:t>
            </a:r>
            <a:r>
              <a:rPr lang="en-US" baseline="0" dirty="0" err="1"/>
              <a:t>facebook</a:t>
            </a:r>
            <a:r>
              <a:rPr lang="en-US" baseline="0" dirty="0"/>
              <a:t> post that is getting commented by all my friends – so I am aware that “we are attending”. This is a belief state that doesn’t depend on direct observations of others’ behavior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3842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9 months of age, children become</a:t>
            </a:r>
            <a:r>
              <a:rPr lang="en-US" baseline="0" dirty="0"/>
              <a:t> highly interested in coordinating their gaze behavior with caregivers. This is largely a developmental literature on joint attention --  an important precursor of language development, and often compromised in kids with autism. </a:t>
            </a:r>
          </a:p>
          <a:p>
            <a:endParaRPr lang="en-US" baseline="0" dirty="0"/>
          </a:p>
          <a:p>
            <a:r>
              <a:rPr lang="en-US" baseline="0" dirty="0"/>
              <a:t>This behavior can be seen as manifestation of common knowledge. However, what we are interested the PSYCHOLOGY of COMMON KNOWLEDGE (NOT ITS BEHAVIOR MANIFESTATION)</a:t>
            </a:r>
          </a:p>
        </p:txBody>
      </p:sp>
    </p:spTree>
    <p:extLst>
      <p:ext uri="{BB962C8B-B14F-4D97-AF65-F5344CB8AC3E}">
        <p14:creationId xmlns:p14="http://schemas.microsoft.com/office/powerpoint/2010/main" val="175624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000" dirty="0">
                <a:latin typeface="Lucida Grande" pitchFamily="-1" charset="0"/>
                <a:ea typeface="Lucida Grande" pitchFamily="-1" charset="0"/>
                <a:cs typeface="Lucida Grande" pitchFamily="-1" charset="0"/>
                <a:sym typeface="Lucida Grande" pitchFamily="-1" charset="0"/>
              </a:rPr>
              <a:t>So shared</a:t>
            </a:r>
            <a:r>
              <a:rPr lang="en-US" sz="2000" baseline="0" dirty="0">
                <a:latin typeface="Lucida Grande" pitchFamily="-1" charset="0"/>
                <a:ea typeface="Lucida Grande" pitchFamily="-1" charset="0"/>
                <a:cs typeface="Lucida Grande" pitchFamily="-1" charset="0"/>
                <a:sym typeface="Lucida Grande" pitchFamily="-1" charset="0"/>
              </a:rPr>
              <a:t> attention (like joint attention) can be present in person, but unlike joint attention, it is there when we are </a:t>
            </a:r>
            <a:r>
              <a:rPr lang="en-US" sz="2000" dirty="0">
                <a:latin typeface="Lucida Grande" pitchFamily="-1" charset="0"/>
                <a:ea typeface="Lucida Grande" pitchFamily="-1" charset="0"/>
                <a:cs typeface="Lucida Grande" pitchFamily="-1" charset="0"/>
                <a:sym typeface="Lucida Grande" pitchFamily="-1" charset="0"/>
              </a:rPr>
              <a:t>watching</a:t>
            </a:r>
            <a:r>
              <a:rPr lang="en-US" sz="2000" baseline="0" dirty="0">
                <a:latin typeface="Lucida Grande" pitchFamily="-1" charset="0"/>
                <a:ea typeface="Lucida Grande" pitchFamily="-1" charset="0"/>
                <a:cs typeface="Lucida Grande" pitchFamily="-1" charset="0"/>
                <a:sym typeface="Lucida Grande" pitchFamily="-1" charset="0"/>
              </a:rPr>
              <a:t> live television, listening to the radio, or now, increasingly surfing online--around 2015 included this clever feature leaving now doubt that you are not the only one interacting with a post., </a:t>
            </a:r>
          </a:p>
          <a:p>
            <a:endParaRPr lang="en-US" sz="2000" baseline="0" dirty="0">
              <a:latin typeface="Lucida Grande" pitchFamily="-1" charset="0"/>
              <a:ea typeface="Lucida Grande" pitchFamily="-1" charset="0"/>
              <a:cs typeface="Lucida Grande" pitchFamily="-1" charset="0"/>
              <a:sym typeface="Lucida Grande" pitchFamily="-1" charset="0"/>
            </a:endParaRPr>
          </a:p>
          <a:p>
            <a:r>
              <a:rPr lang="en-US" sz="2000" baseline="0" dirty="0">
                <a:latin typeface="Lucida Grande" pitchFamily="-1" charset="0"/>
                <a:ea typeface="Lucida Grande" pitchFamily="-1" charset="0"/>
                <a:cs typeface="Lucida Grande" pitchFamily="-1" charset="0"/>
                <a:sym typeface="Lucida Grande" pitchFamily="-1" charset="0"/>
              </a:rPr>
              <a:t>In other words, because shared attention is based on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Gill Sans Light" pitchFamily="-1" charset="0"/>
                <a:ea typeface="+mn-ea"/>
                <a:cs typeface="+mn-cs"/>
              </a:rPr>
              <a:t>the mere belief of co-attention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 Light" pitchFamily="-1" charset="0"/>
                <a:ea typeface="+mn-ea"/>
                <a:cs typeface="+mn-cs"/>
              </a:rPr>
              <a:t> (rather than direct behavioral cues) it allows for collective experiences that may involve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Gill Sans Light" pitchFamily="-1" charset="0"/>
                <a:ea typeface="+mn-ea"/>
                <a:cs typeface="+mn-cs"/>
              </a:rPr>
              <a:t>multitude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 Light" pitchFamily="-1" charset="0"/>
                <a:ea typeface="+mn-ea"/>
                <a:cs typeface="+mn-cs"/>
              </a:rPr>
              <a:t> of group members across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Gill Sans Light" pitchFamily="-1" charset="0"/>
                <a:ea typeface="+mn-ea"/>
                <a:cs typeface="+mn-cs"/>
              </a:rPr>
              <a:t>vast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 Light" pitchFamily="-1" charset="0"/>
                <a:ea typeface="+mn-ea"/>
                <a:cs typeface="+mn-cs"/>
              </a:rPr>
              <a:t> distances. </a:t>
            </a:r>
            <a:endParaRPr lang="en-US" sz="2000" dirty="0">
              <a:latin typeface="Lucida Grande" pitchFamily="-1" charset="0"/>
              <a:ea typeface="Lucida Grande" pitchFamily="-1" charset="0"/>
              <a:cs typeface="Lucida Grande" pitchFamily="-1" charset="0"/>
              <a:sym typeface="Lucida Grande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8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don’t I should the experiment. In</a:t>
            </a:r>
            <a:r>
              <a:rPr lang="en-US" baseline="0" dirty="0"/>
              <a:t> fact you can be participants. Let’s say you come into my lab and I ask you to watch this short video -- </a:t>
            </a:r>
          </a:p>
        </p:txBody>
      </p:sp>
    </p:spTree>
    <p:extLst>
      <p:ext uri="{BB962C8B-B14F-4D97-AF65-F5344CB8AC3E}">
        <p14:creationId xmlns:p14="http://schemas.microsoft.com/office/powerpoint/2010/main" val="181076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00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But of course</a:t>
            </a:r>
            <a:r>
              <a:rPr lang="en-US" sz="2000" baseline="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being an experiment, you would have watched the video in one of 4 different conditions. </a:t>
            </a:r>
          </a:p>
          <a:p>
            <a:endParaRPr lang="en-US" sz="2000" baseline="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marL="457200" indent="-457200">
              <a:buAutoNum type="arabicPeriod"/>
            </a:pPr>
            <a:r>
              <a:rPr lang="en-US" sz="2000" baseline="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You watched with 2 other participants. </a:t>
            </a:r>
          </a:p>
          <a:p>
            <a:pPr marL="457200" indent="-457200">
              <a:buAutoNum type="arabicPeriod"/>
            </a:pPr>
            <a:r>
              <a:rPr lang="en-US" sz="2000" baseline="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2 other participants see the video first, and then you see it.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You</a:t>
            </a:r>
            <a:r>
              <a:rPr lang="en-US" sz="2000" baseline="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see the video first, and then the 2 other participants see it.</a:t>
            </a:r>
          </a:p>
          <a:p>
            <a:pPr marL="457200" indent="-457200">
              <a:buAutoNum type="arabicPeriod"/>
            </a:pPr>
            <a:r>
              <a:rPr lang="en-US" sz="2000" baseline="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Or you watch it alone. </a:t>
            </a:r>
          </a:p>
          <a:p>
            <a:pPr marL="457200" indent="-457200">
              <a:buAutoNum type="arabicPeriod"/>
            </a:pPr>
            <a:endParaRPr lang="en-US" sz="2000" baseline="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marL="0" indent="0">
              <a:buNone/>
            </a:pPr>
            <a:r>
              <a:rPr lang="en-US" sz="2000" baseline="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One other thing about this particular study is that when others are present, you think you shared some minimal similarity with it (in this case, a color preference)</a:t>
            </a:r>
          </a:p>
          <a:p>
            <a:pPr marL="0" indent="0">
              <a:buNone/>
            </a:pPr>
            <a:endParaRPr lang="en-US" sz="2000" baseline="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marL="0" indent="0">
              <a:buNone/>
            </a:pPr>
            <a:r>
              <a:rPr lang="en-US" sz="2000" baseline="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Ok, so back to the study. After you see the video, I ask you to write down some thoughts that you had when you were watching. And then I ask you how happy you were. </a:t>
            </a:r>
          </a:p>
          <a:p>
            <a:pPr marL="0" indent="0">
              <a:buNone/>
            </a:pPr>
            <a:endParaRPr lang="en-US" sz="2000" baseline="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marL="0" indent="0">
              <a:buNone/>
            </a:pPr>
            <a:r>
              <a:rPr lang="en-US" sz="2000" baseline="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What do we find when we analyze the written thoughts?</a:t>
            </a:r>
            <a:endParaRPr lang="en-US" sz="20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find that when you viewed the video under shared attention, you thought more about the video content (presumably because it grabbed your attention to a greater extent). And because the video content, in this case was amusing, you felt happier.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70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Congresswomen</a:t>
            </a:r>
            <a:r>
              <a:rPr lang="en-US" baseline="0" dirty="0"/>
              <a:t> Rosa DeLauro from Connecticut (speaking on the Violence against Women act)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0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044700"/>
            <a:ext cx="30734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044700"/>
            <a:ext cx="90678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E76DB114-E62C-2D45-BDAB-4A9ED760145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32004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32004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228600"/>
            <a:ext cx="3073400" cy="8813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228600"/>
            <a:ext cx="9067800" cy="8813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5270500"/>
            <a:ext cx="60706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70500"/>
            <a:ext cx="60706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044700"/>
            <a:ext cx="12293600" cy="323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pitchFamily="-1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5270500"/>
            <a:ext cx="122936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pitchFamily="-1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pitchFamily="-1" charset="0"/>
              </a:rPr>
              <a:t>Second level</a:t>
            </a:r>
          </a:p>
          <a:p>
            <a:pPr lvl="2"/>
            <a:r>
              <a:rPr lang="en-US">
                <a:sym typeface="Gill Sans Light" pitchFamily="-1" charset="0"/>
              </a:rPr>
              <a:t>Third level</a:t>
            </a:r>
          </a:p>
          <a:p>
            <a:pPr lvl="3"/>
            <a:r>
              <a:rPr lang="en-US">
                <a:sym typeface="Gill Sans Light" pitchFamily="-1" charset="0"/>
              </a:rPr>
              <a:t>Fourth level</a:t>
            </a:r>
          </a:p>
          <a:p>
            <a:pPr lvl="4"/>
            <a:r>
              <a:rPr lang="en-US">
                <a:sym typeface="Gill Sans Light" pitchFamily="-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pitchFamily="-1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pitchFamily="-1" charset="0"/>
          <a:sym typeface="Gill Sans Light" pitchFamily="-1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pitchFamily="-1" charset="0"/>
          <a:sym typeface="Gill Sans Light" pitchFamily="-1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pitchFamily="-1" charset="0"/>
          <a:sym typeface="Gill Sans Light" pitchFamily="-1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pitchFamily="-1" charset="0"/>
          <a:sym typeface="Gill Sans Light" pitchFamily="-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pitchFamily="-1" charset="0"/>
          <a:sym typeface="Gill Sans Light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pitchFamily="-1" charset="0"/>
          <a:sym typeface="Gill Sans Light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pitchFamily="-1" charset="0"/>
          <a:sym typeface="Gill Sans Light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pitchFamily="-1" charset="0"/>
          <a:sym typeface="Gill Sans Light" pitchFamily="-1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pitchFamily="-1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ＭＳ Ｐゴシック" pitchFamily="-1" charset="-128"/>
          <a:sym typeface="Gill Sans Light" pitchFamily="-1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ＭＳ Ｐゴシック" pitchFamily="-1" charset="-128"/>
          <a:sym typeface="Gill Sans Light" pitchFamily="-1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ＭＳ Ｐゴシック" pitchFamily="-1" charset="-128"/>
          <a:sym typeface="Gill Sans Light" pitchFamily="-1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ＭＳ Ｐゴシック" pitchFamily="-1" charset="-128"/>
          <a:sym typeface="Gill Sans Light" pitchFamily="-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ＭＳ Ｐゴシック" pitchFamily="-1" charset="-128"/>
          <a:sym typeface="Gill Sans Light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ＭＳ Ｐゴシック" pitchFamily="-1" charset="-128"/>
          <a:sym typeface="Gill Sans Light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ＭＳ Ｐゴシック" pitchFamily="-1" charset="-128"/>
          <a:sym typeface="Gill Sans Light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ＭＳ Ｐゴシック" pitchFamily="-1" charset="-128"/>
          <a:sym typeface="Gill Sans Light" pitchFamily="-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228600"/>
            <a:ext cx="122936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pitchFamily="-1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3200400"/>
            <a:ext cx="12293600" cy="584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pitchFamily="-1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pitchFamily="-1" charset="0"/>
              </a:rPr>
              <a:t>Second level</a:t>
            </a:r>
          </a:p>
          <a:p>
            <a:pPr lvl="2"/>
            <a:r>
              <a:rPr lang="en-US">
                <a:sym typeface="Gill Sans Light" pitchFamily="-1" charset="0"/>
              </a:rPr>
              <a:t>Third level</a:t>
            </a:r>
          </a:p>
          <a:p>
            <a:pPr lvl="3"/>
            <a:r>
              <a:rPr lang="en-US">
                <a:sym typeface="Gill Sans Light" pitchFamily="-1" charset="0"/>
              </a:rPr>
              <a:t>Fourth level</a:t>
            </a:r>
          </a:p>
          <a:p>
            <a:pPr lvl="4"/>
            <a:r>
              <a:rPr lang="en-US">
                <a:sym typeface="Gill Sans Light" pitchFamily="-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+mj-lt"/>
          <a:ea typeface="+mj-ea"/>
          <a:cs typeface="+mj-cs"/>
          <a:sym typeface="Gill Sans Light" pitchFamily="-1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+mn-ea"/>
          <a:cs typeface="+mn-cs"/>
          <a:sym typeface="Gill Sans Light" pitchFamily="-1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pitchFamily="-1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12293600" cy="584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pitchFamily="-1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pitchFamily="-1" charset="0"/>
              </a:rPr>
              <a:t>Second level</a:t>
            </a:r>
          </a:p>
          <a:p>
            <a:pPr lvl="2"/>
            <a:r>
              <a:rPr lang="en-US">
                <a:sym typeface="Gill Sans Light" pitchFamily="-1" charset="0"/>
              </a:rPr>
              <a:t>Third level</a:t>
            </a:r>
          </a:p>
          <a:p>
            <a:pPr lvl="3"/>
            <a:r>
              <a:rPr lang="en-US">
                <a:sym typeface="Gill Sans Light" pitchFamily="-1" charset="0"/>
              </a:rPr>
              <a:t>Fourth level</a:t>
            </a:r>
          </a:p>
          <a:p>
            <a:pPr lvl="4"/>
            <a:r>
              <a:rPr lang="en-US">
                <a:sym typeface="Gill Sans Light" pitchFamily="-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+mj-lt"/>
          <a:ea typeface="+mj-ea"/>
          <a:cs typeface="+mj-cs"/>
          <a:sym typeface="Gill Sans Light" pitchFamily="-1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Gill Sans Light" pitchFamily="-1" charset="0"/>
          <a:sym typeface="Gill Sans Light" pitchFamily="-1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+mn-ea"/>
          <a:cs typeface="+mn-cs"/>
          <a:sym typeface="Gill Sans Light" pitchFamily="-1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pitchFamily="-1" charset="0"/>
        <a:buChar char="•"/>
        <a:defRPr sz="3800">
          <a:solidFill>
            <a:schemeClr val="tx2"/>
          </a:solidFill>
          <a:latin typeface="+mn-lt"/>
          <a:ea typeface="ＭＳ Ｐゴシック" pitchFamily="-1" charset="-128"/>
          <a:sym typeface="Gill Sans Light" pitchFamily="-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Document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gs@utk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a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15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23" y="11723"/>
            <a:ext cx="13004800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900" spc="300" dirty="0">
                <a:solidFill>
                  <a:schemeClr val="bg2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Shared Attention as </a:t>
            </a:r>
          </a:p>
          <a:p>
            <a:r>
              <a:rPr lang="en-US" sz="5900" spc="300" dirty="0">
                <a:solidFill>
                  <a:schemeClr val="bg2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a Psychological Foundation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8153400"/>
            <a:ext cx="12993258" cy="1600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3048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+mn-ea"/>
                <a:cs typeface="+mn-cs"/>
                <a:sym typeface="Gill Sans Light" pitchFamily="-1" charset="0"/>
              </a:defRPr>
            </a:lvl1pPr>
            <a:lvl2pPr marL="6350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ＭＳ Ｐゴシック" pitchFamily="-1" charset="-128"/>
                <a:sym typeface="Gill Sans Light" pitchFamily="-1" charset="0"/>
              </a:defRPr>
            </a:lvl2pPr>
            <a:lvl3pPr marL="10160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ＭＳ Ｐゴシック" pitchFamily="-1" charset="-128"/>
                <a:sym typeface="Gill Sans Light" pitchFamily="-1" charset="0"/>
              </a:defRPr>
            </a:lvl3pPr>
            <a:lvl4pPr marL="13970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ＭＳ Ｐゴシック" pitchFamily="-1" charset="-128"/>
                <a:sym typeface="Gill Sans Light" pitchFamily="-1" charset="0"/>
              </a:defRPr>
            </a:lvl4pPr>
            <a:lvl5pPr marL="17780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ＭＳ Ｐゴシック" pitchFamily="-1" charset="-128"/>
                <a:sym typeface="Gill Sans Light" pitchFamily="-1" charset="0"/>
              </a:defRPr>
            </a:lvl5pPr>
            <a:lvl6pPr marL="22352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ＭＳ Ｐゴシック" pitchFamily="-1" charset="-128"/>
                <a:sym typeface="Gill Sans Light" pitchFamily="-1" charset="0"/>
              </a:defRPr>
            </a:lvl6pPr>
            <a:lvl7pPr marL="26924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ＭＳ Ｐゴシック" pitchFamily="-1" charset="-128"/>
                <a:sym typeface="Gill Sans Light" pitchFamily="-1" charset="0"/>
              </a:defRPr>
            </a:lvl7pPr>
            <a:lvl8pPr marL="31496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ＭＳ Ｐゴシック" pitchFamily="-1" charset="-128"/>
                <a:sym typeface="Gill Sans Light" pitchFamily="-1" charset="0"/>
              </a:defRPr>
            </a:lvl8pPr>
            <a:lvl9pPr marL="3606800" indent="-304800" algn="l" rtl="0" fontAlgn="base">
              <a:spcBef>
                <a:spcPts val="38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pitchFamily="-1" charset="0"/>
              <a:buChar char="•"/>
              <a:defRPr sz="3800">
                <a:solidFill>
                  <a:schemeClr val="tx2"/>
                </a:solidFill>
                <a:latin typeface="+mn-lt"/>
                <a:ea typeface="ＭＳ Ｐゴシック" pitchFamily="-1" charset="-128"/>
                <a:sym typeface="Gill Sans Light" pitchFamily="-1" charset="0"/>
              </a:defRPr>
            </a:lvl9pPr>
          </a:lstStyle>
          <a:p>
            <a:pPr marL="0" indent="0" algn="ctr">
              <a:buNone/>
            </a:pPr>
            <a:r>
              <a:rPr lang="en-US" sz="5000" kern="0" dirty="0">
                <a:latin typeface="Gill Sans MT" panose="020B0502020104020203" pitchFamily="34" charset="0"/>
                <a:cs typeface="Calibri Light" panose="020F0302020204030204" pitchFamily="34" charset="0"/>
              </a:rPr>
              <a:t>Garriy Shteynberg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000" kern="0" dirty="0">
                <a:latin typeface="Gill Sans MT" panose="020B0502020104020203" pitchFamily="34" charset="0"/>
                <a:cs typeface="Calibri Light" panose="020F0302020204030204" pitchFamily="34" charset="0"/>
              </a:rPr>
              <a:t>University of Tennessee </a:t>
            </a:r>
            <a:r>
              <a:rPr lang="en-US" sz="5000" kern="0" dirty="0">
                <a:latin typeface="Gill Sans MT" panose="020B0502020104020203" pitchFamily="34" charset="0"/>
                <a:cs typeface="Arial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331082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-228600"/>
            <a:ext cx="12293600" cy="1752600"/>
          </a:xfrm>
        </p:spPr>
        <p:txBody>
          <a:bodyPr/>
          <a:lstStyle/>
          <a:p>
            <a:r>
              <a:rPr lang="en-US" dirty="0"/>
              <a:t>Study 1, 116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2261126"/>
            <a:ext cx="13436600" cy="5842000"/>
          </a:xfrm>
        </p:spPr>
        <p:txBody>
          <a:bodyPr/>
          <a:lstStyle/>
          <a:p>
            <a:r>
              <a:rPr lang="en-US" sz="3500" b="1" u="sng" dirty="0"/>
              <a:t>Conditions: </a:t>
            </a:r>
          </a:p>
          <a:p>
            <a:pPr marL="330200" lvl="1" indent="0">
              <a:buNone/>
            </a:pPr>
            <a:r>
              <a:rPr lang="en-US" sz="3500" dirty="0"/>
              <a:t>a) Live 100</a:t>
            </a:r>
          </a:p>
          <a:p>
            <a:pPr marL="0" indent="0">
              <a:buNone/>
            </a:pPr>
            <a:r>
              <a:rPr lang="en-US" sz="3500" dirty="0"/>
              <a:t>  b) Recorded 100</a:t>
            </a:r>
          </a:p>
          <a:p>
            <a:pPr marL="0" indent="0">
              <a:buNone/>
            </a:pPr>
            <a:r>
              <a:rPr lang="en-US" sz="3500" dirty="0"/>
              <a:t>  c) Recorded</a:t>
            </a:r>
          </a:p>
          <a:p>
            <a:pPr marL="0" indent="0">
              <a:buNone/>
            </a:pPr>
            <a:endParaRPr lang="en-US" sz="3500" dirty="0"/>
          </a:p>
          <a:p>
            <a:r>
              <a:rPr lang="en-US" sz="3500" b="1" u="sng" dirty="0"/>
              <a:t>Outcome:  Persuasion</a:t>
            </a:r>
          </a:p>
        </p:txBody>
      </p:sp>
      <p:pic>
        <p:nvPicPr>
          <p:cNvPr id="5" name="Picture 4" descr="Screen Shot 2016-09-28 at 9.17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981200"/>
            <a:ext cx="6858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408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330200" y="-228600"/>
            <a:ext cx="122936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+mj-lt"/>
                <a:ea typeface="+mj-ea"/>
                <a:cs typeface="+mj-cs"/>
                <a:sym typeface="Gill Sans Light" pitchFamily="-1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9pPr>
          </a:lstStyle>
          <a:p>
            <a:r>
              <a:rPr lang="en-US" dirty="0"/>
              <a:t>Study 1 Results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14600"/>
            <a:ext cx="13004801" cy="38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37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-228600"/>
            <a:ext cx="12293600" cy="1752600"/>
          </a:xfrm>
        </p:spPr>
        <p:txBody>
          <a:bodyPr/>
          <a:lstStyle/>
          <a:p>
            <a:r>
              <a:rPr lang="en-US" dirty="0"/>
              <a:t>Study 4, 118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570480"/>
            <a:ext cx="12674600" cy="5842000"/>
          </a:xfrm>
        </p:spPr>
        <p:txBody>
          <a:bodyPr/>
          <a:lstStyle/>
          <a:p>
            <a:r>
              <a:rPr lang="en-US" sz="3500" b="1" u="sng" dirty="0"/>
              <a:t>Conditions:</a:t>
            </a:r>
          </a:p>
          <a:p>
            <a:pPr marL="0" indent="0">
              <a:buNone/>
            </a:pPr>
            <a:r>
              <a:rPr lang="en-US" sz="3500" dirty="0"/>
              <a:t>  a) Live 100 (rec. stream)</a:t>
            </a:r>
          </a:p>
          <a:p>
            <a:pPr marL="0" indent="0">
              <a:buNone/>
            </a:pPr>
            <a:r>
              <a:rPr lang="en-US" sz="3500" dirty="0"/>
              <a:t>  b) Recorded 100</a:t>
            </a:r>
          </a:p>
          <a:p>
            <a:pPr marL="0" indent="0">
              <a:buNone/>
            </a:pPr>
            <a:r>
              <a:rPr lang="en-US" sz="3500" dirty="0"/>
              <a:t>  c) Recorded</a:t>
            </a:r>
          </a:p>
          <a:p>
            <a:pPr marL="0" indent="0">
              <a:buNone/>
            </a:pPr>
            <a:endParaRPr lang="en-US" sz="3500" dirty="0"/>
          </a:p>
          <a:p>
            <a:r>
              <a:rPr lang="en-US" sz="3500" b="1" u="sng" dirty="0"/>
              <a:t>Outcome:  Persuasion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64200" y="2057400"/>
            <a:ext cx="6858000" cy="6868160"/>
            <a:chOff x="5588000" y="1472674"/>
            <a:chExt cx="6858000" cy="6868160"/>
          </a:xfrm>
        </p:grpSpPr>
        <p:pic>
          <p:nvPicPr>
            <p:cNvPr id="5" name="Picture 4" descr="Screen Shot 2016-09-28 at 9.17.5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00" y="1472674"/>
              <a:ext cx="6858000" cy="6868160"/>
            </a:xfrm>
            <a:prstGeom prst="rect">
              <a:avLst/>
            </a:prstGeom>
          </p:spPr>
        </p:pic>
        <p:pic>
          <p:nvPicPr>
            <p:cNvPr id="6" name="Picture 5" descr="Screen Shot 2016-09-28 at 9.26.3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0494" y="2938650"/>
              <a:ext cx="6486906" cy="3692093"/>
            </a:xfrm>
            <a:prstGeom prst="rect">
              <a:avLst/>
            </a:prstGeom>
          </p:spPr>
        </p:pic>
        <p:pic>
          <p:nvPicPr>
            <p:cNvPr id="7" name="Picture 6" descr="Screen Shot 2016-09-28 at 9.27.2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7600" y="2971801"/>
              <a:ext cx="2159000" cy="943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210744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330200" y="-228600"/>
            <a:ext cx="122936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+mj-lt"/>
                <a:ea typeface="+mj-ea"/>
                <a:cs typeface="+mj-cs"/>
                <a:sym typeface="Gill Sans Light" pitchFamily="-1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9pPr>
          </a:lstStyle>
          <a:p>
            <a:r>
              <a:rPr lang="en-US" dirty="0"/>
              <a:t>Study 4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755"/>
            <a:ext cx="13004800" cy="4351139"/>
          </a:xfrm>
          <a:prstGeom prst="rect">
            <a:avLst/>
          </a:prstGeom>
        </p:spPr>
      </p:pic>
      <p:sp>
        <p:nvSpPr>
          <p:cNvPr id="5" name="Rectangle 13"/>
          <p:cNvSpPr>
            <a:spLocks/>
          </p:cNvSpPr>
          <p:nvPr/>
        </p:nvSpPr>
        <p:spPr bwMode="auto">
          <a:xfrm>
            <a:off x="4445001" y="8991600"/>
            <a:ext cx="85598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900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Shteynberg, Bramlett, Fles, Cameron, </a:t>
            </a:r>
            <a:r>
              <a:rPr lang="en-US" sz="2900" i="1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JPSP</a:t>
            </a:r>
            <a:r>
              <a:rPr lang="en-US" sz="2900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, 2016</a:t>
            </a:r>
            <a:endParaRPr lang="en-US" sz="2900" i="1" dirty="0">
              <a:solidFill>
                <a:schemeClr val="tx1"/>
              </a:solidFill>
              <a:ea typeface="Gill Sans Light" pitchFamily="-84" charset="0"/>
              <a:cs typeface="Gill Sans Light" pitchFamily="-8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B79C36-FF58-4019-B1D8-23518F67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8739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-228600"/>
            <a:ext cx="12293600" cy="1752600"/>
          </a:xfrm>
        </p:spPr>
        <p:txBody>
          <a:bodyPr/>
          <a:lstStyle/>
          <a:p>
            <a:r>
              <a:rPr lang="en-US" dirty="0"/>
              <a:t>Study 5, 280 participants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2895600"/>
            <a:ext cx="12293600" cy="5181600"/>
          </a:xfrm>
        </p:spPr>
        <p:txBody>
          <a:bodyPr/>
          <a:lstStyle/>
          <a:p>
            <a:r>
              <a:rPr lang="en-US" sz="3500" b="1" u="sng" dirty="0"/>
              <a:t>Conditions:</a:t>
            </a:r>
          </a:p>
          <a:p>
            <a:pPr marL="0" indent="0">
              <a:buNone/>
            </a:pPr>
            <a:r>
              <a:rPr lang="en-US" sz="3500" dirty="0"/>
              <a:t>  a) Live 100</a:t>
            </a:r>
          </a:p>
          <a:p>
            <a:pPr marL="0" indent="0">
              <a:buNone/>
            </a:pPr>
            <a:r>
              <a:rPr lang="en-US" sz="3500" dirty="0"/>
              <a:t>  b) Live 10</a:t>
            </a:r>
          </a:p>
          <a:p>
            <a:pPr marL="0" indent="0">
              <a:buNone/>
            </a:pPr>
            <a:r>
              <a:rPr lang="en-US" sz="3500" dirty="0"/>
              <a:t>  c) Live 3</a:t>
            </a:r>
          </a:p>
          <a:p>
            <a:pPr marL="0" indent="0">
              <a:buNone/>
            </a:pPr>
            <a:r>
              <a:rPr lang="en-US" sz="3500" dirty="0"/>
              <a:t>  d) Live 0</a:t>
            </a:r>
          </a:p>
          <a:p>
            <a:r>
              <a:rPr lang="en-US" sz="3500" b="1" u="sng" dirty="0"/>
              <a:t>Outcomes:</a:t>
            </a:r>
          </a:p>
          <a:p>
            <a:pPr marL="0" indent="0">
              <a:buNone/>
            </a:pPr>
            <a:r>
              <a:rPr lang="en-US" sz="3500" dirty="0"/>
              <a:t>   a) Recall Memory</a:t>
            </a:r>
          </a:p>
          <a:p>
            <a:pPr marL="0" indent="0">
              <a:buNone/>
            </a:pPr>
            <a:r>
              <a:rPr lang="en-US" sz="3500" dirty="0"/>
              <a:t>   b) Persuasion</a:t>
            </a:r>
          </a:p>
        </p:txBody>
      </p:sp>
      <p:pic>
        <p:nvPicPr>
          <p:cNvPr id="5" name="Picture 4" descr="Screen Shot 2016-09-28 at 9.17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2133600"/>
            <a:ext cx="6858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037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315200"/>
            <a:ext cx="12293600" cy="1981200"/>
          </a:xfrm>
        </p:spPr>
        <p:txBody>
          <a:bodyPr/>
          <a:lstStyle/>
          <a:p>
            <a:r>
              <a:rPr lang="en-US" sz="3500" dirty="0"/>
              <a:t>Persuasion: t(276) = -2.43, p = .02</a:t>
            </a:r>
            <a:br>
              <a:rPr lang="en-US" sz="3500" dirty="0"/>
            </a:br>
            <a:r>
              <a:rPr lang="en-US" sz="3500" dirty="0"/>
              <a:t>Memory: t(276) =  -2.51, p = .01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30200" y="-228600"/>
            <a:ext cx="122936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+mj-lt"/>
                <a:ea typeface="+mj-ea"/>
                <a:cs typeface="+mj-cs"/>
                <a:sym typeface="Gill Sans Light" pitchFamily="-1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2"/>
                </a:solidFill>
                <a:latin typeface="Gill Sans Light" pitchFamily="-1" charset="0"/>
                <a:sym typeface="Gill Sans Light" pitchFamily="-1" charset="0"/>
              </a:defRPr>
            </a:lvl9pPr>
          </a:lstStyle>
          <a:p>
            <a:r>
              <a:rPr lang="en-US" dirty="0"/>
              <a:t>Study 5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6586604"/>
          </a:xfrm>
          <a:prstGeom prst="rect">
            <a:avLst/>
          </a:prstGeom>
        </p:spPr>
      </p:pic>
      <p:sp>
        <p:nvSpPr>
          <p:cNvPr id="5" name="Rectangle 13"/>
          <p:cNvSpPr>
            <a:spLocks/>
          </p:cNvSpPr>
          <p:nvPr/>
        </p:nvSpPr>
        <p:spPr bwMode="auto">
          <a:xfrm>
            <a:off x="5489575" y="9144000"/>
            <a:ext cx="7515225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900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Shteynber</a:t>
            </a:r>
            <a:r>
              <a:rPr lang="en-US" sz="2900" i="1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g, </a:t>
            </a:r>
            <a:r>
              <a:rPr lang="en-US" sz="2900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Bramlett, Fles, Cameron, </a:t>
            </a:r>
            <a:r>
              <a:rPr lang="en-US" sz="2900" i="1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JPSP</a:t>
            </a:r>
            <a:r>
              <a:rPr lang="en-US" sz="2900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, 2016</a:t>
            </a:r>
            <a:endParaRPr lang="en-US" sz="2900" i="1" dirty="0">
              <a:solidFill>
                <a:schemeClr val="tx1"/>
              </a:solidFill>
              <a:ea typeface="Gill Sans Light" pitchFamily="-84" charset="0"/>
              <a:cs typeface="Gill Sans Light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08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361321"/>
              </p:ext>
            </p:extLst>
          </p:nvPr>
        </p:nvGraphicFramePr>
        <p:xfrm>
          <a:off x="125044" y="544513"/>
          <a:ext cx="12861401" cy="783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Document" r:id="rId4" imgW="8597900" imgH="5168900" progId="Word.Document.12">
                  <p:embed/>
                </p:oleObj>
              </mc:Choice>
              <mc:Fallback>
                <p:oleObj name="Document" r:id="rId4" imgW="8597900" imgH="5168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044" y="544513"/>
                        <a:ext cx="12861401" cy="783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 bwMode="auto">
          <a:xfrm>
            <a:off x="3530600" y="1752600"/>
            <a:ext cx="89916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pitchFamily="-1" charset="0"/>
              <a:sym typeface="Gill Sans Light" pitchFamily="-1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35800" y="1752600"/>
            <a:ext cx="5867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pitchFamily="-1" charset="0"/>
              <a:sym typeface="Gill Sans Light" pitchFamily="-1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0236200" y="1752600"/>
            <a:ext cx="2819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pitchFamily="-1" charset="0"/>
              <a:sym typeface="Gill Sans Light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12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14081701"/>
              </p:ext>
            </p:extLst>
          </p:nvPr>
        </p:nvGraphicFramePr>
        <p:xfrm>
          <a:off x="122472" y="1126165"/>
          <a:ext cx="12903200" cy="815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6267" y="5562600"/>
            <a:ext cx="12801600" cy="825205"/>
          </a:xfrm>
        </p:spPr>
        <p:txBody>
          <a:bodyPr/>
          <a:lstStyle/>
          <a:p>
            <a:r>
              <a:rPr lang="en-US" sz="4900" b="1" dirty="0"/>
              <a:t>Psychological Embedding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702537" y="5181600"/>
            <a:ext cx="11582400" cy="381000"/>
          </a:xfrm>
          <a:prstGeom prst="rightArrow">
            <a:avLst>
              <a:gd name="adj1" fmla="val 50000"/>
              <a:gd name="adj2" fmla="val 141694"/>
            </a:avLst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pitchFamily="-1" charset="0"/>
              <a:sym typeface="Gill Sans Light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71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Media</a:t>
            </a: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1650" y="2057400"/>
            <a:ext cx="9105900" cy="13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Weapons-of-mass-distra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172155"/>
            <a:ext cx="8947150" cy="7064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2149" y="2172155"/>
            <a:ext cx="8975401" cy="21698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US" sz="4500" dirty="0"/>
          </a:p>
          <a:p>
            <a:r>
              <a:rPr lang="en-US" sz="4500" dirty="0"/>
              <a:t>Many participants are fictitious</a:t>
            </a:r>
          </a:p>
          <a:p>
            <a:r>
              <a:rPr lang="en-US" sz="45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2149" y="4341980"/>
            <a:ext cx="897540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US" sz="4500" dirty="0"/>
          </a:p>
          <a:p>
            <a:r>
              <a:rPr lang="en-US" sz="4500" dirty="0"/>
              <a:t>Designed to capture minds, not facilitate collective action</a:t>
            </a:r>
          </a:p>
          <a:p>
            <a:r>
              <a:rPr lang="en-US" sz="45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2149" y="7204302"/>
            <a:ext cx="897540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US" sz="4500" dirty="0"/>
          </a:p>
          <a:p>
            <a:r>
              <a:rPr lang="en-US" sz="4500" dirty="0"/>
              <a:t>High information volume limits deep deliberation on any one topic</a:t>
            </a:r>
          </a:p>
          <a:p>
            <a:r>
              <a:rPr lang="en-US" sz="4500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676FE8-C3A6-4123-B897-3CA559366FDF}"/>
              </a:ext>
            </a:extLst>
          </p:cNvPr>
          <p:cNvSpPr txBox="1">
            <a:spLocks/>
          </p:cNvSpPr>
          <p:nvPr/>
        </p:nvSpPr>
        <p:spPr bwMode="auto">
          <a:xfrm>
            <a:off x="257175" y="-817622"/>
            <a:ext cx="122936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1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pitchFamily="-1" charset="0"/>
                <a:sym typeface="Gill Sans Light" pitchFamily="-1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pitchFamily="-1" charset="0"/>
                <a:sym typeface="Gill Sans Light" pitchFamily="-1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pitchFamily="-1" charset="0"/>
                <a:sym typeface="Gill Sans Light" pitchFamily="-1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pitchFamily="-1" charset="0"/>
                <a:sym typeface="Gill Sans Light" pitchFamily="-1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pitchFamily="-1" charset="0"/>
                <a:sym typeface="Gill Sans Light" pitchFamily="-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pitchFamily="-1" charset="0"/>
                <a:sym typeface="Gill Sans Light" pitchFamily="-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pitchFamily="-1" charset="0"/>
                <a:sym typeface="Gill Sans Light" pitchFamily="-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pitchFamily="-1" charset="0"/>
                <a:sym typeface="Gill Sans Light" pitchFamily="-1" charset="0"/>
              </a:defRPr>
            </a:lvl9pPr>
          </a:lstStyle>
          <a:p>
            <a:r>
              <a:rPr lang="en-US" kern="0"/>
              <a:t>Digital Media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46491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189A2-79BA-4CB7-9EA9-1F740140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81080-8922-4709-9C53-8E71DF516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 me at </a:t>
            </a:r>
            <a:r>
              <a:rPr lang="en-US" dirty="0">
                <a:hlinkClick r:id="rId2"/>
              </a:rPr>
              <a:t>gs@utk.edu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25768621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000" y="7543800"/>
            <a:ext cx="31406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/>
              <a:t>BCS-1749348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7044880"/>
            <a:ext cx="7573220" cy="2022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7200"/>
            <a:ext cx="12260413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212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0224" y="7848600"/>
            <a:ext cx="990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88900" dir="5639988" algn="ctr" rotWithShape="0">
              <a:schemeClr val="bg2">
                <a:alpha val="50000"/>
              </a:schemeClr>
            </a:outerShdw>
          </a:effectLst>
        </p:spPr>
      </p:pic>
      <p:grpSp>
        <p:nvGrpSpPr>
          <p:cNvPr id="71" name="Group 70"/>
          <p:cNvGrpSpPr/>
          <p:nvPr/>
        </p:nvGrpSpPr>
        <p:grpSpPr>
          <a:xfrm>
            <a:off x="1995424" y="3810000"/>
            <a:ext cx="3340100" cy="3263901"/>
            <a:chOff x="2006600" y="2057400"/>
            <a:chExt cx="3340100" cy="3263901"/>
          </a:xfrm>
        </p:grpSpPr>
        <p:sp>
          <p:nvSpPr>
            <p:cNvPr id="29" name="AutoShape 37"/>
            <p:cNvSpPr>
              <a:spLocks/>
            </p:cNvSpPr>
            <p:nvPr/>
          </p:nvSpPr>
          <p:spPr bwMode="auto">
            <a:xfrm flipH="1">
              <a:off x="2006600" y="2057400"/>
              <a:ext cx="3340100" cy="3263901"/>
            </a:xfrm>
            <a:custGeom>
              <a:avLst/>
              <a:gdLst>
                <a:gd name="T0" fmla="*/ 10800 w 21600"/>
                <a:gd name="T1" fmla="*/ 10800 h 17668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17668">
                  <a:moveTo>
                    <a:pt x="3860" y="0"/>
                  </a:moveTo>
                  <a:cubicBezTo>
                    <a:pt x="1728" y="0"/>
                    <a:pt x="0" y="1447"/>
                    <a:pt x="0" y="3231"/>
                  </a:cubicBezTo>
                  <a:lnTo>
                    <a:pt x="0" y="14437"/>
                  </a:lnTo>
                  <a:cubicBezTo>
                    <a:pt x="0" y="16222"/>
                    <a:pt x="1728" y="17668"/>
                    <a:pt x="3860" y="17668"/>
                  </a:cubicBezTo>
                  <a:lnTo>
                    <a:pt x="12527" y="17668"/>
                  </a:lnTo>
                  <a:lnTo>
                    <a:pt x="14521" y="21600"/>
                  </a:lnTo>
                  <a:lnTo>
                    <a:pt x="14157" y="17668"/>
                  </a:lnTo>
                  <a:lnTo>
                    <a:pt x="17740" y="17668"/>
                  </a:lnTo>
                  <a:cubicBezTo>
                    <a:pt x="19872" y="17668"/>
                    <a:pt x="21600" y="16222"/>
                    <a:pt x="21600" y="14437"/>
                  </a:cubicBezTo>
                  <a:lnTo>
                    <a:pt x="21600" y="3231"/>
                  </a:lnTo>
                  <a:cubicBezTo>
                    <a:pt x="21600" y="1447"/>
                    <a:pt x="19872" y="0"/>
                    <a:pt x="17740" y="0"/>
                  </a:cubicBezTo>
                  <a:lnTo>
                    <a:pt x="3860" y="0"/>
                  </a:lnTo>
                  <a:close/>
                  <a:moveTo>
                    <a:pt x="3860" y="0"/>
                  </a:moveTo>
                </a:path>
              </a:pathLst>
            </a:custGeom>
            <a:solidFill>
              <a:srgbClr val="B3B3B3"/>
            </a:solidFill>
            <a:ln w="762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 sz="3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endParaRPr>
            </a:p>
            <a:p>
              <a:endParaRPr lang="en-US" sz="3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endParaRPr>
            </a:p>
            <a:p>
              <a:endParaRPr lang="en-US" sz="3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endParaRPr>
            </a:p>
            <a:p>
              <a:endParaRPr lang="en-US" sz="3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endParaRPr>
            </a:p>
          </p:txBody>
        </p:sp>
        <p:pic>
          <p:nvPicPr>
            <p:cNvPr id="25" name="Picture 3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9000" y="3962400"/>
              <a:ext cx="914400" cy="10321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38100" dist="88900" dir="5639988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23" name="Picture 3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59200" y="2209800"/>
              <a:ext cx="1524000" cy="1447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8" name="Up Arrow 47"/>
            <p:cNvSpPr/>
            <p:nvPr/>
          </p:nvSpPr>
          <p:spPr bwMode="auto">
            <a:xfrm rot="2868362">
              <a:off x="2941858" y="3011347"/>
              <a:ext cx="873716" cy="1266351"/>
            </a:xfrm>
            <a:prstGeom prst="upArrow">
              <a:avLst>
                <a:gd name="adj1" fmla="val 22987"/>
                <a:gd name="adj2" fmla="val 57572"/>
              </a:avLst>
            </a:prstGeom>
            <a:solidFill>
              <a:srgbClr val="6C7472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Light" pitchFamily="-1" charset="0"/>
                <a:sym typeface="Gill Sans Light" pitchFamily="-1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786624" y="3810000"/>
            <a:ext cx="3340100" cy="3263901"/>
            <a:chOff x="7797800" y="2057400"/>
            <a:chExt cx="3340100" cy="3263901"/>
          </a:xfrm>
        </p:grpSpPr>
        <p:sp>
          <p:nvSpPr>
            <p:cNvPr id="50" name="AutoShape 37"/>
            <p:cNvSpPr>
              <a:spLocks/>
            </p:cNvSpPr>
            <p:nvPr/>
          </p:nvSpPr>
          <p:spPr bwMode="auto">
            <a:xfrm flipH="1">
              <a:off x="7797800" y="2057400"/>
              <a:ext cx="3340100" cy="3263901"/>
            </a:xfrm>
            <a:custGeom>
              <a:avLst/>
              <a:gdLst>
                <a:gd name="T0" fmla="*/ 10800 w 21600"/>
                <a:gd name="T1" fmla="*/ 10800 h 17668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17668">
                  <a:moveTo>
                    <a:pt x="3860" y="0"/>
                  </a:moveTo>
                  <a:cubicBezTo>
                    <a:pt x="1728" y="0"/>
                    <a:pt x="0" y="1447"/>
                    <a:pt x="0" y="3231"/>
                  </a:cubicBezTo>
                  <a:lnTo>
                    <a:pt x="0" y="14437"/>
                  </a:lnTo>
                  <a:cubicBezTo>
                    <a:pt x="0" y="16222"/>
                    <a:pt x="1728" y="17668"/>
                    <a:pt x="3860" y="17668"/>
                  </a:cubicBezTo>
                  <a:lnTo>
                    <a:pt x="12527" y="17668"/>
                  </a:lnTo>
                  <a:lnTo>
                    <a:pt x="14521" y="21600"/>
                  </a:lnTo>
                  <a:lnTo>
                    <a:pt x="14157" y="17668"/>
                  </a:lnTo>
                  <a:lnTo>
                    <a:pt x="17740" y="17668"/>
                  </a:lnTo>
                  <a:cubicBezTo>
                    <a:pt x="19872" y="17668"/>
                    <a:pt x="21600" y="16222"/>
                    <a:pt x="21600" y="14437"/>
                  </a:cubicBezTo>
                  <a:lnTo>
                    <a:pt x="21600" y="3231"/>
                  </a:lnTo>
                  <a:cubicBezTo>
                    <a:pt x="21600" y="1447"/>
                    <a:pt x="19872" y="0"/>
                    <a:pt x="17740" y="0"/>
                  </a:cubicBezTo>
                  <a:lnTo>
                    <a:pt x="3860" y="0"/>
                  </a:lnTo>
                  <a:close/>
                  <a:moveTo>
                    <a:pt x="3860" y="0"/>
                  </a:moveTo>
                </a:path>
              </a:pathLst>
            </a:custGeom>
            <a:solidFill>
              <a:srgbClr val="B3B3B3"/>
            </a:solidFill>
            <a:ln w="762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 sz="3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endParaRPr>
            </a:p>
            <a:p>
              <a:endParaRPr lang="en-US" sz="3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endParaRPr>
            </a:p>
            <a:p>
              <a:endParaRPr lang="en-US" sz="3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endParaRPr>
            </a:p>
            <a:p>
              <a:endParaRPr lang="en-US" sz="3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endParaRPr>
            </a:p>
          </p:txBody>
        </p:sp>
        <p:pic>
          <p:nvPicPr>
            <p:cNvPr id="52" name="Picture 3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50200" y="3962400"/>
              <a:ext cx="914400" cy="10321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38100" dist="88900" dir="5639988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53" name="Picture 3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550400" y="2133600"/>
              <a:ext cx="1524000" cy="1447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5" name="Picture 3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017000" y="3962400"/>
              <a:ext cx="914400" cy="10321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38100" dist="88900" dir="5639988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56" name="Picture 3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50200" y="2819400"/>
              <a:ext cx="914400" cy="10321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38100" dist="88900" dir="5639988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57" name="Up Arrow 56"/>
            <p:cNvSpPr/>
            <p:nvPr/>
          </p:nvSpPr>
          <p:spPr bwMode="auto">
            <a:xfrm rot="2868362">
              <a:off x="8809258" y="3011350"/>
              <a:ext cx="873716" cy="1266351"/>
            </a:xfrm>
            <a:prstGeom prst="upArrow">
              <a:avLst>
                <a:gd name="adj1" fmla="val 22987"/>
                <a:gd name="adj2" fmla="val 57572"/>
              </a:avLst>
            </a:prstGeom>
            <a:solidFill>
              <a:srgbClr val="6C7472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Light" pitchFamily="-1" charset="0"/>
                <a:sym typeface="Gill Sans Light" pitchFamily="-1" charset="0"/>
              </a:endParaRPr>
            </a:p>
          </p:txBody>
        </p:sp>
      </p:grpSp>
      <p:pic>
        <p:nvPicPr>
          <p:cNvPr id="60" name="Picture 3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5224" y="7620000"/>
            <a:ext cx="15240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4" name="Group 63"/>
          <p:cNvGrpSpPr/>
          <p:nvPr/>
        </p:nvGrpSpPr>
        <p:grpSpPr>
          <a:xfrm>
            <a:off x="8091424" y="7620000"/>
            <a:ext cx="3581400" cy="1447800"/>
            <a:chOff x="8102600" y="5867400"/>
            <a:chExt cx="3581400" cy="1447800"/>
          </a:xfrm>
        </p:grpSpPr>
        <p:pic>
          <p:nvPicPr>
            <p:cNvPr id="51" name="Picture 3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02600" y="6019800"/>
              <a:ext cx="990600" cy="1066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38100" dist="88900" dir="5639988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63" name="Picture 3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160000" y="5867400"/>
              <a:ext cx="1524000" cy="1447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72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424346" y="5604011"/>
            <a:ext cx="8221132" cy="650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1176" y="2438400"/>
            <a:ext cx="657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2"/>
                </a:solidFill>
                <a:latin typeface="Arial Black"/>
                <a:cs typeface="Arial Black"/>
              </a:rPr>
              <a:t>A perception of where</a:t>
            </a:r>
          </a:p>
          <a:p>
            <a:r>
              <a:rPr lang="en-US" sz="3300" dirty="0">
                <a:solidFill>
                  <a:schemeClr val="bg2"/>
                </a:solidFill>
                <a:latin typeface="Arial Black"/>
                <a:cs typeface="Arial Black"/>
              </a:rPr>
              <a:t> </a:t>
            </a:r>
            <a:r>
              <a:rPr lang="en-US" sz="3300" dirty="0">
                <a:solidFill>
                  <a:srgbClr val="FF0000"/>
                </a:solidFill>
                <a:latin typeface="Arial Black"/>
                <a:cs typeface="Arial Black"/>
              </a:rPr>
              <a:t>I am attending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67424" y="2438400"/>
            <a:ext cx="642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2"/>
                </a:solidFill>
                <a:latin typeface="Arial Black"/>
                <a:cs typeface="Arial Black"/>
              </a:rPr>
              <a:t>A perception of where</a:t>
            </a:r>
          </a:p>
          <a:p>
            <a:r>
              <a:rPr lang="en-US" sz="3300" dirty="0">
                <a:solidFill>
                  <a:schemeClr val="bg2"/>
                </a:solidFill>
                <a:latin typeface="Arial Black"/>
                <a:cs typeface="Arial Black"/>
              </a:rPr>
              <a:t> </a:t>
            </a:r>
            <a:r>
              <a:rPr lang="en-US" sz="3300" dirty="0">
                <a:solidFill>
                  <a:srgbClr val="FF0000"/>
                </a:solidFill>
                <a:latin typeface="Arial Black"/>
                <a:cs typeface="Arial Black"/>
              </a:rPr>
              <a:t>We are attending </a:t>
            </a:r>
          </a:p>
        </p:txBody>
      </p:sp>
      <p:pic>
        <p:nvPicPr>
          <p:cNvPr id="26" name="Picture 2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52741" y="1525957"/>
            <a:ext cx="131572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-20320" y="18196"/>
            <a:ext cx="13025120" cy="1382844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Shared Attention</a:t>
            </a:r>
            <a:endParaRPr lang="en-US" dirty="0">
              <a:solidFill>
                <a:schemeClr val="bg2"/>
              </a:solidFill>
              <a:latin typeface="Arial Black"/>
              <a:cs typeface="Arial Black"/>
            </a:endParaRPr>
          </a:p>
        </p:txBody>
      </p:sp>
      <p:sp>
        <p:nvSpPr>
          <p:cNvPr id="28" name="Rectangle 3"/>
          <p:cNvSpPr>
            <a:spLocks/>
          </p:cNvSpPr>
          <p:nvPr/>
        </p:nvSpPr>
        <p:spPr bwMode="auto">
          <a:xfrm>
            <a:off x="7041707" y="9067800"/>
            <a:ext cx="8043034" cy="6984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Shteynberg, </a:t>
            </a:r>
            <a:r>
              <a:rPr lang="en-US" sz="2500" i="1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2015; 2018</a:t>
            </a:r>
            <a:endParaRPr lang="en-US" sz="2500" dirty="0">
              <a:solidFill>
                <a:schemeClr val="tx1"/>
              </a:solidFill>
              <a:ea typeface="Gill Sans Light" pitchFamily="-84" charset="0"/>
              <a:cs typeface="Gill Sans Light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72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20" y="18196"/>
            <a:ext cx="13025120" cy="1382844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 Black"/>
              </a:rPr>
              <a:t>Shared Attention is Human</a:t>
            </a:r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741" y="1525957"/>
            <a:ext cx="131572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" name="AutoShape 4" descr="Image result for computer"/>
          <p:cNvSpPr>
            <a:spLocks noChangeAspect="1" noChangeArrowheads="1"/>
          </p:cNvSpPr>
          <p:nvPr/>
        </p:nvSpPr>
        <p:spPr bwMode="auto">
          <a:xfrm>
            <a:off x="155575" y="-144463"/>
            <a:ext cx="2760654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Image result for joint attention"/>
          <p:cNvSpPr>
            <a:spLocks noChangeAspect="1" noChangeArrowheads="1"/>
          </p:cNvSpPr>
          <p:nvPr/>
        </p:nvSpPr>
        <p:spPr bwMode="auto">
          <a:xfrm>
            <a:off x="155574" y="-144463"/>
            <a:ext cx="4411649" cy="44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joint attention"/>
          <p:cNvSpPr>
            <a:spLocks noChangeAspect="1" noChangeArrowheads="1"/>
          </p:cNvSpPr>
          <p:nvPr/>
        </p:nvSpPr>
        <p:spPr bwMode="auto">
          <a:xfrm>
            <a:off x="307974" y="7937"/>
            <a:ext cx="4411649" cy="44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joint attention"/>
          <p:cNvSpPr>
            <a:spLocks noChangeAspect="1" noChangeArrowheads="1"/>
          </p:cNvSpPr>
          <p:nvPr/>
        </p:nvSpPr>
        <p:spPr bwMode="auto">
          <a:xfrm>
            <a:off x="-1346200" y="-144463"/>
            <a:ext cx="1806575" cy="180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Image result for joint atten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" y="2930801"/>
            <a:ext cx="6690806" cy="445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joint atten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864" y="1828674"/>
            <a:ext cx="5575901" cy="74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46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joint atten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" y="329088"/>
            <a:ext cx="8894681" cy="5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6648" y="3118264"/>
            <a:ext cx="9898855" cy="668984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-190500"/>
            <a:ext cx="8818563" cy="6134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126" name="Picture 6" descr="https://www.nextpowerup.com/img/2015/12-15/25258-4f0722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801846"/>
            <a:ext cx="9306503" cy="71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415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6200" y="190500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99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ChangeArrowheads="1"/>
          </p:cNvSpPr>
          <p:nvPr>
            <p:ph type="title"/>
          </p:nvPr>
        </p:nvSpPr>
        <p:spPr>
          <a:xfrm>
            <a:off x="939800" y="304800"/>
            <a:ext cx="10922000" cy="1143000"/>
          </a:xfrm>
          <a:ln/>
        </p:spPr>
        <p:txBody>
          <a:bodyPr/>
          <a:lstStyle/>
          <a:p>
            <a:r>
              <a:rPr lang="en-US" sz="5800" b="1" dirty="0">
                <a:latin typeface="Arial Black"/>
                <a:cs typeface="Arial Black"/>
              </a:rPr>
              <a:t>Emotion</a:t>
            </a:r>
          </a:p>
        </p:txBody>
      </p:sp>
      <p:sp>
        <p:nvSpPr>
          <p:cNvPr id="95234" name="Rectangle 2"/>
          <p:cNvSpPr>
            <a:spLocks/>
          </p:cNvSpPr>
          <p:nvPr/>
        </p:nvSpPr>
        <p:spPr bwMode="auto">
          <a:xfrm>
            <a:off x="101600" y="8382000"/>
            <a:ext cx="12725400" cy="162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tx1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How happy did the video make you feel? </a:t>
            </a:r>
          </a:p>
        </p:txBody>
      </p:sp>
      <p:sp>
        <p:nvSpPr>
          <p:cNvPr id="95235" name="Rectangle 3"/>
          <p:cNvSpPr>
            <a:spLocks/>
          </p:cNvSpPr>
          <p:nvPr/>
        </p:nvSpPr>
        <p:spPr bwMode="auto">
          <a:xfrm>
            <a:off x="-21804" y="1219200"/>
            <a:ext cx="12649200" cy="1206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chemeClr val="tx1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Participants saw a 32 second video of cute puppies</a:t>
            </a:r>
            <a:endParaRPr lang="en-US" sz="3200" dirty="0">
              <a:solidFill>
                <a:schemeClr val="tx1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pic>
        <p:nvPicPr>
          <p:cNvPr id="95236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6838" y="2256995"/>
            <a:ext cx="13155613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9523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8282840"/>
            <a:ext cx="131572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0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0" y="7022670"/>
            <a:ext cx="131572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2" name="Rectangle 2"/>
          <p:cNvSpPr>
            <a:spLocks/>
          </p:cNvSpPr>
          <p:nvPr/>
        </p:nvSpPr>
        <p:spPr bwMode="auto">
          <a:xfrm>
            <a:off x="0" y="7086600"/>
            <a:ext cx="13004800" cy="132159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en-US" sz="3200" dirty="0">
              <a:solidFill>
                <a:schemeClr val="tx1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List 12 thoughts that you had during the video (2 minutes)</a:t>
            </a:r>
          </a:p>
          <a:p>
            <a:endParaRPr lang="en-US" sz="3200" dirty="0">
              <a:solidFill>
                <a:schemeClr val="tx1"/>
              </a:solidFill>
              <a:latin typeface="Gill Sans" pitchFamily="-84" charset="0"/>
              <a:ea typeface="Gill Sans" pitchFamily="-84" charset="0"/>
              <a:cs typeface="Gill Sans" pitchFamily="-84" charset="0"/>
              <a:sym typeface="Gill Sans" pitchFamily="-8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04800" y="2590800"/>
            <a:ext cx="3654425" cy="4311220"/>
            <a:chOff x="-304800" y="2590800"/>
            <a:chExt cx="3654425" cy="4311220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-304800" y="4111195"/>
              <a:ext cx="3654425" cy="2790825"/>
              <a:chOff x="0" y="0"/>
              <a:chExt cx="2302" cy="1757"/>
            </a:xfrm>
          </p:grpSpPr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0" y="489"/>
                <a:ext cx="2302" cy="1268"/>
                <a:chOff x="0" y="0"/>
                <a:chExt cx="2302" cy="1267"/>
              </a:xfrm>
            </p:grpSpPr>
            <p:grpSp>
              <p:nvGrpSpPr>
                <p:cNvPr id="9" name="Group 19"/>
                <p:cNvGrpSpPr>
                  <a:grpSpLocks/>
                </p:cNvGrpSpPr>
                <p:nvPr/>
              </p:nvGrpSpPr>
              <p:grpSpPr bwMode="auto">
                <a:xfrm>
                  <a:off x="248" y="-40"/>
                  <a:ext cx="1768" cy="952"/>
                  <a:chOff x="0" y="0"/>
                  <a:chExt cx="1768" cy="952"/>
                </a:xfrm>
              </p:grpSpPr>
              <p:pic>
                <p:nvPicPr>
                  <p:cNvPr id="95249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40" y="40"/>
                    <a:ext cx="1686" cy="8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5250" name="Picture 18"/>
                  <p:cNvPicPr>
                    <a:picLocks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768" cy="95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95252" name="Rectangle 20"/>
                <p:cNvSpPr>
                  <a:spLocks/>
                </p:cNvSpPr>
                <p:nvPr/>
              </p:nvSpPr>
              <p:spPr bwMode="auto">
                <a:xfrm>
                  <a:off x="0" y="1038"/>
                  <a:ext cx="2302" cy="229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Gill Sans" pitchFamily="-84" charset="0"/>
                      <a:ea typeface="Gill Sans" pitchFamily="-84" charset="0"/>
                      <a:cs typeface="Gill Sans" pitchFamily="-84" charset="0"/>
                      <a:sym typeface="Gill Sans" pitchFamily="-84" charset="0"/>
                    </a:rPr>
                    <a:t>Shared Attention</a:t>
                  </a:r>
                </a:p>
              </p:txBody>
            </p:sp>
          </p:grpSp>
          <p:sp>
            <p:nvSpPr>
              <p:cNvPr id="95254" name="Line 22"/>
              <p:cNvSpPr>
                <a:spLocks noChangeShapeType="1"/>
              </p:cNvSpPr>
              <p:nvPr/>
            </p:nvSpPr>
            <p:spPr bwMode="auto">
              <a:xfrm flipH="1">
                <a:off x="564" y="6"/>
                <a:ext cx="251" cy="515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255" name="Line 23"/>
              <p:cNvSpPr>
                <a:spLocks noChangeShapeType="1"/>
              </p:cNvSpPr>
              <p:nvPr/>
            </p:nvSpPr>
            <p:spPr bwMode="auto">
              <a:xfrm>
                <a:off x="1090" y="12"/>
                <a:ext cx="7" cy="50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256" name="Line 24"/>
              <p:cNvSpPr>
                <a:spLocks noChangeShapeType="1"/>
              </p:cNvSpPr>
              <p:nvPr/>
            </p:nvSpPr>
            <p:spPr bwMode="auto">
              <a:xfrm>
                <a:off x="1382" y="0"/>
                <a:ext cx="270" cy="52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6" name="Picture 5" descr="Screen Shot 2014-02-06 at 1.27.3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00" y="2590800"/>
              <a:ext cx="2743200" cy="152313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225800" y="2590800"/>
            <a:ext cx="3654425" cy="4343425"/>
            <a:chOff x="3225800" y="2590800"/>
            <a:chExt cx="3654425" cy="4343425"/>
          </a:xfrm>
        </p:grpSpPr>
        <p:grpSp>
          <p:nvGrpSpPr>
            <p:cNvPr id="60" name="Group 25"/>
            <p:cNvGrpSpPr>
              <a:grpSpLocks/>
            </p:cNvGrpSpPr>
            <p:nvPr/>
          </p:nvGrpSpPr>
          <p:grpSpPr bwMode="auto">
            <a:xfrm>
              <a:off x="3225800" y="4098925"/>
              <a:ext cx="3654425" cy="2835300"/>
              <a:chOff x="0" y="0"/>
              <a:chExt cx="2302" cy="1785"/>
            </a:xfrm>
          </p:grpSpPr>
          <p:grpSp>
            <p:nvGrpSpPr>
              <p:cNvPr id="71" name="Group 21"/>
              <p:cNvGrpSpPr>
                <a:grpSpLocks/>
              </p:cNvGrpSpPr>
              <p:nvPr/>
            </p:nvGrpSpPr>
            <p:grpSpPr bwMode="auto">
              <a:xfrm>
                <a:off x="0" y="449"/>
                <a:ext cx="2302" cy="1336"/>
                <a:chOff x="0" y="-40"/>
                <a:chExt cx="2302" cy="1335"/>
              </a:xfrm>
            </p:grpSpPr>
            <p:grpSp>
              <p:nvGrpSpPr>
                <p:cNvPr id="76" name="Group 19"/>
                <p:cNvGrpSpPr>
                  <a:grpSpLocks/>
                </p:cNvGrpSpPr>
                <p:nvPr/>
              </p:nvGrpSpPr>
              <p:grpSpPr bwMode="auto">
                <a:xfrm>
                  <a:off x="248" y="-40"/>
                  <a:ext cx="1768" cy="952"/>
                  <a:chOff x="0" y="0"/>
                  <a:chExt cx="1768" cy="952"/>
                </a:xfrm>
              </p:grpSpPr>
              <p:pic>
                <p:nvPicPr>
                  <p:cNvPr id="78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40" y="40"/>
                    <a:ext cx="1686" cy="8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9" name="Picture 18"/>
                  <p:cNvPicPr>
                    <a:picLocks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768" cy="95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77" name="Rectangle 20"/>
                <p:cNvSpPr>
                  <a:spLocks/>
                </p:cNvSpPr>
                <p:nvPr/>
              </p:nvSpPr>
              <p:spPr bwMode="auto">
                <a:xfrm>
                  <a:off x="0" y="1038"/>
                  <a:ext cx="2302" cy="257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Gill Sans" pitchFamily="-84" charset="0"/>
                      <a:ea typeface="Gill Sans" pitchFamily="-84" charset="0"/>
                      <a:cs typeface="Gill Sans" pitchFamily="-84" charset="0"/>
                      <a:sym typeface="Gill Sans" pitchFamily="-84" charset="0"/>
                    </a:rPr>
                    <a:t>Others see it first</a:t>
                  </a:r>
                </a:p>
              </p:txBody>
            </p:sp>
          </p:grpSp>
          <p:sp>
            <p:nvSpPr>
              <p:cNvPr id="73" name="Line 22"/>
              <p:cNvSpPr>
                <a:spLocks noChangeShapeType="1"/>
              </p:cNvSpPr>
              <p:nvPr/>
            </p:nvSpPr>
            <p:spPr bwMode="auto">
              <a:xfrm flipH="1">
                <a:off x="564" y="6"/>
                <a:ext cx="251" cy="515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Line 23"/>
              <p:cNvSpPr>
                <a:spLocks noChangeShapeType="1"/>
              </p:cNvSpPr>
              <p:nvPr/>
            </p:nvSpPr>
            <p:spPr bwMode="auto">
              <a:xfrm>
                <a:off x="1090" y="12"/>
                <a:ext cx="7" cy="50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Line 24"/>
              <p:cNvSpPr>
                <a:spLocks noChangeShapeType="1"/>
              </p:cNvSpPr>
              <p:nvPr/>
            </p:nvSpPr>
            <p:spPr bwMode="auto">
              <a:xfrm>
                <a:off x="1382" y="0"/>
                <a:ext cx="270" cy="52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54" name="Picture 53" descr="Screen Shot 2014-02-06 at 1.27.3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800" y="2590800"/>
              <a:ext cx="2743200" cy="152313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578600" y="2590800"/>
            <a:ext cx="3654425" cy="4298950"/>
            <a:chOff x="6578600" y="2590800"/>
            <a:chExt cx="3654425" cy="4298950"/>
          </a:xfrm>
        </p:grpSpPr>
        <p:grpSp>
          <p:nvGrpSpPr>
            <p:cNvPr id="81" name="Group 25"/>
            <p:cNvGrpSpPr>
              <a:grpSpLocks/>
            </p:cNvGrpSpPr>
            <p:nvPr/>
          </p:nvGrpSpPr>
          <p:grpSpPr bwMode="auto">
            <a:xfrm>
              <a:off x="6578600" y="4098925"/>
              <a:ext cx="3654425" cy="2790825"/>
              <a:chOff x="0" y="0"/>
              <a:chExt cx="2302" cy="1757"/>
            </a:xfrm>
          </p:grpSpPr>
          <p:grpSp>
            <p:nvGrpSpPr>
              <p:cNvPr id="83" name="Group 21"/>
              <p:cNvGrpSpPr>
                <a:grpSpLocks/>
              </p:cNvGrpSpPr>
              <p:nvPr/>
            </p:nvGrpSpPr>
            <p:grpSpPr bwMode="auto">
              <a:xfrm>
                <a:off x="0" y="489"/>
                <a:ext cx="2302" cy="1268"/>
                <a:chOff x="0" y="0"/>
                <a:chExt cx="2302" cy="1267"/>
              </a:xfrm>
            </p:grpSpPr>
            <p:grpSp>
              <p:nvGrpSpPr>
                <p:cNvPr id="87" name="Group 19"/>
                <p:cNvGrpSpPr>
                  <a:grpSpLocks/>
                </p:cNvGrpSpPr>
                <p:nvPr/>
              </p:nvGrpSpPr>
              <p:grpSpPr bwMode="auto">
                <a:xfrm>
                  <a:off x="248" y="-40"/>
                  <a:ext cx="1768" cy="952"/>
                  <a:chOff x="0" y="0"/>
                  <a:chExt cx="1768" cy="952"/>
                </a:xfrm>
              </p:grpSpPr>
              <p:pic>
                <p:nvPicPr>
                  <p:cNvPr id="89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40" y="40"/>
                    <a:ext cx="1686" cy="8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0" name="Picture 18"/>
                  <p:cNvPicPr>
                    <a:picLocks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768" cy="95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88" name="Rectangle 20"/>
                <p:cNvSpPr>
                  <a:spLocks/>
                </p:cNvSpPr>
                <p:nvPr/>
              </p:nvSpPr>
              <p:spPr bwMode="auto">
                <a:xfrm>
                  <a:off x="0" y="1038"/>
                  <a:ext cx="2302" cy="229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Gill Sans" pitchFamily="-84" charset="0"/>
                      <a:ea typeface="Gill Sans" pitchFamily="-84" charset="0"/>
                      <a:cs typeface="Gill Sans" pitchFamily="-84" charset="0"/>
                      <a:sym typeface="Gill Sans" pitchFamily="-84" charset="0"/>
                    </a:rPr>
                    <a:t>You see it first</a:t>
                  </a:r>
                </a:p>
              </p:txBody>
            </p:sp>
          </p:grpSp>
          <p:sp>
            <p:nvSpPr>
              <p:cNvPr id="84" name="Line 22"/>
              <p:cNvSpPr>
                <a:spLocks noChangeShapeType="1"/>
              </p:cNvSpPr>
              <p:nvPr/>
            </p:nvSpPr>
            <p:spPr bwMode="auto">
              <a:xfrm flipH="1">
                <a:off x="564" y="6"/>
                <a:ext cx="251" cy="515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Line 23"/>
              <p:cNvSpPr>
                <a:spLocks noChangeShapeType="1"/>
              </p:cNvSpPr>
              <p:nvPr/>
            </p:nvSpPr>
            <p:spPr bwMode="auto">
              <a:xfrm>
                <a:off x="1090" y="12"/>
                <a:ext cx="7" cy="50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Line 24"/>
              <p:cNvSpPr>
                <a:spLocks noChangeShapeType="1"/>
              </p:cNvSpPr>
              <p:nvPr/>
            </p:nvSpPr>
            <p:spPr bwMode="auto">
              <a:xfrm>
                <a:off x="1382" y="0"/>
                <a:ext cx="270" cy="52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55" name="Picture 54" descr="Screen Shot 2014-02-06 at 1.27.3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600" y="2590800"/>
              <a:ext cx="2743200" cy="152313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9779000" y="2590800"/>
            <a:ext cx="3654425" cy="4324350"/>
            <a:chOff x="9779000" y="2590800"/>
            <a:chExt cx="3654425" cy="4324350"/>
          </a:xfrm>
        </p:grpSpPr>
        <p:grpSp>
          <p:nvGrpSpPr>
            <p:cNvPr id="13" name="Group 12"/>
            <p:cNvGrpSpPr/>
            <p:nvPr/>
          </p:nvGrpSpPr>
          <p:grpSpPr>
            <a:xfrm>
              <a:off x="9779000" y="4114800"/>
              <a:ext cx="3654425" cy="2800350"/>
              <a:chOff x="9779000" y="4114800"/>
              <a:chExt cx="3654425" cy="2800350"/>
            </a:xfrm>
          </p:grpSpPr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>
                <a:off x="11607800" y="4114800"/>
                <a:ext cx="17463" cy="76835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9779000" y="4800600"/>
                <a:ext cx="3654425" cy="2114550"/>
                <a:chOff x="9779000" y="4800600"/>
                <a:chExt cx="3654425" cy="2114550"/>
              </a:xfrm>
            </p:grpSpPr>
            <p:sp>
              <p:nvSpPr>
                <p:cNvPr id="93" name="Rectangle 43"/>
                <p:cNvSpPr>
                  <a:spLocks/>
                </p:cNvSpPr>
                <p:nvPr/>
              </p:nvSpPr>
              <p:spPr bwMode="auto">
                <a:xfrm>
                  <a:off x="9779000" y="6553200"/>
                  <a:ext cx="3654425" cy="361950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Gill Sans" pitchFamily="-84" charset="0"/>
                      <a:ea typeface="Gill Sans" pitchFamily="-84" charset="0"/>
                      <a:cs typeface="Gill Sans" pitchFamily="-84" charset="0"/>
                      <a:sym typeface="Gill Sans" pitchFamily="-84" charset="0"/>
                    </a:rPr>
                    <a:t>Alone</a:t>
                  </a:r>
                </a:p>
              </p:txBody>
            </p:sp>
            <p:grpSp>
              <p:nvGrpSpPr>
                <p:cNvPr id="92" name="Group 42"/>
                <p:cNvGrpSpPr>
                  <a:grpSpLocks/>
                </p:cNvGrpSpPr>
                <p:nvPr/>
              </p:nvGrpSpPr>
              <p:grpSpPr bwMode="auto">
                <a:xfrm>
                  <a:off x="11074400" y="4800600"/>
                  <a:ext cx="977900" cy="1511300"/>
                  <a:chOff x="0" y="0"/>
                  <a:chExt cx="616" cy="952"/>
                </a:xfrm>
              </p:grpSpPr>
              <p:pic>
                <p:nvPicPr>
                  <p:cNvPr id="96" name="Picture 40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 r="70410" b="517"/>
                  <a:stretch>
                    <a:fillRect/>
                  </a:stretch>
                </p:blipFill>
                <p:spPr bwMode="auto">
                  <a:xfrm>
                    <a:off x="56" y="40"/>
                    <a:ext cx="520" cy="87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7" name="Picture 41"/>
                  <p:cNvPicPr>
                    <a:picLocks noChangeArrowheads="1"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616" cy="95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pic>
          <p:nvPicPr>
            <p:cNvPr id="56" name="Picture 55" descr="Screen Shot 2014-02-06 at 1.27.3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3800" y="2590800"/>
              <a:ext cx="2743200" cy="1523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1123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/>
          </p:cNvSpPr>
          <p:nvPr/>
        </p:nvSpPr>
        <p:spPr bwMode="auto">
          <a:xfrm>
            <a:off x="8940800" y="9359900"/>
            <a:ext cx="4080634" cy="393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chemeClr val="tx1"/>
                </a:solidFill>
                <a:ea typeface="Gill Sans Light" pitchFamily="-84" charset="0"/>
                <a:cs typeface="Gill Sans Light" pitchFamily="-84" charset="0"/>
              </a:rPr>
              <a:t>Shteynberg et al., Emotion, 2014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3861138"/>
            <a:ext cx="65024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752600"/>
            <a:ext cx="109276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6200" y="7008916"/>
            <a:ext cx="279548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 Black"/>
                <a:cs typeface="Arial Black"/>
              </a:rPr>
              <a:t>Shared attention</a:t>
            </a:r>
          </a:p>
        </p:txBody>
      </p:sp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>
          <a:xfrm>
            <a:off x="939800" y="304800"/>
            <a:ext cx="10922000" cy="1143000"/>
          </a:xfrm>
          <a:ln/>
        </p:spPr>
        <p:txBody>
          <a:bodyPr/>
          <a:lstStyle/>
          <a:p>
            <a:r>
              <a:rPr lang="en-US" sz="5800" b="1" dirty="0">
                <a:latin typeface="Arial Black"/>
                <a:cs typeface="Arial Black"/>
              </a:rPr>
              <a:t>Emotion</a:t>
            </a:r>
          </a:p>
        </p:txBody>
      </p:sp>
    </p:spTree>
    <p:extLst>
      <p:ext uri="{BB962C8B-B14F-4D97-AF65-F5344CB8AC3E}">
        <p14:creationId xmlns:p14="http://schemas.microsoft.com/office/powerpoint/2010/main" val="18576351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2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47" y="1143000"/>
            <a:ext cx="1300480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07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414141"/>
      </a:dk1>
      <a:lt1>
        <a:srgbClr val="FFFFFF"/>
      </a:lt1>
      <a:dk2>
        <a:srgbClr val="000000"/>
      </a:dk2>
      <a:lt2>
        <a:srgbClr val="00000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 Light"/>
        <a:ea typeface=""/>
        <a:cs typeface=""/>
      </a:majorFont>
      <a:minorFont>
        <a:latin typeface="Gill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pitchFamily="-1" charset="0"/>
            <a:sym typeface="Gill Sans Light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pitchFamily="-1" charset="0"/>
            <a:sym typeface="Gill Sans Light" pitchFamily="-1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14141"/>
      </a:dk1>
      <a:lt1>
        <a:srgbClr val="FFFFFF"/>
      </a:lt1>
      <a:dk2>
        <a:srgbClr val="000000"/>
      </a:dk2>
      <a:lt2>
        <a:srgbClr val="00000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 Light"/>
        <a:ea typeface=""/>
        <a:cs typeface=""/>
      </a:majorFont>
      <a:minorFont>
        <a:latin typeface="Gill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pitchFamily="-1" charset="0"/>
            <a:sym typeface="Gill Sans Light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pitchFamily="-1" charset="0"/>
            <a:sym typeface="Gill Sans Light" pitchFamily="-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copy">
  <a:themeElements>
    <a:clrScheme name="">
      <a:dk1>
        <a:srgbClr val="414141"/>
      </a:dk1>
      <a:lt1>
        <a:srgbClr val="FFFFFF"/>
      </a:lt1>
      <a:dk2>
        <a:srgbClr val="000000"/>
      </a:dk2>
      <a:lt2>
        <a:srgbClr val="00000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 Light"/>
        <a:ea typeface=""/>
        <a:cs typeface=""/>
      </a:majorFont>
      <a:minorFont>
        <a:latin typeface="Gill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pitchFamily="-1" charset="0"/>
            <a:sym typeface="Gill Sans Light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pitchFamily="-1" charset="0"/>
            <a:sym typeface="Gill Sans Light" pitchFamily="-1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53548</TotalTime>
  <Pages>0</Pages>
  <Words>842</Words>
  <Characters>0</Characters>
  <Application>Microsoft Office PowerPoint</Application>
  <PresentationFormat>Custom</PresentationFormat>
  <Lines>0</Lines>
  <Paragraphs>102</Paragraphs>
  <Slides>19</Slides>
  <Notes>12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ＭＳ Ｐゴシック</vt:lpstr>
      <vt:lpstr>Arial Black</vt:lpstr>
      <vt:lpstr>Calibri Light</vt:lpstr>
      <vt:lpstr>Gill Sans</vt:lpstr>
      <vt:lpstr>Gill Sans Light</vt:lpstr>
      <vt:lpstr>Gill Sans MT</vt:lpstr>
      <vt:lpstr>Lucida Grande</vt:lpstr>
      <vt:lpstr>Title &amp; Subtitle</vt:lpstr>
      <vt:lpstr>Title &amp; Bullets</vt:lpstr>
      <vt:lpstr>Title &amp; Bullets copy</vt:lpstr>
      <vt:lpstr>Document</vt:lpstr>
      <vt:lpstr>PowerPoint Presentation</vt:lpstr>
      <vt:lpstr>PowerPoint Presentation</vt:lpstr>
      <vt:lpstr>Shared Attention</vt:lpstr>
      <vt:lpstr>Shared Attention is Human</vt:lpstr>
      <vt:lpstr>PowerPoint Presentation</vt:lpstr>
      <vt:lpstr>PowerPoint Presentation</vt:lpstr>
      <vt:lpstr>Emotion</vt:lpstr>
      <vt:lpstr>Emotion</vt:lpstr>
      <vt:lpstr>PowerPoint Presentation</vt:lpstr>
      <vt:lpstr>Study 1, 116 participants</vt:lpstr>
      <vt:lpstr>PowerPoint Presentation</vt:lpstr>
      <vt:lpstr>Study 4, 118 participants</vt:lpstr>
      <vt:lpstr>PowerPoint Presentation</vt:lpstr>
      <vt:lpstr>Study 5, 280 participants </vt:lpstr>
      <vt:lpstr>Persuasion: t(276) = -2.43, p = .02 Memory: t(276) =  -2.51, p = .01</vt:lpstr>
      <vt:lpstr>PowerPoint Presentation</vt:lpstr>
      <vt:lpstr>Psychological Embedding</vt:lpstr>
      <vt:lpstr>Digital Media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Implicit Coordination: Sharing Goals with Similar Others Intensifies Goal Pursuit</dc:title>
  <dc:subject/>
  <dc:creator>garriyshteynberg</dc:creator>
  <cp:keywords/>
  <dc:description/>
  <cp:lastModifiedBy>Shteynberg, Garriy (Garriy Shteynberg)</cp:lastModifiedBy>
  <cp:revision>823</cp:revision>
  <dcterms:created xsi:type="dcterms:W3CDTF">2012-04-30T12:55:44Z</dcterms:created>
  <dcterms:modified xsi:type="dcterms:W3CDTF">2021-11-03T16:23:43Z</dcterms:modified>
</cp:coreProperties>
</file>