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  <p:sldMasterId id="2147483698" r:id="rId3"/>
  </p:sldMasterIdLst>
  <p:notesMasterIdLst>
    <p:notesMasterId r:id="rId24"/>
  </p:notesMasterIdLst>
  <p:sldIdLst>
    <p:sldId id="257" r:id="rId4"/>
    <p:sldId id="386" r:id="rId5"/>
    <p:sldId id="258" r:id="rId6"/>
    <p:sldId id="304" r:id="rId7"/>
    <p:sldId id="301" r:id="rId8"/>
    <p:sldId id="262" r:id="rId9"/>
    <p:sldId id="307" r:id="rId10"/>
    <p:sldId id="313" r:id="rId11"/>
    <p:sldId id="366" r:id="rId12"/>
    <p:sldId id="282" r:id="rId13"/>
    <p:sldId id="302" r:id="rId14"/>
    <p:sldId id="293" r:id="rId15"/>
    <p:sldId id="348" r:id="rId16"/>
    <p:sldId id="349" r:id="rId17"/>
    <p:sldId id="381" r:id="rId18"/>
    <p:sldId id="383" r:id="rId19"/>
    <p:sldId id="268" r:id="rId20"/>
    <p:sldId id="311" r:id="rId21"/>
    <p:sldId id="364" r:id="rId22"/>
    <p:sldId id="38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cker, Lindsey (DPH)" initials="TL(" lastIdx="13" clrIdx="0">
    <p:extLst>
      <p:ext uri="{19B8F6BF-5375-455C-9EA6-DF929625EA0E}">
        <p15:presenceInfo xmlns:p15="http://schemas.microsoft.com/office/powerpoint/2012/main" userId="S::lindsey.tucker@mass.gov::be0919bb-fc33-4103-9e06-21892787fe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B"/>
    <a:srgbClr val="86A7D4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83708" autoAdjust="0"/>
  </p:normalViewPr>
  <p:slideViewPr>
    <p:cSldViewPr snapToGrid="0" snapToObjects="1">
      <p:cViewPr varScale="1">
        <p:scale>
          <a:sx n="61" d="100"/>
          <a:sy n="61" d="100"/>
        </p:scale>
        <p:origin x="10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6D13E-0AA1-4F4F-BE4E-5BD0B21B2DEC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4B5D8DE-3EF2-452F-BFCA-35970BB5DFBB}">
      <dgm:prSet phldrT="[Text]" custT="1"/>
      <dgm:spPr>
        <a:xfrm>
          <a:off x="23717" y="-99724"/>
          <a:ext cx="11465692" cy="1810857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gm:spPr>
      <dgm:t>
        <a:bodyPr anchor="ctr"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2400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accent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Community Engagement</a:t>
          </a:r>
          <a:r>
            <a:rPr lang="en-US" sz="2800" dirty="0">
              <a:latin typeface="Calibri" panose="020F0502020204030204"/>
              <a:ea typeface="+mn-ea"/>
              <a:cs typeface="+mn-cs"/>
            </a:rPr>
            <a:t>  </a:t>
          </a:r>
          <a:r>
            <a:rPr lang="en-US" sz="2400" dirty="0">
              <a:latin typeface="Calibri" panose="020F0502020204030204"/>
              <a:ea typeface="+mn-ea"/>
              <a:cs typeface="+mn-cs"/>
            </a:rPr>
            <a:t>                                                                                                                            </a:t>
          </a:r>
          <a:r>
            <a:rPr lang="en-US" sz="17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Regional Planning Process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7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CHW Needs Assessments                                                                                                                                                                                      Stakeholder Listening Session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3400" dirty="0">
            <a:latin typeface="Calibri" panose="020F0502020204030204"/>
            <a:ea typeface="+mn-ea"/>
            <a:cs typeface="+mn-cs"/>
          </a:endParaRPr>
        </a:p>
      </dgm:t>
    </dgm:pt>
    <dgm:pt modelId="{366C51A1-32DC-4A93-8DB9-2A90DCA1948B}" type="parTrans" cxnId="{B4053606-7797-4586-ACBA-54E11DFC40E6}">
      <dgm:prSet/>
      <dgm:spPr/>
      <dgm:t>
        <a:bodyPr/>
        <a:lstStyle/>
        <a:p>
          <a:endParaRPr lang="en-US"/>
        </a:p>
      </dgm:t>
    </dgm:pt>
    <dgm:pt modelId="{DA60BED6-44C4-40A5-994D-43CD2D6F9E5A}" type="sibTrans" cxnId="{B4053606-7797-4586-ACBA-54E11DFC40E6}">
      <dgm:prSet/>
      <dgm:spPr/>
      <dgm:t>
        <a:bodyPr/>
        <a:lstStyle/>
        <a:p>
          <a:endParaRPr lang="en-US"/>
        </a:p>
      </dgm:t>
    </dgm:pt>
    <dgm:pt modelId="{1CB47D15-69C7-4667-81A8-339EC9C0D66F}">
      <dgm:prSet phldrT="[Text]" custT="1"/>
      <dgm:spPr>
        <a:xfrm>
          <a:off x="50091" y="1745077"/>
          <a:ext cx="3950236" cy="3985370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endParaRPr lang="en-US" sz="2400" b="1" u="sng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800" b="1" u="sng" dirty="0">
            <a:solidFill>
              <a:schemeClr val="accent6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300" b="1" u="sng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Primary Prevention</a:t>
          </a:r>
          <a:r>
            <a:rPr lang="en-US" sz="2300" b="1" u="sng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2300" b="1" u="none" dirty="0">
              <a:latin typeface="Calibri" panose="020F0502020204030204"/>
              <a:ea typeface="+mn-ea"/>
              <a:cs typeface="+mn-cs"/>
            </a:rPr>
            <a:t>                                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Community Level Health Project</a:t>
          </a: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u="none" dirty="0">
              <a:latin typeface="Calibri" panose="020F0502020204030204"/>
              <a:ea typeface="+mn-ea"/>
              <a:cs typeface="+mn-cs"/>
            </a:rPr>
            <a:t>Community: Springfield and Everett 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b="1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Community Campaigns:</a:t>
          </a:r>
          <a:r>
            <a:rPr lang="en-US" sz="1600" b="0" u="none" dirty="0">
              <a:latin typeface="Calibri" panose="020F0502020204030204"/>
              <a:ea typeface="+mn-ea"/>
              <a:cs typeface="+mn-cs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u="none" dirty="0">
              <a:latin typeface="Calibri" panose="020F0502020204030204"/>
              <a:ea typeface="+mn-ea"/>
              <a:cs typeface="+mn-cs"/>
            </a:rPr>
            <a:t>Targeting Youth and Parents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b="1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Suicide Prevention</a:t>
          </a:r>
          <a:r>
            <a:rPr lang="en-US" sz="1600" b="0" u="none" dirty="0">
              <a:latin typeface="Calibri" panose="020F0502020204030204"/>
              <a:ea typeface="+mn-ea"/>
              <a:cs typeface="+mn-cs"/>
            </a:rPr>
            <a:t>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u="none" dirty="0">
              <a:latin typeface="Calibri" panose="020F0502020204030204"/>
              <a:ea typeface="+mn-ea"/>
              <a:cs typeface="+mn-cs"/>
            </a:rPr>
            <a:t>Community Driven Activities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0" u="none" dirty="0">
              <a:latin typeface="Calibri" panose="020F0502020204030204"/>
              <a:ea typeface="+mn-ea"/>
              <a:cs typeface="+mn-cs"/>
            </a:rPr>
            <a:t> </a:t>
          </a:r>
          <a:endParaRPr lang="en-US" sz="1600" b="1" u="sng" dirty="0">
            <a:latin typeface="Calibri" panose="020F0502020204030204"/>
            <a:ea typeface="+mn-ea"/>
            <a:cs typeface="+mn-cs"/>
          </a:endParaRPr>
        </a:p>
      </dgm:t>
    </dgm:pt>
    <dgm:pt modelId="{E4A5CA23-B07C-4E2C-B3B6-F0B463B5C6D5}" type="parTrans" cxnId="{0FA190D0-1805-4BA5-B6B0-91A37A8EE661}">
      <dgm:prSet/>
      <dgm:spPr/>
      <dgm:t>
        <a:bodyPr/>
        <a:lstStyle/>
        <a:p>
          <a:endParaRPr lang="en-US"/>
        </a:p>
      </dgm:t>
    </dgm:pt>
    <dgm:pt modelId="{CA0653FB-E052-469A-BE57-C74AAA4DA851}" type="sibTrans" cxnId="{0FA190D0-1805-4BA5-B6B0-91A37A8EE661}">
      <dgm:prSet/>
      <dgm:spPr/>
      <dgm:t>
        <a:bodyPr/>
        <a:lstStyle/>
        <a:p>
          <a:endParaRPr lang="en-US"/>
        </a:p>
      </dgm:t>
    </dgm:pt>
    <dgm:pt modelId="{148E90EF-EF38-4D5A-A9CD-B577E87843EE}">
      <dgm:prSet phldrT="[Text]" custT="1"/>
      <dgm:spPr>
        <a:xfrm>
          <a:off x="4000327" y="1754602"/>
          <a:ext cx="3777744" cy="3985370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2300" b="1" u="sng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800" b="1" u="sng" dirty="0">
            <a:solidFill>
              <a:schemeClr val="accent6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300" b="1" u="sng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Secondary Prevention</a:t>
          </a:r>
          <a:r>
            <a:rPr lang="en-US" sz="1000" b="1" u="sng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000" b="1" u="none" dirty="0">
              <a:latin typeface="Calibri" panose="020F0502020204030204"/>
              <a:ea typeface="+mn-ea"/>
              <a:cs typeface="+mn-cs"/>
            </a:rPr>
            <a:t>  </a:t>
          </a:r>
          <a:r>
            <a:rPr lang="en-US" sz="1000" b="0" u="none" dirty="0">
              <a:latin typeface="Calibri" panose="020F0502020204030204"/>
              <a:ea typeface="+mn-ea"/>
              <a:cs typeface="+mn-cs"/>
            </a:rPr>
            <a:t>                               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Photovoice</a:t>
          </a:r>
          <a:r>
            <a:rPr lang="en-US" sz="1600" b="0" u="none" dirty="0">
              <a:latin typeface="Calibri" panose="020F0502020204030204"/>
              <a:ea typeface="+mn-ea"/>
              <a:cs typeface="+mn-cs"/>
            </a:rPr>
            <a:t>: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600" b="0" u="none" dirty="0">
              <a:latin typeface="Calibri" panose="020F0502020204030204"/>
              <a:ea typeface="+mn-ea"/>
              <a:cs typeface="+mn-cs"/>
            </a:rPr>
            <a:t>Youth and Parents 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en-US" sz="1600" b="1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Ambassador Project</a:t>
          </a:r>
          <a:r>
            <a:rPr lang="en-US" sz="1600" b="0" u="none" dirty="0">
              <a:latin typeface="Calibri" panose="020F0502020204030204"/>
              <a:ea typeface="+mn-ea"/>
              <a:cs typeface="+mn-cs"/>
            </a:rPr>
            <a:t>: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600" b="0" u="none" dirty="0">
              <a:latin typeface="Calibri" panose="020F0502020204030204"/>
              <a:ea typeface="+mn-ea"/>
              <a:cs typeface="+mn-cs"/>
            </a:rPr>
            <a:t>Men of Color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CHW Community Pilot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600" b="0" u="none" dirty="0">
              <a:latin typeface="Calibri" panose="020F0502020204030204"/>
              <a:ea typeface="+mn-ea"/>
              <a:cs typeface="+mn-cs"/>
            </a:rPr>
            <a:t>Community: Springfield</a:t>
          </a:r>
          <a:r>
            <a:rPr lang="en-US" sz="1600" b="1" u="none" dirty="0">
              <a:latin typeface="Calibri" panose="020F0502020204030204"/>
              <a:ea typeface="+mn-ea"/>
              <a:cs typeface="+mn-cs"/>
            </a:rPr>
            <a:t>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000" b="0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000" b="0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200" b="0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200" b="0" u="none" dirty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200" b="1" u="sng" dirty="0">
            <a:latin typeface="Calibri" panose="020F0502020204030204"/>
            <a:ea typeface="+mn-ea"/>
            <a:cs typeface="+mn-cs"/>
          </a:endParaRPr>
        </a:p>
      </dgm:t>
    </dgm:pt>
    <dgm:pt modelId="{59E423A9-ED8D-4104-BBC7-C4186A5F990D}" type="parTrans" cxnId="{2C5CD1CD-FD84-4734-837D-8DC3B7BA04D1}">
      <dgm:prSet/>
      <dgm:spPr/>
      <dgm:t>
        <a:bodyPr/>
        <a:lstStyle/>
        <a:p>
          <a:endParaRPr lang="en-US"/>
        </a:p>
      </dgm:t>
    </dgm:pt>
    <dgm:pt modelId="{A8D5ED0A-1681-4D29-8651-C40D6DDCF389}" type="sibTrans" cxnId="{2C5CD1CD-FD84-4734-837D-8DC3B7BA04D1}">
      <dgm:prSet/>
      <dgm:spPr/>
      <dgm:t>
        <a:bodyPr/>
        <a:lstStyle/>
        <a:p>
          <a:endParaRPr lang="en-US"/>
        </a:p>
      </dgm:t>
    </dgm:pt>
    <dgm:pt modelId="{8B965F19-C3A0-4111-AE68-626DC3A3DE28}">
      <dgm:prSet phldrT="[Text]" custT="1"/>
      <dgm:spPr>
        <a:xfrm>
          <a:off x="7731681" y="1754602"/>
          <a:ext cx="3777744" cy="3985370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2400" b="1" u="sng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300" b="1" u="sng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Tertiary Prevention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Community Campaigns: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0" u="none" dirty="0">
              <a:latin typeface="Calibri" panose="020F0502020204030204"/>
              <a:ea typeface="+mn-ea"/>
              <a:cs typeface="+mn-cs"/>
            </a:rPr>
            <a:t>Targeting Men of Color with History of Substance Misuse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1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1" u="none" dirty="0">
              <a:latin typeface="Calibri" panose="020F0502020204030204"/>
              <a:ea typeface="+mn-ea"/>
              <a:cs typeface="+mn-cs"/>
            </a:rPr>
            <a:t>MassMen:</a:t>
          </a:r>
          <a:r>
            <a:rPr lang="en-US" sz="1600" b="0" u="none" dirty="0">
              <a:latin typeface="Calibri" panose="020F0502020204030204"/>
              <a:ea typeface="+mn-ea"/>
              <a:cs typeface="+mn-cs"/>
            </a:rPr>
            <a:t>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0" u="none" dirty="0">
              <a:latin typeface="Calibri" panose="020F0502020204030204"/>
              <a:ea typeface="+mn-ea"/>
              <a:cs typeface="+mn-cs"/>
            </a:rPr>
            <a:t>Gambling Screen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1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1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100" b="0" u="none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1100" b="0" u="none" dirty="0">
            <a:latin typeface="Calibri" panose="020F0502020204030204"/>
            <a:ea typeface="+mn-ea"/>
            <a:cs typeface="+mn-cs"/>
          </a:endParaRPr>
        </a:p>
      </dgm:t>
    </dgm:pt>
    <dgm:pt modelId="{7F80C7B6-A146-4096-8967-C1C7E37177A2}" type="parTrans" cxnId="{7CDDE6D8-AF38-4906-B9EF-E87180A77940}">
      <dgm:prSet/>
      <dgm:spPr/>
      <dgm:t>
        <a:bodyPr/>
        <a:lstStyle/>
        <a:p>
          <a:endParaRPr lang="en-US"/>
        </a:p>
      </dgm:t>
    </dgm:pt>
    <dgm:pt modelId="{537C014E-C76A-4061-9DB3-370F07799057}" type="sibTrans" cxnId="{7CDDE6D8-AF38-4906-B9EF-E87180A77940}">
      <dgm:prSet/>
      <dgm:spPr/>
      <dgm:t>
        <a:bodyPr/>
        <a:lstStyle/>
        <a:p>
          <a:endParaRPr lang="en-US"/>
        </a:p>
      </dgm:t>
    </dgm:pt>
    <dgm:pt modelId="{B8ABE501-21D7-463D-96EE-3499489F76DE}" type="pres">
      <dgm:prSet presAssocID="{7706D13E-0AA1-4F4F-BE4E-5BD0B21B2DEC}" presName="composite" presStyleCnt="0">
        <dgm:presLayoutVars>
          <dgm:chMax val="1"/>
          <dgm:dir/>
          <dgm:resizeHandles val="exact"/>
        </dgm:presLayoutVars>
      </dgm:prSet>
      <dgm:spPr/>
    </dgm:pt>
    <dgm:pt modelId="{C275B2FC-9D9E-43E5-B45E-797371965E35}" type="pres">
      <dgm:prSet presAssocID="{B4B5D8DE-3EF2-452F-BFCA-35970BB5DFBB}" presName="roof" presStyleLbl="dkBgShp" presStyleIdx="0" presStyleCnt="2" custScaleX="99588" custScaleY="84909" custLinFactNeighborY="3525"/>
      <dgm:spPr>
        <a:prstGeom prst="rect">
          <a:avLst/>
        </a:prstGeom>
      </dgm:spPr>
    </dgm:pt>
    <dgm:pt modelId="{CF3F3254-5D34-4637-B714-30A2FB20387D}" type="pres">
      <dgm:prSet presAssocID="{B4B5D8DE-3EF2-452F-BFCA-35970BB5DFBB}" presName="pillars" presStyleCnt="0"/>
      <dgm:spPr/>
    </dgm:pt>
    <dgm:pt modelId="{4A6DD931-26F9-4D8B-976C-C4B35FCD9E4C}" type="pres">
      <dgm:prSet presAssocID="{B4B5D8DE-3EF2-452F-BFCA-35970BB5DFBB}" presName="pillar1" presStyleLbl="node1" presStyleIdx="0" presStyleCnt="3" custScaleX="109434" custScaleY="101288" custLinFactNeighborX="684" custLinFactNeighborY="-877">
        <dgm:presLayoutVars>
          <dgm:bulletEnabled val="1"/>
        </dgm:presLayoutVars>
      </dgm:prSet>
      <dgm:spPr>
        <a:prstGeom prst="rect">
          <a:avLst/>
        </a:prstGeom>
      </dgm:spPr>
    </dgm:pt>
    <dgm:pt modelId="{785A04C5-EEC2-4D9F-A436-EE633D8F0FAB}" type="pres">
      <dgm:prSet presAssocID="{148E90EF-EF38-4D5A-A9CD-B577E87843EE}" presName="pillarX" presStyleLbl="node1" presStyleIdx="1" presStyleCnt="3" custScaleX="106074" custScaleY="102175" custLinFactNeighborX="-487" custLinFactNeighborY="-336">
        <dgm:presLayoutVars>
          <dgm:bulletEnabled val="1"/>
        </dgm:presLayoutVars>
      </dgm:prSet>
      <dgm:spPr>
        <a:prstGeom prst="rect">
          <a:avLst/>
        </a:prstGeom>
      </dgm:spPr>
    </dgm:pt>
    <dgm:pt modelId="{9529BEC8-710A-466F-A4A6-149482D5D4F4}" type="pres">
      <dgm:prSet presAssocID="{8B965F19-C3A0-4111-AE68-626DC3A3DE28}" presName="pillarX" presStyleLbl="node1" presStyleIdx="2" presStyleCnt="3" custScaleX="90618" custScaleY="102635" custLinFactNeighborY="-336">
        <dgm:presLayoutVars>
          <dgm:bulletEnabled val="1"/>
        </dgm:presLayoutVars>
      </dgm:prSet>
      <dgm:spPr>
        <a:prstGeom prst="rect">
          <a:avLst/>
        </a:prstGeom>
      </dgm:spPr>
    </dgm:pt>
    <dgm:pt modelId="{53F5D7A3-CE4E-411F-BAE5-22C4D5DA0AF0}" type="pres">
      <dgm:prSet presAssocID="{B4B5D8DE-3EF2-452F-BFCA-35970BB5DFBB}" presName="base" presStyleLbl="dkBgShp" presStyleIdx="1" presStyleCnt="2" custScaleX="100000" custScaleY="209714" custLinFactY="-36089" custLinFactNeighborX="-112" custLinFactNeighborY="-100000"/>
      <dgm:spPr>
        <a:xfrm>
          <a:off x="43692" y="4927205"/>
          <a:ext cx="11465808" cy="9286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gm:spPr>
    </dgm:pt>
  </dgm:ptLst>
  <dgm:cxnLst>
    <dgm:cxn modelId="{B4053606-7797-4586-ACBA-54E11DFC40E6}" srcId="{7706D13E-0AA1-4F4F-BE4E-5BD0B21B2DEC}" destId="{B4B5D8DE-3EF2-452F-BFCA-35970BB5DFBB}" srcOrd="0" destOrd="0" parTransId="{366C51A1-32DC-4A93-8DB9-2A90DCA1948B}" sibTransId="{DA60BED6-44C4-40A5-994D-43CD2D6F9E5A}"/>
    <dgm:cxn modelId="{A13B3932-DFEF-4BCA-B55A-CAB8CFE49A38}" type="presOf" srcId="{7706D13E-0AA1-4F4F-BE4E-5BD0B21B2DEC}" destId="{B8ABE501-21D7-463D-96EE-3499489F76DE}" srcOrd="0" destOrd="0" presId="urn:microsoft.com/office/officeart/2005/8/layout/hList3"/>
    <dgm:cxn modelId="{086B9390-40C2-4C47-AE93-D198BDED0221}" type="presOf" srcId="{148E90EF-EF38-4D5A-A9CD-B577E87843EE}" destId="{785A04C5-EEC2-4D9F-A436-EE633D8F0FAB}" srcOrd="0" destOrd="0" presId="urn:microsoft.com/office/officeart/2005/8/layout/hList3"/>
    <dgm:cxn modelId="{AF45A9B0-251C-473D-9E80-20FC2457EEB4}" type="presOf" srcId="{8B965F19-C3A0-4111-AE68-626DC3A3DE28}" destId="{9529BEC8-710A-466F-A4A6-149482D5D4F4}" srcOrd="0" destOrd="0" presId="urn:microsoft.com/office/officeart/2005/8/layout/hList3"/>
    <dgm:cxn modelId="{2C5CD1CD-FD84-4734-837D-8DC3B7BA04D1}" srcId="{B4B5D8DE-3EF2-452F-BFCA-35970BB5DFBB}" destId="{148E90EF-EF38-4D5A-A9CD-B577E87843EE}" srcOrd="1" destOrd="0" parTransId="{59E423A9-ED8D-4104-BBC7-C4186A5F990D}" sibTransId="{A8D5ED0A-1681-4D29-8651-C40D6DDCF389}"/>
    <dgm:cxn modelId="{0FA190D0-1805-4BA5-B6B0-91A37A8EE661}" srcId="{B4B5D8DE-3EF2-452F-BFCA-35970BB5DFBB}" destId="{1CB47D15-69C7-4667-81A8-339EC9C0D66F}" srcOrd="0" destOrd="0" parTransId="{E4A5CA23-B07C-4E2C-B3B6-F0B463B5C6D5}" sibTransId="{CA0653FB-E052-469A-BE57-C74AAA4DA851}"/>
    <dgm:cxn modelId="{1F7316D2-C97C-4CE1-9477-5374C88F7681}" type="presOf" srcId="{B4B5D8DE-3EF2-452F-BFCA-35970BB5DFBB}" destId="{C275B2FC-9D9E-43E5-B45E-797371965E35}" srcOrd="0" destOrd="0" presId="urn:microsoft.com/office/officeart/2005/8/layout/hList3"/>
    <dgm:cxn modelId="{7CDDE6D8-AF38-4906-B9EF-E87180A77940}" srcId="{B4B5D8DE-3EF2-452F-BFCA-35970BB5DFBB}" destId="{8B965F19-C3A0-4111-AE68-626DC3A3DE28}" srcOrd="2" destOrd="0" parTransId="{7F80C7B6-A146-4096-8967-C1C7E37177A2}" sibTransId="{537C014E-C76A-4061-9DB3-370F07799057}"/>
    <dgm:cxn modelId="{40227EE6-6747-4027-8886-711DCA1E56D9}" type="presOf" srcId="{1CB47D15-69C7-4667-81A8-339EC9C0D66F}" destId="{4A6DD931-26F9-4D8B-976C-C4B35FCD9E4C}" srcOrd="0" destOrd="0" presId="urn:microsoft.com/office/officeart/2005/8/layout/hList3"/>
    <dgm:cxn modelId="{3CA3CA34-0CD2-48A8-908F-7C88C58AA3C3}" type="presParOf" srcId="{B8ABE501-21D7-463D-96EE-3499489F76DE}" destId="{C275B2FC-9D9E-43E5-B45E-797371965E35}" srcOrd="0" destOrd="0" presId="urn:microsoft.com/office/officeart/2005/8/layout/hList3"/>
    <dgm:cxn modelId="{BC32BCDE-92B5-43F6-9B0A-CD60256801C8}" type="presParOf" srcId="{B8ABE501-21D7-463D-96EE-3499489F76DE}" destId="{CF3F3254-5D34-4637-B714-30A2FB20387D}" srcOrd="1" destOrd="0" presId="urn:microsoft.com/office/officeart/2005/8/layout/hList3"/>
    <dgm:cxn modelId="{24782A67-4BDF-48F1-B343-57C93496E96E}" type="presParOf" srcId="{CF3F3254-5D34-4637-B714-30A2FB20387D}" destId="{4A6DD931-26F9-4D8B-976C-C4B35FCD9E4C}" srcOrd="0" destOrd="0" presId="urn:microsoft.com/office/officeart/2005/8/layout/hList3"/>
    <dgm:cxn modelId="{697FAB07-20B2-4F1E-8ACE-D0AF8C5EBE74}" type="presParOf" srcId="{CF3F3254-5D34-4637-B714-30A2FB20387D}" destId="{785A04C5-EEC2-4D9F-A436-EE633D8F0FAB}" srcOrd="1" destOrd="0" presId="urn:microsoft.com/office/officeart/2005/8/layout/hList3"/>
    <dgm:cxn modelId="{FEC58731-5CF7-45D6-9B1A-8B3CEE39BF41}" type="presParOf" srcId="{CF3F3254-5D34-4637-B714-30A2FB20387D}" destId="{9529BEC8-710A-466F-A4A6-149482D5D4F4}" srcOrd="2" destOrd="0" presId="urn:microsoft.com/office/officeart/2005/8/layout/hList3"/>
    <dgm:cxn modelId="{B77157FB-4D05-45C2-90F3-5D405AF7C385}" type="presParOf" srcId="{B8ABE501-21D7-463D-96EE-3499489F76DE}" destId="{53F5D7A3-CE4E-411F-BAE5-22C4D5DA0AF0}" srcOrd="2" destOrd="0" presId="urn:microsoft.com/office/officeart/2005/8/layout/hList3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5B2FC-9D9E-43E5-B45E-797371965E35}">
      <dsp:nvSpPr>
        <dsp:cNvPr id="0" name=""/>
        <dsp:cNvSpPr/>
      </dsp:nvSpPr>
      <dsp:spPr>
        <a:xfrm>
          <a:off x="25115" y="17368"/>
          <a:ext cx="12141768" cy="164271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accent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Community Engagement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  </a:t>
          </a:r>
          <a:r>
            <a:rPr lang="en-US" sz="2400" kern="1200" dirty="0">
              <a:latin typeface="Calibri" panose="020F0502020204030204"/>
              <a:ea typeface="+mn-ea"/>
              <a:cs typeface="+mn-cs"/>
            </a:rPr>
            <a:t>                                                                                                                            </a:t>
          </a:r>
          <a:r>
            <a:rPr lang="en-US" sz="17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Regional Planning Process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CHW Needs Assessments                                                                                                                                                                                      Stakeholder Listening Session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latin typeface="Calibri" panose="020F0502020204030204"/>
            <a:ea typeface="+mn-ea"/>
            <a:cs typeface="+mn-cs"/>
          </a:endParaRPr>
        </a:p>
      </dsp:txBody>
      <dsp:txXfrm>
        <a:off x="25115" y="17368"/>
        <a:ext cx="12141768" cy="1642715"/>
      </dsp:txXfrm>
    </dsp:sp>
    <dsp:sp modelId="{4A6DD931-26F9-4D8B-976C-C4B35FCD9E4C}">
      <dsp:nvSpPr>
        <dsp:cNvPr id="0" name=""/>
        <dsp:cNvSpPr/>
      </dsp:nvSpPr>
      <dsp:spPr>
        <a:xfrm>
          <a:off x="27292" y="1676072"/>
          <a:ext cx="4358362" cy="4115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u="sng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u="sng" kern="1200" dirty="0">
            <a:solidFill>
              <a:schemeClr val="accent6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u="sng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Primary Prevention</a:t>
          </a:r>
          <a:r>
            <a:rPr lang="en-US" sz="2300" b="1" u="sng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2300" b="1" u="none" kern="1200" dirty="0">
              <a:latin typeface="Calibri" panose="020F0502020204030204"/>
              <a:ea typeface="+mn-ea"/>
              <a:cs typeface="+mn-cs"/>
            </a:rPr>
            <a:t>                                     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Community Level Health Project</a:t>
          </a: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Community: Springfield and Everett 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Community Campaigns:</a:t>
          </a: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Targeting Youth and Parents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Suicide Prevention</a:t>
          </a: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: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Community Driven Activities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 </a:t>
          </a:r>
          <a:endParaRPr lang="en-US" sz="1600" b="1" u="sng" kern="1200" dirty="0">
            <a:latin typeface="Calibri" panose="020F0502020204030204"/>
            <a:ea typeface="+mn-ea"/>
            <a:cs typeface="+mn-cs"/>
          </a:endParaRPr>
        </a:p>
      </dsp:txBody>
      <dsp:txXfrm>
        <a:off x="27292" y="1676072"/>
        <a:ext cx="4358362" cy="4115152"/>
      </dsp:txXfrm>
    </dsp:sp>
    <dsp:sp modelId="{785A04C5-EEC2-4D9F-A436-EE633D8F0FAB}">
      <dsp:nvSpPr>
        <dsp:cNvPr id="0" name=""/>
        <dsp:cNvSpPr/>
      </dsp:nvSpPr>
      <dsp:spPr>
        <a:xfrm>
          <a:off x="4339018" y="1680033"/>
          <a:ext cx="4224546" cy="4151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u="sng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u="sng" kern="1200" dirty="0">
            <a:solidFill>
              <a:schemeClr val="accent6">
                <a:lumMod val="75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u="sng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Secondary Prevention</a:t>
          </a:r>
          <a:r>
            <a:rPr lang="en-US" sz="1000" b="1" u="sng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000" b="1" u="none" kern="1200" dirty="0">
              <a:latin typeface="Calibri" panose="020F0502020204030204"/>
              <a:ea typeface="+mn-ea"/>
              <a:cs typeface="+mn-cs"/>
            </a:rPr>
            <a:t>  </a:t>
          </a:r>
          <a:r>
            <a:rPr lang="en-US" sz="1000" b="0" u="none" kern="1200" dirty="0">
              <a:latin typeface="Calibri" panose="020F0502020204030204"/>
              <a:ea typeface="+mn-ea"/>
              <a:cs typeface="+mn-cs"/>
            </a:rPr>
            <a:t>                              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Photovoice</a:t>
          </a: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: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Youth and Parents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Ambassador Project</a:t>
          </a: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: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Men of Color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CHW Community Pilot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Community: Springfield</a:t>
          </a: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u="sng" kern="1200" dirty="0">
            <a:latin typeface="Calibri" panose="020F0502020204030204"/>
            <a:ea typeface="+mn-ea"/>
            <a:cs typeface="+mn-cs"/>
          </a:endParaRPr>
        </a:p>
      </dsp:txBody>
      <dsp:txXfrm>
        <a:off x="4339018" y="1680033"/>
        <a:ext cx="4224546" cy="4151189"/>
      </dsp:txXfrm>
    </dsp:sp>
    <dsp:sp modelId="{9529BEC8-710A-466F-A4A6-149482D5D4F4}">
      <dsp:nvSpPr>
        <dsp:cNvPr id="0" name=""/>
        <dsp:cNvSpPr/>
      </dsp:nvSpPr>
      <dsp:spPr>
        <a:xfrm>
          <a:off x="8582959" y="1670689"/>
          <a:ext cx="3608989" cy="4169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u="sng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u="sng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Tertiary Prevention 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Community Campaigns: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Targeting Men of Color with History of Substance Misuse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u="none" kern="1200" dirty="0">
              <a:latin typeface="Calibri" panose="020F0502020204030204"/>
              <a:ea typeface="+mn-ea"/>
              <a:cs typeface="+mn-cs"/>
            </a:rPr>
            <a:t>MassMen:</a:t>
          </a: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none" kern="1200" dirty="0">
              <a:latin typeface="Calibri" panose="020F0502020204030204"/>
              <a:ea typeface="+mn-ea"/>
              <a:cs typeface="+mn-cs"/>
            </a:rPr>
            <a:t>Gambling Screen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 dirty="0">
            <a:latin typeface="Calibri" panose="020F0502020204030204"/>
            <a:ea typeface="+mn-ea"/>
            <a:cs typeface="+mn-cs"/>
          </a:endParaRPr>
        </a:p>
      </dsp:txBody>
      <dsp:txXfrm>
        <a:off x="8582959" y="1670689"/>
        <a:ext cx="3608989" cy="4169878"/>
      </dsp:txXfrm>
    </dsp:sp>
    <dsp:sp modelId="{53F5D7A3-CE4E-411F-BAE5-22C4D5DA0AF0}">
      <dsp:nvSpPr>
        <dsp:cNvPr id="0" name=""/>
        <dsp:cNvSpPr/>
      </dsp:nvSpPr>
      <dsp:spPr>
        <a:xfrm>
          <a:off x="0" y="4938713"/>
          <a:ext cx="12192000" cy="94670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0A4D8494-5D29-4CC4-AFEB-55036BFFEFDC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Planning and report complete. Implementation now. Contract began in October, pulling together staffing and coalition now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Professional development for Springfield Public Schools teachers and staff about culturally responsive ways to recognize and respond to trauma and behavioral health issues students are experiencing.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implement Universal Behavioral Health screening and their Multi-Tiered Systems of Support.</a:t>
            </a:r>
          </a:p>
          <a:p>
            <a:endParaRPr lang="en-US" dirty="0"/>
          </a:p>
          <a:p>
            <a:r>
              <a:rPr lang="en-US" dirty="0"/>
              <a:t>promotions campaign to reduce prejudice and discrimination about mental health issues in young people in Springfield. The deliverables and tasks listed below reflect the first phase of FY21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Across four sites, $200,000 total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78"/>
            <a:ext cx="193646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4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4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4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4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prstClr val="black"/>
                </a:solidFill>
                <a:latin typeface="Arial" charset="0"/>
                <a:cs typeface="Arial" charset="0"/>
              </a:rPr>
              <a:t>Connect with DPH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1" y="135376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2" y="242378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22" y="1401896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en-US" sz="3600" dirty="0">
                <a:solidFill>
                  <a:prstClr val="black"/>
                </a:solidFill>
              </a:rPr>
              <a:t>@</a:t>
            </a:r>
            <a:r>
              <a:rPr lang="en-US" sz="3600" dirty="0" err="1">
                <a:solidFill>
                  <a:prstClr val="black"/>
                </a:solidFill>
              </a:rPr>
              <a:t>MassDPH</a:t>
            </a:r>
            <a:endParaRPr lang="en-US" sz="3600" dirty="0">
              <a:solidFill>
                <a:prstClr val="black"/>
              </a:solidFill>
            </a:endParaRPr>
          </a:p>
          <a:p>
            <a:pPr fontAlgn="base"/>
            <a:endParaRPr lang="en-US" sz="3600" dirty="0">
              <a:solidFill>
                <a:prstClr val="black"/>
              </a:solidFill>
            </a:endParaRPr>
          </a:p>
          <a:p>
            <a:pPr fontAlgn="base"/>
            <a:r>
              <a:rPr lang="en-US" sz="3600" dirty="0">
                <a:solidFill>
                  <a:prstClr val="black"/>
                </a:solidFill>
              </a:rPr>
              <a:t>Massachusetts Department of Public Health</a:t>
            </a:r>
          </a:p>
          <a:p>
            <a:pPr fontAlgn="base"/>
            <a:endParaRPr lang="en-US" sz="3600" dirty="0">
              <a:solidFill>
                <a:prstClr val="black"/>
              </a:solidFill>
            </a:endParaRPr>
          </a:p>
          <a:p>
            <a:pPr fontAlgn="base"/>
            <a:r>
              <a:rPr lang="en-US" sz="3600" dirty="0">
                <a:solidFill>
                  <a:prstClr val="black"/>
                </a:solidFill>
              </a:rPr>
              <a:t>DPH blog</a:t>
            </a:r>
          </a:p>
          <a:p>
            <a:pPr fontAlgn="base"/>
            <a:r>
              <a:rPr lang="en-US" sz="2800" dirty="0">
                <a:solidFill>
                  <a:prstClr val="black"/>
                </a:solidFill>
              </a:rPr>
              <a:t>https://blog.mass.gov/publichealth</a:t>
            </a:r>
          </a:p>
          <a:p>
            <a:pPr fontAlgn="base"/>
            <a:endParaRPr lang="en-US" sz="3600" dirty="0">
              <a:solidFill>
                <a:prstClr val="black"/>
              </a:solidFill>
            </a:endParaRPr>
          </a:p>
          <a:p>
            <a:pPr fontAlgn="base"/>
            <a:r>
              <a:rPr lang="en-US" sz="3600" dirty="0">
                <a:solidFill>
                  <a:prstClr val="black"/>
                </a:solidFill>
              </a:rPr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39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1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12211051" cy="1423988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79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79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C138C8-0175-499D-9B3E-B7BA127098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029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1A2D-CE59-4434-862E-9F2B801ED6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54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5F1E-91AA-4390-8A7D-A0C612CBB3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1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7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AA72-A373-403B-B025-E476CB4482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56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11BB8-9790-48F9-8F8B-F8C1BE2371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9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3A58-7206-4217-A02F-9640A1B3CA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78"/>
            <a:ext cx="193646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1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EBBC-05DF-480F-B314-06C920792E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22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2AF5-2DFE-491C-8CFD-F9371BDE5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50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681A-C49A-41DE-8DB1-D455D00399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9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B2AD-C471-498A-B476-D98EE4E1BA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51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9917" y="198439"/>
            <a:ext cx="2743200" cy="5927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317" y="198439"/>
            <a:ext cx="8026400" cy="5927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9892-C517-481F-9076-ABF5AED63F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49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98438"/>
            <a:ext cx="10972800" cy="1111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93801" y="1600201"/>
            <a:ext cx="509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701" y="1600201"/>
            <a:ext cx="509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258C-70CD-451F-9AA4-3F2A7B2AC7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01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40317" y="198439"/>
            <a:ext cx="10972800" cy="592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1F9A0-C4F7-4B03-8740-DA1B3E52CA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2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98438"/>
            <a:ext cx="10972800" cy="1111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93800" y="1600201"/>
            <a:ext cx="1038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1690-BF64-47E9-B4CE-86D275E16B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366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98438"/>
            <a:ext cx="10972800" cy="1111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93801" y="1600201"/>
            <a:ext cx="50927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701" y="1600201"/>
            <a:ext cx="509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A1E7-8BF6-4E30-B304-54B5200008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83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Connect with DPH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1" y="135376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2" y="242378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22" y="1401896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@</a:t>
            </a:r>
            <a:r>
              <a:rPr lang="en-US" sz="3600" dirty="0" err="1"/>
              <a:t>MassDPH</a:t>
            </a:r>
            <a:endParaRPr lang="en-US" sz="3600" dirty="0"/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Massachusetts Department of Public 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DPH blog</a:t>
            </a:r>
          </a:p>
          <a:p>
            <a:pPr fontAlgn="base"/>
            <a:r>
              <a:rPr lang="en-US" sz="2800" dirty="0"/>
              <a:t>https://blog.mass.gov/publichealth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39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1A2D-CE59-4434-862E-9F2B801ED69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78"/>
            <a:ext cx="193646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591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78"/>
            <a:ext cx="193646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1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1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4" r:id="rId6"/>
    <p:sldLayoutId id="214748369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211051" cy="1423988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40317" y="198438"/>
            <a:ext cx="10972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1600201"/>
            <a:ext cx="1038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78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78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78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FF527-FF35-433E-ACD1-711E7D8FE454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11051" cy="1423988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lists/problem-gambling-evaluation-community-engagement-repor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gamblinghelplinema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massachusetts-ambassador-project-impact-brief-office-of-problem-gambling-services-2020/downlo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C1C4EF3-3A8A-F442-8EF2-6A57E937ACE1}"/>
              </a:ext>
            </a:extLst>
          </p:cNvPr>
          <p:cNvSpPr txBox="1">
            <a:spLocks/>
          </p:cNvSpPr>
          <p:nvPr/>
        </p:nvSpPr>
        <p:spPr>
          <a:xfrm>
            <a:off x="611392" y="2459421"/>
            <a:ext cx="11371342" cy="1121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</a:rPr>
              <a:t>Taking a public Health Approach: </a:t>
            </a:r>
          </a:p>
          <a:p>
            <a:pPr algn="ctr">
              <a:defRPr/>
            </a:pPr>
            <a:r>
              <a:rPr lang="en-US" altLang="en-US" sz="4400" i="1" dirty="0">
                <a:solidFill>
                  <a:srgbClr val="92D050"/>
                </a:solidFill>
              </a:rPr>
              <a:t>Engagement, Equity, and Empowerment 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FF1BA0A7-A603-4A44-96C5-9FA90B2F7419}"/>
              </a:ext>
            </a:extLst>
          </p:cNvPr>
          <p:cNvSpPr txBox="1">
            <a:spLocks/>
          </p:cNvSpPr>
          <p:nvPr/>
        </p:nvSpPr>
        <p:spPr>
          <a:xfrm>
            <a:off x="594519" y="4398579"/>
            <a:ext cx="6696618" cy="9774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Arial" charset="0"/>
              </a:rPr>
              <a:t>Regis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November 10th,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E360BE17-72C1-2D40-9570-6B55000C01CE}"/>
              </a:ext>
            </a:extLst>
          </p:cNvPr>
          <p:cNvSpPr txBox="1">
            <a:spLocks/>
          </p:cNvSpPr>
          <p:nvPr/>
        </p:nvSpPr>
        <p:spPr>
          <a:xfrm>
            <a:off x="611391" y="5565228"/>
            <a:ext cx="6330830" cy="1103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ysClr val="window" lastClr="FFFFFF"/>
                </a:solidFill>
                <a:latin typeface="Calibri"/>
              </a:rPr>
              <a:t>Victor Ortiz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en-US" sz="1600" dirty="0">
                <a:solidFill>
                  <a:sysClr val="window" lastClr="FFFFFF"/>
                </a:solidFill>
                <a:latin typeface="Calibri"/>
              </a:rPr>
              <a:t>Director of the Office of Problem Gambling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9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6272-417E-FB42-8600-7CA17B89878A}"/>
              </a:ext>
            </a:extLst>
          </p:cNvPr>
          <p:cNvSpPr txBox="1"/>
          <p:nvPr/>
        </p:nvSpPr>
        <p:spPr>
          <a:xfrm>
            <a:off x="363683" y="137438"/>
            <a:ext cx="883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1953" y="1186294"/>
            <a:ext cx="2913688" cy="4153883"/>
            <a:chOff x="4635513" y="155211"/>
            <a:chExt cx="4595532" cy="2704384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4635513" y="247662"/>
              <a:ext cx="4353222" cy="261193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4729312" y="155211"/>
              <a:ext cx="4501733" cy="24858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000" kern="1200" dirty="0">
                  <a:solidFill>
                    <a:srgbClr val="002060"/>
                  </a:solidFill>
                </a:rPr>
                <a:t>Community Engagement supports a </a:t>
              </a:r>
              <a:r>
                <a:rPr lang="en-US" altLang="en-US" sz="3000" b="1" kern="1200" dirty="0">
                  <a:solidFill>
                    <a:schemeClr val="accent1"/>
                  </a:solidFill>
                </a:rPr>
                <a:t>comprehensive &amp; integrated </a:t>
              </a:r>
              <a:r>
                <a:rPr lang="en-US" altLang="en-US" sz="3000" kern="1200" dirty="0">
                  <a:solidFill>
                    <a:srgbClr val="002060"/>
                  </a:solidFill>
                </a:rPr>
                <a:t>public health response to gambling</a:t>
              </a:r>
              <a:endParaRPr lang="en-US" sz="3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5574" y="5700038"/>
            <a:ext cx="11900067" cy="650446"/>
            <a:chOff x="192113" y="3212694"/>
            <a:chExt cx="8797993" cy="1545951"/>
          </a:xfrm>
          <a:solidFill>
            <a:srgbClr val="013366"/>
          </a:solidFill>
        </p:grpSpPr>
        <p:sp>
          <p:nvSpPr>
            <p:cNvPr id="13" name="Rectangle 12"/>
            <p:cNvSpPr/>
            <p:nvPr/>
          </p:nvSpPr>
          <p:spPr>
            <a:xfrm>
              <a:off x="192113" y="3212694"/>
              <a:ext cx="8797993" cy="154595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92113" y="3212694"/>
              <a:ext cx="8797993" cy="15459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200" kern="1200" dirty="0"/>
                <a:t>Over </a:t>
              </a:r>
              <a:r>
                <a:rPr lang="en-US" altLang="en-US" sz="3200" b="1" dirty="0">
                  <a:solidFill>
                    <a:srgbClr val="FFFF00"/>
                  </a:solidFill>
                </a:rPr>
                <a:t>1,400</a:t>
              </a:r>
              <a:r>
                <a:rPr lang="en-US" altLang="en-US" sz="3200" kern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en-US" sz="3200" kern="1200" dirty="0"/>
                <a:t>individuals engaged in various communities since 2016</a:t>
              </a:r>
            </a:p>
          </p:txBody>
        </p:sp>
      </p:grpSp>
      <p:pic>
        <p:nvPicPr>
          <p:cNvPr id="2050" name="Picture 2" descr="Image result for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47" y="1508919"/>
            <a:ext cx="6129374" cy="34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55492" y="1900989"/>
            <a:ext cx="2884823" cy="2887579"/>
            <a:chOff x="147340" y="-279174"/>
            <a:chExt cx="4425644" cy="3138769"/>
          </a:xfrm>
        </p:grpSpPr>
        <p:sp>
          <p:nvSpPr>
            <p:cNvPr id="17" name="Rectangle 16"/>
            <p:cNvSpPr/>
            <p:nvPr/>
          </p:nvSpPr>
          <p:spPr>
            <a:xfrm>
              <a:off x="147340" y="247662"/>
              <a:ext cx="4353222" cy="2611933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0629" y="-279174"/>
              <a:ext cx="4092355" cy="26119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800" kern="1200" dirty="0">
                  <a:solidFill>
                    <a:schemeClr val="accent5">
                      <a:lumMod val="50000"/>
                    </a:schemeClr>
                  </a:solidFill>
                </a:rPr>
                <a:t>Stakeholders provide </a:t>
              </a:r>
              <a:r>
                <a:rPr lang="en-US" altLang="en-US" sz="2800" b="1" kern="1200" dirty="0">
                  <a:solidFill>
                    <a:srgbClr val="4376BB"/>
                  </a:solidFill>
                </a:rPr>
                <a:t>cultural &amp; community expertise </a:t>
              </a:r>
              <a:r>
                <a:rPr lang="en-US" altLang="en-US" sz="2800" kern="1200" dirty="0">
                  <a:solidFill>
                    <a:schemeClr val="accent5">
                      <a:lumMod val="50000"/>
                    </a:schemeClr>
                  </a:solidFill>
                </a:rPr>
                <a:t>to inform the implementation &amp; planning of initiatives</a:t>
              </a:r>
              <a:endParaRPr lang="en-US" sz="28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cxnSp>
        <p:nvCxnSpPr>
          <p:cNvPr id="19" name="Elbow Connector 18"/>
          <p:cNvCxnSpPr>
            <a:stCxn id="2050" idx="2"/>
            <a:endCxn id="17" idx="2"/>
          </p:cNvCxnSpPr>
          <p:nvPr/>
        </p:nvCxnSpPr>
        <p:spPr>
          <a:xfrm rot="5400000" flipH="1">
            <a:off x="3467870" y="2584014"/>
            <a:ext cx="216010" cy="4625118"/>
          </a:xfrm>
          <a:prstGeom prst="bentConnector3">
            <a:avLst>
              <a:gd name="adj1" fmla="val -105828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050" idx="2"/>
            <a:endCxn id="11" idx="2"/>
          </p:cNvCxnSpPr>
          <p:nvPr/>
        </p:nvCxnSpPr>
        <p:spPr>
          <a:xfrm rot="5400000" flipH="1" flipV="1">
            <a:off x="8258482" y="2634528"/>
            <a:ext cx="1" cy="4740099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16200000">
            <a:off x="1031214" y="621513"/>
            <a:ext cx="1401212" cy="2412624"/>
            <a:chOff x="44989" y="2058316"/>
            <a:chExt cx="1000384" cy="1637182"/>
          </a:xfrm>
        </p:grpSpPr>
        <p:sp>
          <p:nvSpPr>
            <p:cNvPr id="5" name="OTLSHAPE_T_a8615542293a4cdfb5e99580d663d5c3_Title"/>
            <p:cNvSpPr txBox="1"/>
            <p:nvPr>
              <p:custDataLst>
                <p:tags r:id="rId5"/>
              </p:custDataLst>
            </p:nvPr>
          </p:nvSpPr>
          <p:spPr>
            <a:xfrm rot="5400000">
              <a:off x="126962" y="2294495"/>
              <a:ext cx="846660" cy="5285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1400" b="1" kern="0" spc="-2" dirty="0">
                  <a:solidFill>
                    <a:prstClr val="black"/>
                  </a:solidFill>
                </a:rPr>
                <a:t>Workforce Development – CHWs and Providers</a:t>
              </a:r>
              <a:endParaRPr lang="en-US" sz="1400" kern="0" spc="-2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989" y="2058316"/>
              <a:ext cx="1000384" cy="1637182"/>
              <a:chOff x="163305" y="2064834"/>
              <a:chExt cx="1000384" cy="1637182"/>
            </a:xfrm>
          </p:grpSpPr>
          <p:cxnSp>
            <p:nvCxnSpPr>
              <p:cNvPr id="7" name="Straight Connector 6"/>
              <p:cNvCxnSpPr>
                <a:stCxn id="8" idx="4"/>
              </p:cNvCxnSpPr>
              <p:nvPr/>
            </p:nvCxnSpPr>
            <p:spPr>
              <a:xfrm flipV="1">
                <a:off x="663497" y="3043336"/>
                <a:ext cx="5108" cy="658680"/>
              </a:xfrm>
              <a:prstGeom prst="line">
                <a:avLst/>
              </a:prstGeom>
              <a:solidFill>
                <a:srgbClr val="D24726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12717" y="3599441"/>
                <a:ext cx="101559" cy="102575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163305" y="2064834"/>
                <a:ext cx="1000384" cy="996003"/>
              </a:xfrm>
              <a:prstGeom prst="ellipse">
                <a:avLst/>
              </a:prstGeom>
              <a:noFill/>
              <a:ln w="762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 rot="16200000">
            <a:off x="1109574" y="2354273"/>
            <a:ext cx="1462322" cy="2518427"/>
            <a:chOff x="44989" y="2058316"/>
            <a:chExt cx="1000384" cy="1637182"/>
          </a:xfrm>
        </p:grpSpPr>
        <p:sp>
          <p:nvSpPr>
            <p:cNvPr id="11" name="OTLSHAPE_T_a8615542293a4cdfb5e99580d663d5c3_Title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126962" y="2294495"/>
              <a:ext cx="846660" cy="5285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1400" b="1" kern="0" spc="-2" dirty="0">
                  <a:solidFill>
                    <a:prstClr val="black"/>
                  </a:solidFill>
                </a:rPr>
                <a:t>Prevention – Youth, Parents, and At-Risk Populations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4989" y="2058316"/>
              <a:ext cx="1000384" cy="1637182"/>
              <a:chOff x="163305" y="2064834"/>
              <a:chExt cx="1000384" cy="1637182"/>
            </a:xfrm>
          </p:grpSpPr>
          <p:cxnSp>
            <p:nvCxnSpPr>
              <p:cNvPr id="13" name="Straight Connector 12"/>
              <p:cNvCxnSpPr>
                <a:stCxn id="14" idx="4"/>
              </p:cNvCxnSpPr>
              <p:nvPr/>
            </p:nvCxnSpPr>
            <p:spPr>
              <a:xfrm flipV="1">
                <a:off x="663497" y="3043336"/>
                <a:ext cx="5108" cy="658680"/>
              </a:xfrm>
              <a:prstGeom prst="line">
                <a:avLst/>
              </a:prstGeom>
              <a:solidFill>
                <a:srgbClr val="D24726"/>
              </a:solidFill>
              <a:ln w="190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12717" y="3599441"/>
                <a:ext cx="101559" cy="102575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163305" y="2064834"/>
                <a:ext cx="1000384" cy="996003"/>
              </a:xfrm>
              <a:prstGeom prst="ellipse">
                <a:avLst/>
              </a:prstGeom>
              <a:noFill/>
              <a:ln w="762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 rot="16200000">
            <a:off x="3279640" y="1414482"/>
            <a:ext cx="1391882" cy="2518823"/>
            <a:chOff x="44989" y="2058316"/>
            <a:chExt cx="1000384" cy="1637183"/>
          </a:xfrm>
        </p:grpSpPr>
        <p:sp>
          <p:nvSpPr>
            <p:cNvPr id="17" name="OTLSHAPE_T_a8615542293a4cdfb5e99580d663d5c3_Title"/>
            <p:cNvSpPr txBox="1"/>
            <p:nvPr>
              <p:custDataLst>
                <p:tags r:id="rId3"/>
              </p:custDataLst>
            </p:nvPr>
          </p:nvSpPr>
          <p:spPr>
            <a:xfrm rot="5400000">
              <a:off x="126962" y="2294495"/>
              <a:ext cx="846660" cy="5285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1400" b="1" kern="0" spc="-2" dirty="0">
                  <a:solidFill>
                    <a:prstClr val="black"/>
                  </a:solidFill>
                </a:rPr>
                <a:t>Suicide Prevention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4989" y="2058316"/>
              <a:ext cx="1000384" cy="1637183"/>
              <a:chOff x="163305" y="2064834"/>
              <a:chExt cx="1000384" cy="1637183"/>
            </a:xfrm>
          </p:grpSpPr>
          <p:cxnSp>
            <p:nvCxnSpPr>
              <p:cNvPr id="19" name="Straight Connector 18"/>
              <p:cNvCxnSpPr>
                <a:stCxn id="20" idx="4"/>
              </p:cNvCxnSpPr>
              <p:nvPr/>
            </p:nvCxnSpPr>
            <p:spPr>
              <a:xfrm flipV="1">
                <a:off x="663497" y="3043336"/>
                <a:ext cx="5108" cy="658680"/>
              </a:xfrm>
              <a:prstGeom prst="line">
                <a:avLst/>
              </a:prstGeom>
              <a:solidFill>
                <a:srgbClr val="D24726"/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12717" y="3599442"/>
                <a:ext cx="101559" cy="102575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163305" y="2064834"/>
                <a:ext cx="1000384" cy="996003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 rot="16200000">
            <a:off x="3283526" y="3386059"/>
            <a:ext cx="1402663" cy="2445677"/>
            <a:chOff x="44989" y="2058316"/>
            <a:chExt cx="1000384" cy="1637182"/>
          </a:xfrm>
        </p:grpSpPr>
        <p:sp>
          <p:nvSpPr>
            <p:cNvPr id="23" name="OTLSHAPE_T_a8615542293a4cdfb5e99580d663d5c3_Title"/>
            <p:cNvSpPr txBox="1"/>
            <p:nvPr>
              <p:custDataLst>
                <p:tags r:id="rId2"/>
              </p:custDataLst>
            </p:nvPr>
          </p:nvSpPr>
          <p:spPr>
            <a:xfrm rot="5400000">
              <a:off x="126962" y="2294495"/>
              <a:ext cx="846660" cy="5285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1400" b="1" kern="0" spc="-2" dirty="0">
                  <a:solidFill>
                    <a:prstClr val="black"/>
                  </a:solidFill>
                </a:rPr>
                <a:t>Intimate Partner Abuse Education Program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989" y="2058316"/>
              <a:ext cx="1000384" cy="1637182"/>
              <a:chOff x="163305" y="2064834"/>
              <a:chExt cx="1000384" cy="1637182"/>
            </a:xfrm>
          </p:grpSpPr>
          <p:cxnSp>
            <p:nvCxnSpPr>
              <p:cNvPr id="25" name="Straight Connector 24"/>
              <p:cNvCxnSpPr>
                <a:stCxn id="26" idx="4"/>
              </p:cNvCxnSpPr>
              <p:nvPr/>
            </p:nvCxnSpPr>
            <p:spPr>
              <a:xfrm flipV="1">
                <a:off x="663497" y="3043336"/>
                <a:ext cx="5108" cy="658680"/>
              </a:xfrm>
              <a:prstGeom prst="line">
                <a:avLst/>
              </a:prstGeom>
              <a:solidFill>
                <a:srgbClr val="D24726"/>
              </a:solidFill>
              <a:ln w="1905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612717" y="3599441"/>
                <a:ext cx="101559" cy="102575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63305" y="2064834"/>
                <a:ext cx="1000384" cy="996003"/>
              </a:xfrm>
              <a:prstGeom prst="ellipse">
                <a:avLst/>
              </a:prstGeom>
              <a:noFill/>
              <a:ln w="762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16200000">
            <a:off x="1064826" y="4347917"/>
            <a:ext cx="1451670" cy="2460785"/>
            <a:chOff x="44989" y="2058316"/>
            <a:chExt cx="1000384" cy="1637182"/>
          </a:xfrm>
        </p:grpSpPr>
        <p:sp>
          <p:nvSpPr>
            <p:cNvPr id="29" name="OTLSHAPE_T_a8615542293a4cdfb5e99580d663d5c3_Title"/>
            <p:cNvSpPr txBox="1"/>
            <p:nvPr>
              <p:custDataLst>
                <p:tags r:id="rId1"/>
              </p:custDataLst>
            </p:nvPr>
          </p:nvSpPr>
          <p:spPr>
            <a:xfrm rot="5400000">
              <a:off x="126962" y="2294495"/>
              <a:ext cx="846660" cy="5285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1400" b="1" kern="0" spc="-2" dirty="0">
                  <a:solidFill>
                    <a:prstClr val="black"/>
                  </a:solidFill>
                </a:rPr>
                <a:t>Communications Campaign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4989" y="2058316"/>
              <a:ext cx="1000384" cy="1637182"/>
              <a:chOff x="163305" y="2064834"/>
              <a:chExt cx="1000384" cy="1637182"/>
            </a:xfrm>
          </p:grpSpPr>
          <p:cxnSp>
            <p:nvCxnSpPr>
              <p:cNvPr id="31" name="Straight Connector 30"/>
              <p:cNvCxnSpPr>
                <a:stCxn id="32" idx="4"/>
              </p:cNvCxnSpPr>
              <p:nvPr/>
            </p:nvCxnSpPr>
            <p:spPr>
              <a:xfrm flipV="1">
                <a:off x="663497" y="3043336"/>
                <a:ext cx="5108" cy="658680"/>
              </a:xfrm>
              <a:prstGeom prst="line">
                <a:avLst/>
              </a:prstGeom>
              <a:solidFill>
                <a:srgbClr val="D24726"/>
              </a:solidFill>
              <a:ln w="1905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612717" y="3599441"/>
                <a:ext cx="101559" cy="1025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163305" y="2064834"/>
                <a:ext cx="1000384" cy="996003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225286" y="293879"/>
            <a:ext cx="1209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2016-2020: Office of Problem Gambling Services Initiatives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91624" y="1756699"/>
            <a:ext cx="5569809" cy="346864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>
                <a:solidFill>
                  <a:srgbClr val="0070C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Laid the groundwork for services to mitigate the harms associated with problem gambling. </a:t>
            </a:r>
          </a:p>
          <a:p>
            <a:r>
              <a:rPr lang="en-US" dirty="0"/>
              <a:t>Built the capacity of community-based organizations to provide services related to gambling. </a:t>
            </a:r>
          </a:p>
          <a:p>
            <a:r>
              <a:rPr lang="en-US" dirty="0"/>
              <a:t>Raised awareness of the risks associated with problem gambling.</a:t>
            </a:r>
          </a:p>
          <a:p>
            <a:r>
              <a:rPr lang="en-US" dirty="0"/>
              <a:t>Engaged community stakeholders.</a:t>
            </a:r>
          </a:p>
        </p:txBody>
      </p:sp>
      <p:sp>
        <p:nvSpPr>
          <p:cNvPr id="36" name="Right Brace 35"/>
          <p:cNvSpPr/>
          <p:nvPr/>
        </p:nvSpPr>
        <p:spPr>
          <a:xfrm>
            <a:off x="4971953" y="1795885"/>
            <a:ext cx="1392382" cy="3337947"/>
          </a:xfrm>
          <a:prstGeom prst="rightBrac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13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95533" y="4938713"/>
            <a:ext cx="12383069" cy="94670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w="88900" h="121750" prst="angle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2DAF4-CFD3-4368-9418-5FAB10B03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364" name="Content Placeholder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2786063"/>
            <a:ext cx="2794000" cy="2152650"/>
          </a:xfrm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-66675"/>
            <a:ext cx="12192000" cy="6251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0"/>
          <a:ext cx="12192000" cy="644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2063752" y="5005391"/>
            <a:ext cx="830156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Assistance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structured support, guidance &amp; coaching  </a:t>
            </a:r>
          </a:p>
        </p:txBody>
      </p:sp>
      <p:pic>
        <p:nvPicPr>
          <p:cNvPr id="15368" name="Picture 8" descr="C:\Users\RBishop\Pictures\dpd shield_col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5" y="109184"/>
            <a:ext cx="1344178" cy="13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95533" y="5771877"/>
            <a:ext cx="12383070" cy="107247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w="88900" h="121750" prst="angle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1670051" y="5859466"/>
            <a:ext cx="8851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Evaluation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Community Centered &amp; Culturally Responsive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391576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1,400 individuals engaged with 40 community partners across all three regions </a:t>
            </a:r>
          </a:p>
        </p:txBody>
      </p:sp>
    </p:spTree>
    <p:extLst>
      <p:ext uri="{BB962C8B-B14F-4D97-AF65-F5344CB8AC3E}">
        <p14:creationId xmlns:p14="http://schemas.microsoft.com/office/powerpoint/2010/main" val="33356161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C1E06E-C32F-6341-BE49-3B140EAB4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13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91D03-2B65-5B4F-BE61-9629DE4FC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8A05A-6712-C74F-A940-B1329F462374}"/>
              </a:ext>
            </a:extLst>
          </p:cNvPr>
          <p:cNvSpPr txBox="1"/>
          <p:nvPr/>
        </p:nvSpPr>
        <p:spPr>
          <a:xfrm>
            <a:off x="162024" y="1078490"/>
            <a:ext cx="816034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Goal: </a:t>
            </a:r>
            <a:r>
              <a:rPr lang="en-US" sz="2000" dirty="0"/>
              <a:t>Work alongside communities </a:t>
            </a:r>
            <a:r>
              <a:rPr lang="en-US" sz="2000" b="1" dirty="0">
                <a:solidFill>
                  <a:srgbClr val="0070C0"/>
                </a:solidFill>
              </a:rPr>
              <a:t>disproportionately impacted by gambling </a:t>
            </a:r>
            <a:r>
              <a:rPr lang="en-US" sz="2000" dirty="0"/>
              <a:t>to develop and implement a community level plan (building from Community Health Improvement Plans) addressing a gambling-related health concern in the casino host communities of Greater Springfield.</a:t>
            </a:r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Result:</a:t>
            </a:r>
            <a:endParaRPr lang="en-US" sz="2000" dirty="0"/>
          </a:p>
          <a:p>
            <a:r>
              <a:rPr lang="en-US" sz="2000" dirty="0"/>
              <a:t>Provide resources and support to improve </a:t>
            </a:r>
            <a:r>
              <a:rPr lang="en-US" sz="2000" b="1" dirty="0">
                <a:solidFill>
                  <a:schemeClr val="accent1"/>
                </a:solidFill>
              </a:rPr>
              <a:t>youth behavioral health </a:t>
            </a:r>
            <a:r>
              <a:rPr lang="en-US" sz="2000" dirty="0"/>
              <a:t>in Springfield and reduce stigma.</a:t>
            </a:r>
          </a:p>
          <a:p>
            <a:endParaRPr lang="en-US" sz="2000" dirty="0">
              <a:highlight>
                <a:srgbClr val="FFFF00"/>
              </a:highlight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FY21</a:t>
            </a:r>
            <a:endParaRPr lang="en-US" sz="2000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Convene a coalition, including youth, to guide the interventions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Conduct professional development for Springfield Public Schools and host community education sessions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Examine feasibility of evidence-based screening and support interventions within Springfield Public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r>
              <a:rPr lang="en-US" sz="1600" dirty="0"/>
              <a:t>Full report here: </a:t>
            </a:r>
            <a:r>
              <a:rPr lang="en-US" sz="1600" dirty="0">
                <a:hlinkClick r:id="rId3"/>
              </a:rPr>
              <a:t>Problem Gambling Evaluation &amp; Community Engagement Reports | Mass.gov</a:t>
            </a:r>
            <a:endParaRPr lang="en-US" sz="1600" dirty="0"/>
          </a:p>
          <a:p>
            <a:pPr marL="0" indent="0">
              <a:buNone/>
            </a:pPr>
            <a:endParaRPr lang="en-US" sz="1200" b="1" dirty="0">
              <a:solidFill>
                <a:schemeClr val="accent1"/>
              </a:solidFill>
            </a:endParaRPr>
          </a:p>
          <a:p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6F6F8-0C15-554E-BEA7-3EF012CD0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050" y="1240221"/>
            <a:ext cx="3519926" cy="4591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0223E2-F859-5D45-8C8B-28141B8AF4E1}"/>
              </a:ext>
            </a:extLst>
          </p:cNvPr>
          <p:cNvSpPr txBox="1"/>
          <p:nvPr/>
        </p:nvSpPr>
        <p:spPr>
          <a:xfrm>
            <a:off x="162024" y="293879"/>
            <a:ext cx="11867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2020: Community Level Health Project: Springfield</a:t>
            </a:r>
          </a:p>
        </p:txBody>
      </p:sp>
    </p:spTree>
    <p:extLst>
      <p:ext uri="{BB962C8B-B14F-4D97-AF65-F5344CB8AC3E}">
        <p14:creationId xmlns:p14="http://schemas.microsoft.com/office/powerpoint/2010/main" val="421008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14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6272-417E-FB42-8600-7CA17B89878A}"/>
              </a:ext>
            </a:extLst>
          </p:cNvPr>
          <p:cNvSpPr txBox="1"/>
          <p:nvPr/>
        </p:nvSpPr>
        <p:spPr>
          <a:xfrm>
            <a:off x="178677" y="293879"/>
            <a:ext cx="1183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2020: Problem Gambling Helpline Services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33CD-D2C0-0242-B779-20E749565A1C}"/>
              </a:ext>
            </a:extLst>
          </p:cNvPr>
          <p:cNvSpPr txBox="1"/>
          <p:nvPr/>
        </p:nvSpPr>
        <p:spPr>
          <a:xfrm>
            <a:off x="178677" y="970987"/>
            <a:ext cx="6190226" cy="6183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 of 7/1/2020, integrating PG within SA helpline will enhance </a:t>
            </a:r>
            <a:r>
              <a:rPr lang="en-US" sz="2000" b="1" dirty="0">
                <a:solidFill>
                  <a:srgbClr val="4376BB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caller experience, maximize cost effectiveness, and expand reach. 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Providing </a:t>
            </a:r>
            <a:r>
              <a:rPr lang="en-US" sz="2000" b="1" dirty="0">
                <a:solidFill>
                  <a:srgbClr val="4376BB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24/7 bilingual services 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(Spanish) and capacity for additional languages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Screening an estimated </a:t>
            </a:r>
            <a:r>
              <a:rPr lang="en-US" sz="2000" b="1" dirty="0">
                <a:solidFill>
                  <a:srgbClr val="4376BB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15,000-20,000 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annual Substance Use Helpline callers for problem gambling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Conducting </a:t>
            </a:r>
            <a:r>
              <a:rPr lang="en-US" sz="2000" b="1" dirty="0">
                <a:solidFill>
                  <a:srgbClr val="4376BB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direct transfers to referral treatment sources 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that will improve access and engagement of treatment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Providing follow-up services from </a:t>
            </a:r>
            <a:r>
              <a:rPr lang="en-US" sz="2000" b="1" dirty="0">
                <a:solidFill>
                  <a:srgbClr val="4376BB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Helpline clinicians to callers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Robust </a:t>
            </a:r>
            <a:r>
              <a:rPr lang="en-US" sz="2000" b="1" dirty="0">
                <a:solidFill>
                  <a:srgbClr val="4376B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quality assurance 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protocols to ensure efficiency and effectiveness.  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43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BCC0C3-0221-44C6-8EA7-6F2C4430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59" y="1326440"/>
            <a:ext cx="5208292" cy="43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DBA4D-7418-4FED-B459-FC81DE2A3CF8}"/>
              </a:ext>
            </a:extLst>
          </p:cNvPr>
          <p:cNvSpPr txBox="1"/>
          <p:nvPr/>
        </p:nvSpPr>
        <p:spPr>
          <a:xfrm>
            <a:off x="5222327" y="5940048"/>
            <a:ext cx="645992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Problem Gambling Helpline website: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GamblingHelplineMA.org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76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D1703-8E3B-B643-BC3F-76C190D96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782" y="1101687"/>
            <a:ext cx="7218169" cy="5259355"/>
          </a:xfrm>
        </p:spPr>
        <p:txBody>
          <a:bodyPr/>
          <a:lstStyle/>
          <a:p>
            <a:r>
              <a:rPr lang="en-US" dirty="0"/>
              <a:t>Cumulative Impact Report Highlights: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882 individuals </a:t>
            </a:r>
            <a:r>
              <a:rPr lang="en-US" dirty="0"/>
              <a:t>were engaged through one-to-one conversations and street outreach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5,665 individuals </a:t>
            </a:r>
            <a:r>
              <a:rPr lang="en-US" dirty="0"/>
              <a:t>received problem gambling prevention education through presentations and small group sessions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65 different organizations across 22 communities </a:t>
            </a:r>
            <a:r>
              <a:rPr lang="en-US" dirty="0"/>
              <a:t>received presentations and group sessions 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1,494 individuals </a:t>
            </a:r>
            <a:r>
              <a:rPr lang="en-US" dirty="0"/>
              <a:t>were reached through the distribution of gambling prevention materials</a:t>
            </a:r>
          </a:p>
          <a:p>
            <a:pPr marL="0" indent="0">
              <a:buNone/>
            </a:pPr>
            <a:r>
              <a:rPr lang="en-US" sz="1600" dirty="0"/>
              <a:t>Full report here</a:t>
            </a:r>
            <a:r>
              <a:rPr lang="en-US" sz="1600" dirty="0">
                <a:hlinkClick r:id="rId3"/>
              </a:rPr>
              <a:t>: https://www.mass.gov/doc/massachusetts-ambassador-project-impact-brief-office-of-problem-gambling-services-2020/download</a:t>
            </a:r>
            <a:endParaRPr lang="en-US" sz="1600" dirty="0"/>
          </a:p>
          <a:p>
            <a:pPr marL="0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Publication - Our Voice Matters: Using Lived Experience to Promote Equity in Problem Gambling Prevention </a:t>
            </a:r>
            <a:endParaRPr lang="en-US" sz="1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3F742-8A06-C143-93E3-7F99F8F5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15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02F13-9AB0-004E-838B-ADE1DCCD0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9AF83-892F-E74C-A11C-0BBA2488167E}"/>
              </a:ext>
            </a:extLst>
          </p:cNvPr>
          <p:cNvSpPr txBox="1"/>
          <p:nvPr/>
        </p:nvSpPr>
        <p:spPr>
          <a:xfrm>
            <a:off x="198782" y="293879"/>
            <a:ext cx="1199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Massachusetts Ambassador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3EC53-DA4E-448E-8B15-933D67C9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968" y="1037618"/>
            <a:ext cx="4215126" cy="5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1DAC-8690-964E-BBF1-9853D9A90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16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BC40C-926A-4C4A-9970-75925BCD6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424070" y="293879"/>
            <a:ext cx="1106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OPGS Communications Campaign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A287EF3-8618-654D-ADE5-9D063724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5" b="5310"/>
          <a:stretch/>
        </p:blipFill>
        <p:spPr>
          <a:xfrm>
            <a:off x="0" y="1055751"/>
            <a:ext cx="12192000" cy="54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2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7D95A1-7041-D148-81ED-E72520AA4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791200" cy="4754880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Utilize data </a:t>
            </a:r>
            <a:r>
              <a:rPr lang="en-US" altLang="en-US" sz="2400" dirty="0"/>
              <a:t>to inform the allocation of resources for precise public health.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Focus on the social determinants of health </a:t>
            </a:r>
            <a:r>
              <a:rPr lang="en-US" altLang="en-US" sz="2400" dirty="0"/>
              <a:t>to address, plan, and develop problem gambling services.</a:t>
            </a:r>
            <a:endParaRPr lang="en-US" altLang="en-US" sz="2400" b="1" dirty="0"/>
          </a:p>
          <a:p>
            <a:pPr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Engage communities </a:t>
            </a:r>
            <a:r>
              <a:rPr lang="en-US" altLang="en-US" sz="2400" dirty="0"/>
              <a:t>to inform, develop, and implement services with a specific emphasis on marginalized populations.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Break down silos </a:t>
            </a:r>
            <a:r>
              <a:rPr lang="en-US" altLang="en-US" sz="2400" dirty="0"/>
              <a:t>and create meaningful integration that will promote health and wellness for everyone.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1DAC-8690-964E-BBF1-9853D9A90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17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BC40C-926A-4C4A-9970-75925BCD6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331304" y="293879"/>
            <a:ext cx="1116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Principles for a Public Health Path Forward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C:\Users\vortiz\AppData\Local\Microsoft\Windows\Temporary Internet Files\Content.Outlook\8LR3QHFW\town hall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"/>
          <a:stretch>
            <a:fillRect/>
          </a:stretch>
        </p:blipFill>
        <p:spPr bwMode="auto">
          <a:xfrm>
            <a:off x="6159359" y="980030"/>
            <a:ext cx="6028094" cy="553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2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866F1D-11A0-9549-9242-0915B90A9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AC591-92BF-B04A-9838-9C671077E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18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721896" y="279371"/>
            <a:ext cx="114701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DPH</a:t>
            </a: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3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19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6272-417E-FB42-8600-7CA17B89878A}"/>
              </a:ext>
            </a:extLst>
          </p:cNvPr>
          <p:cNvSpPr txBox="1"/>
          <p:nvPr/>
        </p:nvSpPr>
        <p:spPr>
          <a:xfrm>
            <a:off x="611136" y="293879"/>
            <a:ext cx="114398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33CD-D2C0-0242-B779-20E749565A1C}"/>
              </a:ext>
            </a:extLst>
          </p:cNvPr>
          <p:cNvSpPr txBox="1"/>
          <p:nvPr/>
        </p:nvSpPr>
        <p:spPr>
          <a:xfrm>
            <a:off x="477984" y="1202242"/>
            <a:ext cx="1086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38943" y="1272649"/>
            <a:ext cx="11380018" cy="5121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Alegría</a:t>
            </a:r>
            <a:r>
              <a:rPr lang="en-US" sz="1600" dirty="0"/>
              <a:t>, A. A., Petry, N. M., </a:t>
            </a:r>
            <a:r>
              <a:rPr lang="en-US" sz="1600" dirty="0" err="1"/>
              <a:t>Hasin</a:t>
            </a:r>
            <a:r>
              <a:rPr lang="en-US" sz="1600" dirty="0"/>
              <a:t>, D. S., Liu, S.-M., Grant, B. F., &amp; Blanco, C. (2009). Disordered gambling among racial and ethnic groups in the US: Results from the National Epidemiologic Survey on Alcohol and Related Conditions. </a:t>
            </a:r>
            <a:r>
              <a:rPr lang="en-US" sz="1600" i="1" dirty="0"/>
              <a:t>CNS Spectrums</a:t>
            </a:r>
            <a:r>
              <a:rPr lang="en-US" sz="1600" dirty="0"/>
              <a:t>, </a:t>
            </a:r>
            <a:r>
              <a:rPr lang="en-US" sz="1600" i="1" dirty="0"/>
              <a:t>14</a:t>
            </a:r>
            <a:r>
              <a:rPr lang="en-US" sz="1600" dirty="0"/>
              <a:t>(3), 132–142.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Howard J. Shaffer, PhD, CAS, Debi A. LaPlante, PhD, Richard A. </a:t>
            </a:r>
            <a:r>
              <a:rPr lang="en-US" sz="1600" dirty="0" err="1">
                <a:solidFill>
                  <a:prstClr val="black"/>
                </a:solidFill>
              </a:rPr>
              <a:t>LaBrie</a:t>
            </a:r>
            <a:r>
              <a:rPr lang="en-US" sz="1600" dirty="0">
                <a:solidFill>
                  <a:prstClr val="black"/>
                </a:solidFill>
              </a:rPr>
              <a:t>, EdD, Rachel C. Kidman, BA, Anthony N. Donato, MPP, and Michael V. Stanton, BA; </a:t>
            </a:r>
            <a:r>
              <a:rPr lang="en-US" sz="1600" i="1" dirty="0">
                <a:solidFill>
                  <a:prstClr val="black"/>
                </a:solidFill>
              </a:rPr>
              <a:t>Toward a Syndrome Model of Addiction: Multiple Expressions, Common Etiology, </a:t>
            </a:r>
            <a:r>
              <a:rPr lang="en-US" sz="1600" i="1" dirty="0" err="1">
                <a:solidFill>
                  <a:prstClr val="black"/>
                </a:solidFill>
              </a:rPr>
              <a:t>Harv</a:t>
            </a:r>
            <a:r>
              <a:rPr lang="en-US" sz="1600" i="1" dirty="0">
                <a:solidFill>
                  <a:prstClr val="black"/>
                </a:solidFill>
              </a:rPr>
              <a:t> Rev Psychiatry 2004;12:367–374. 2004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Korn D., Shaffer HJ. (1999) </a:t>
            </a:r>
            <a:r>
              <a:rPr lang="en-US" sz="1600" i="1" dirty="0">
                <a:solidFill>
                  <a:prstClr val="black"/>
                </a:solidFill>
              </a:rPr>
              <a:t>Gambling and the Health of the Public: Adopting a Public Health Perspective. </a:t>
            </a:r>
            <a:r>
              <a:rPr lang="en-US" sz="1600" dirty="0">
                <a:solidFill>
                  <a:prstClr val="black"/>
                </a:solidFill>
              </a:rPr>
              <a:t>Journal of Gambling Studies Vol. 15, No. 4,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Messerlian</a:t>
            </a:r>
            <a:r>
              <a:rPr lang="en-US" sz="1600" dirty="0"/>
              <a:t>, C., </a:t>
            </a:r>
            <a:r>
              <a:rPr lang="en-US" sz="1600" dirty="0" err="1"/>
              <a:t>Derevensky</a:t>
            </a:r>
            <a:r>
              <a:rPr lang="en-US" sz="1600" dirty="0"/>
              <a:t>, J., &amp; Gupta, R. (2005). Youth gambling problems: A public health perspective. </a:t>
            </a:r>
            <a:r>
              <a:rPr lang="en-US" sz="1600" i="1" dirty="0"/>
              <a:t>Health promotion international</a:t>
            </a:r>
            <a:r>
              <a:rPr lang="en-US" sz="1600" dirty="0"/>
              <a:t>, </a:t>
            </a:r>
            <a:r>
              <a:rPr lang="en-US" sz="1600" i="1" dirty="0"/>
              <a:t>20</a:t>
            </a:r>
            <a:r>
              <a:rPr lang="en-US" sz="1600" dirty="0"/>
              <a:t>(1), 69-79.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Okunna</a:t>
            </a:r>
            <a:r>
              <a:rPr lang="en-US" sz="1600" dirty="0"/>
              <a:t>, N. C., Rodriguez‐</a:t>
            </a:r>
            <a:r>
              <a:rPr lang="en-US" sz="1600" dirty="0" err="1"/>
              <a:t>Monguio</a:t>
            </a:r>
            <a:r>
              <a:rPr lang="en-US" sz="1600" dirty="0"/>
              <a:t>, R., </a:t>
            </a:r>
            <a:r>
              <a:rPr lang="en-US" sz="1600" dirty="0" err="1"/>
              <a:t>Smelson</a:t>
            </a:r>
            <a:r>
              <a:rPr lang="en-US" sz="1600" dirty="0"/>
              <a:t>, D. A., Poudel, K. C., &amp; </a:t>
            </a:r>
            <a:r>
              <a:rPr lang="en-US" sz="1600" dirty="0" err="1"/>
              <a:t>Volberg</a:t>
            </a:r>
            <a:r>
              <a:rPr lang="en-US" sz="1600" dirty="0"/>
              <a:t>, R. (2016). Gambling involvement indicative of underlying behavioral and mental health disorders. </a:t>
            </a:r>
            <a:r>
              <a:rPr lang="en-US" sz="1600" i="1" dirty="0"/>
              <a:t>The American journal on addictions</a:t>
            </a:r>
            <a:r>
              <a:rPr lang="en-US" sz="1600" dirty="0"/>
              <a:t>, </a:t>
            </a:r>
            <a:r>
              <a:rPr lang="en-US" sz="1600" i="1" dirty="0"/>
              <a:t>25</a:t>
            </a:r>
            <a:r>
              <a:rPr lang="en-US" sz="1600" dirty="0"/>
              <a:t>(2), 160-172.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Petry, NM, et al. (2005) Comorbidity of DSM-IV pathological gambling and other psychiatric disorders: Results from the national epidemiologic survey on alcohol and related conditions. </a:t>
            </a:r>
            <a:r>
              <a:rPr lang="en-US" sz="1600" i="1" dirty="0">
                <a:solidFill>
                  <a:prstClr val="black"/>
                </a:solidFill>
              </a:rPr>
              <a:t>Journal of clinical Psychiatry</a:t>
            </a:r>
            <a:r>
              <a:rPr lang="en-US" sz="1600" dirty="0">
                <a:solidFill>
                  <a:prstClr val="black"/>
                </a:solidFill>
              </a:rPr>
              <a:t>. 66:564-574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Shaffer HJ, Martin R. Disordered gambling: etiology, trajectory, and clinical considerations. </a:t>
            </a:r>
            <a:r>
              <a:rPr lang="en-US" sz="1600" i="1" dirty="0" err="1">
                <a:solidFill>
                  <a:prstClr val="black"/>
                </a:solidFill>
              </a:rPr>
              <a:t>Annu</a:t>
            </a:r>
            <a:r>
              <a:rPr lang="en-US" sz="1600" i="1" dirty="0">
                <a:solidFill>
                  <a:prstClr val="black"/>
                </a:solidFill>
              </a:rPr>
              <a:t> Rev Clin Psychol</a:t>
            </a:r>
            <a:r>
              <a:rPr lang="en-US" sz="1600" dirty="0">
                <a:solidFill>
                  <a:prstClr val="black"/>
                </a:solidFill>
              </a:rPr>
              <a:t>. 2011; 7: 483-510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en-US" sz="1600" dirty="0">
              <a:solidFill>
                <a:prstClr val="black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n-US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950"/>
            <a:ext cx="12205254" cy="1406525"/>
          </a:xfrm>
          <a:prstGeom prst="rect">
            <a:avLst/>
          </a:prstGeom>
          <a:solidFill>
            <a:srgbClr val="4376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8" name="Isosceles Triangle 3"/>
          <p:cNvSpPr>
            <a:spLocks noChangeArrowheads="1"/>
          </p:cNvSpPr>
          <p:nvPr/>
        </p:nvSpPr>
        <p:spPr bwMode="auto">
          <a:xfrm>
            <a:off x="258233" y="15900"/>
            <a:ext cx="11675533" cy="1406525"/>
          </a:xfrm>
          <a:prstGeom prst="triangle">
            <a:avLst>
              <a:gd name="adj" fmla="val 49329"/>
            </a:avLst>
          </a:prstGeom>
          <a:solidFill>
            <a:srgbClr val="002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bIns="18288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VISION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Optimal health and well-being for all people in Massachusetts, supported by a strong public health infrastructure and healthcare delivery.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36550" y="1422427"/>
            <a:ext cx="11639549" cy="99060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MISSION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Calibri" pitchFamily="34" charset="0"/>
                <a:cs typeface="Helvetica" pitchFamily="34" charset="0"/>
              </a:rPr>
              <a:t>Prevent illness, injury, and premature death; ensure access to high quality public health and health care services; and promote wellness and health equity for </a:t>
            </a:r>
            <a:r>
              <a:rPr lang="en-US" altLang="en-US" sz="1600" i="1" dirty="0">
                <a:solidFill>
                  <a:srgbClr val="FFFFFF"/>
                </a:solidFill>
                <a:latin typeface="Calibri" pitchFamily="34" charset="0"/>
                <a:cs typeface="Helvetica" pitchFamily="34" charset="0"/>
              </a:rPr>
              <a:t>all</a:t>
            </a:r>
            <a:r>
              <a:rPr lang="en-US" altLang="en-US" sz="1600" dirty="0">
                <a:solidFill>
                  <a:srgbClr val="FFFFFF"/>
                </a:solidFill>
                <a:latin typeface="Calibri" pitchFamily="34" charset="0"/>
                <a:cs typeface="Helvetica" pitchFamily="34" charset="0"/>
              </a:rPr>
              <a:t> people in the Commonwealth</a:t>
            </a:r>
            <a:r>
              <a:rPr lang="en-US" altLang="en-US" sz="16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.</a:t>
            </a:r>
            <a:endParaRPr lang="en-US" altLang="en-US" sz="1600" dirty="0">
              <a:solidFill>
                <a:srgbClr val="FFFFF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509003" y="2408238"/>
            <a:ext cx="3467100" cy="2963862"/>
          </a:xfrm>
          <a:prstGeom prst="rect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DISPARITIES</a:t>
            </a:r>
            <a:endParaRPr lang="en-US" altLang="en-US" sz="160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We consistently recognize and strive to eliminate health disparities amongst populations in Massachusetts, wherever they may exist.</a:t>
            </a:r>
            <a:endParaRPr lang="en-US" altLang="en-US" sz="2000" b="1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438651" y="2398721"/>
            <a:ext cx="3467100" cy="2973387"/>
          </a:xfrm>
          <a:prstGeom prst="rect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DETERMINANTS</a:t>
            </a:r>
            <a:endParaRPr lang="en-US" altLang="en-US" sz="160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We focus on t</a:t>
            </a:r>
            <a:r>
              <a:rPr lang="en-US" altLang="en-US" sz="2000">
                <a:solidFill>
                  <a:srgbClr val="002060"/>
                </a:solidFill>
                <a:latin typeface="Calibri" pitchFamily="34" charset="0"/>
                <a:cs typeface="Arial" charset="0"/>
                <a:sym typeface="Georgia" pitchFamily="18" charset="0"/>
              </a:rPr>
              <a:t>he social determinants of health: the conditions in which people are born, grow, live, work, and age, which contribute to health inequities.</a:t>
            </a:r>
            <a:endParaRPr lang="en-US" altLang="en-US" sz="200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36551" y="2397130"/>
            <a:ext cx="3467100" cy="2974975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2060"/>
                </a:solidFill>
                <a:latin typeface="Calibri"/>
                <a:cs typeface="Arial" charset="0"/>
              </a:rPr>
              <a:t>DATA</a:t>
            </a:r>
          </a:p>
          <a:p>
            <a:pPr algn="ctr">
              <a:defRPr/>
            </a:pPr>
            <a:r>
              <a:rPr lang="en-US" sz="2000" kern="0" dirty="0">
                <a:solidFill>
                  <a:srgbClr val="002060"/>
                </a:solidFill>
                <a:latin typeface="Calibri"/>
                <a:cs typeface="Arial" charset="0"/>
              </a:rPr>
              <a:t>We provide relevant, timely access to data for DPH, researchers, press, and the general public in an effective manner in order to target disparities and impact outcomes.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81526" y="6286500"/>
            <a:ext cx="11730567" cy="342900"/>
          </a:xfrm>
          <a:prstGeom prst="rect">
            <a:avLst/>
          </a:prstGeom>
          <a:solidFill>
            <a:srgbClr val="8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FFFFFF"/>
                </a:solidFill>
                <a:latin typeface="Calibri"/>
                <a:cs typeface="Arial" charset="0"/>
              </a:rPr>
              <a:t>INCLUSIVENESS AND COLLABORATION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83633" y="5372100"/>
            <a:ext cx="11728451" cy="342900"/>
          </a:xfrm>
          <a:prstGeom prst="rect">
            <a:avLst/>
          </a:prstGeom>
          <a:solidFill>
            <a:srgbClr val="8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FFFFFF"/>
                </a:solidFill>
                <a:latin typeface="Calibri"/>
                <a:cs typeface="Arial" charset="0"/>
              </a:rPr>
              <a:t>EVERYDAY EXCELLENCE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5760" y="5829300"/>
            <a:ext cx="11728449" cy="342900"/>
          </a:xfrm>
          <a:prstGeom prst="rect">
            <a:avLst/>
          </a:prstGeom>
          <a:solidFill>
            <a:srgbClr val="86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FFFFFF"/>
                </a:solidFill>
                <a:latin typeface="Calibri"/>
                <a:cs typeface="Arial" charset="0"/>
              </a:rPr>
              <a:t>PASSION AND INNOVATION</a:t>
            </a:r>
          </a:p>
        </p:txBody>
      </p:sp>
      <p:sp>
        <p:nvSpPr>
          <p:cNvPr id="4106" name="Picture 2" descr="http://healthnet/dphinfo/health_communication/logos/DPHLogo_Blue_Medium.jpg"/>
          <p:cNvSpPr>
            <a:spLocks noChangeAspect="1" noChangeArrowheads="1"/>
          </p:cNvSpPr>
          <p:nvPr/>
        </p:nvSpPr>
        <p:spPr bwMode="auto">
          <a:xfrm>
            <a:off x="304809" y="76213"/>
            <a:ext cx="139276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59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ED381F1-D8E8-5A46-A626-A8E179831010}"/>
              </a:ext>
            </a:extLst>
          </p:cNvPr>
          <p:cNvSpPr txBox="1">
            <a:spLocks/>
          </p:cNvSpPr>
          <p:nvPr/>
        </p:nvSpPr>
        <p:spPr>
          <a:xfrm>
            <a:off x="2142589" y="2326016"/>
            <a:ext cx="8153399" cy="7620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   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D223DFD-2833-AC4E-8009-E8D870640DA3}"/>
              </a:ext>
            </a:extLst>
          </p:cNvPr>
          <p:cNvSpPr txBox="1">
            <a:spLocks/>
          </p:cNvSpPr>
          <p:nvPr/>
        </p:nvSpPr>
        <p:spPr>
          <a:xfrm>
            <a:off x="1555845" y="3581406"/>
            <a:ext cx="10181230" cy="23690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lang="en-US" altLang="en-US" dirty="0">
                <a:solidFill>
                  <a:sysClr val="window" lastClr="FFFFFF"/>
                </a:solidFill>
                <a:latin typeface="Calibri"/>
              </a:rPr>
              <a:t>Victor Ortiz, MSW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lang="en-US" altLang="en-US" noProof="0" dirty="0" err="1">
                <a:solidFill>
                  <a:sysClr val="window" lastClr="FFFFFF"/>
                </a:solidFill>
                <a:latin typeface="Calibri"/>
              </a:rPr>
              <a:t>Victor.Ortiz</a:t>
            </a:r>
            <a:r>
              <a:rPr lang="en-US" altLang="en-US" noProof="0" dirty="0">
                <a:solidFill>
                  <a:sysClr val="window" lastClr="FFFFFF"/>
                </a:solidFill>
                <a:latin typeface="Calibri"/>
              </a:rPr>
              <a:t>@</a:t>
            </a:r>
            <a:r>
              <a:rPr lang="en-US" altLang="en-US" dirty="0">
                <a:solidFill>
                  <a:sysClr val="window" lastClr="FFFFFF"/>
                </a:solidFill>
                <a:latin typeface="Calibri"/>
              </a:rPr>
              <a:t>mass.gov</a:t>
            </a:r>
            <a:endParaRPr lang="en-US" altLang="en-US" noProof="0" dirty="0">
              <a:solidFill>
                <a:sysClr val="window" lastClr="FFFFFF"/>
              </a:solidFill>
              <a:latin typeface="Calibri"/>
            </a:endParaRPr>
          </a:p>
          <a:p>
            <a:pPr lvl="0"/>
            <a:r>
              <a:rPr lang="en-US" b="1" dirty="0"/>
              <a:t>		MDPH Office of Problem Gambling Service</a:t>
            </a:r>
            <a:r>
              <a:rPr lang="en-US" dirty="0"/>
              <a:t>s </a:t>
            </a:r>
            <a:r>
              <a:rPr lang="en-US" b="1" dirty="0"/>
              <a:t>(OPGS</a:t>
            </a:r>
            <a:r>
              <a:rPr lang="en-US" dirty="0"/>
              <a:t>):</a:t>
            </a:r>
          </a:p>
          <a:p>
            <a:r>
              <a:rPr lang="en-US" dirty="0"/>
              <a:t>	</a:t>
            </a:r>
            <a:r>
              <a:rPr lang="en-US" u="sng" dirty="0"/>
              <a:t>https://www.mass.gov/orgs/office-of-problem-gambling-services</a:t>
            </a:r>
            <a:r>
              <a:rPr lang="en-US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6272-417E-FB42-8600-7CA17B89878A}"/>
              </a:ext>
            </a:extLst>
          </p:cNvPr>
          <p:cNvSpPr txBox="1"/>
          <p:nvPr/>
        </p:nvSpPr>
        <p:spPr>
          <a:xfrm>
            <a:off x="689113" y="293879"/>
            <a:ext cx="1080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Problem Gambling: Key Points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33CD-D2C0-0242-B779-20E749565A1C}"/>
              </a:ext>
            </a:extLst>
          </p:cNvPr>
          <p:cNvSpPr txBox="1"/>
          <p:nvPr/>
        </p:nvSpPr>
        <p:spPr>
          <a:xfrm>
            <a:off x="337351" y="1202230"/>
            <a:ext cx="112923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National</a:t>
            </a:r>
            <a:endParaRPr lang="en-US" altLang="en-US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Problem gambling has a high level of co-morbidity with substance use disorder and mental health </a:t>
            </a:r>
            <a:r>
              <a:rPr lang="en-US" sz="2000" dirty="0"/>
              <a:t>(</a:t>
            </a:r>
            <a:r>
              <a:rPr lang="en-US" sz="2000" dirty="0" err="1"/>
              <a:t>Alegría</a:t>
            </a:r>
            <a:r>
              <a:rPr lang="en-US" sz="2000" dirty="0"/>
              <a:t>, </a:t>
            </a:r>
            <a:r>
              <a:rPr lang="es-PR" sz="2000" dirty="0" err="1"/>
              <a:t>Petry</a:t>
            </a:r>
            <a:r>
              <a:rPr lang="es-PR" sz="2000" dirty="0"/>
              <a:t>, </a:t>
            </a:r>
            <a:r>
              <a:rPr lang="es-PR" sz="2000" dirty="0" err="1"/>
              <a:t>Hasin</a:t>
            </a:r>
            <a:r>
              <a:rPr lang="es-PR" sz="2000" dirty="0"/>
              <a:t>, </a:t>
            </a:r>
            <a:r>
              <a:rPr lang="es-PR" sz="2000" dirty="0" err="1"/>
              <a:t>Liu</a:t>
            </a:r>
            <a:r>
              <a:rPr lang="es-PR" sz="2000" dirty="0"/>
              <a:t>, </a:t>
            </a:r>
            <a:r>
              <a:rPr lang="es-PR" sz="2000" dirty="0" err="1"/>
              <a:t>Grant</a:t>
            </a:r>
            <a:r>
              <a:rPr lang="es-PR" sz="2000" dirty="0"/>
              <a:t>, &amp; Blanco, </a:t>
            </a:r>
            <a:r>
              <a:rPr lang="en-US" sz="2000" dirty="0"/>
              <a:t>2009).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Disproportionately impacts individuals with mental health disorders, substance use disorders, and communities of color </a:t>
            </a:r>
            <a:r>
              <a:rPr lang="en-US" sz="2000" dirty="0"/>
              <a:t>(</a:t>
            </a:r>
            <a:r>
              <a:rPr lang="en-US" sz="2000" dirty="0" err="1"/>
              <a:t>Alegría</a:t>
            </a:r>
            <a:r>
              <a:rPr lang="en-US" sz="2000" dirty="0"/>
              <a:t>, </a:t>
            </a:r>
            <a:r>
              <a:rPr lang="es-PR" sz="2000" dirty="0" err="1"/>
              <a:t>Petry</a:t>
            </a:r>
            <a:r>
              <a:rPr lang="es-PR" sz="2000" dirty="0"/>
              <a:t>, </a:t>
            </a:r>
            <a:r>
              <a:rPr lang="es-PR" sz="2000" dirty="0" err="1"/>
              <a:t>Hasin</a:t>
            </a:r>
            <a:r>
              <a:rPr lang="es-PR" sz="2000" dirty="0"/>
              <a:t>, </a:t>
            </a:r>
            <a:r>
              <a:rPr lang="es-PR" sz="2000" dirty="0" err="1"/>
              <a:t>Liu</a:t>
            </a:r>
            <a:r>
              <a:rPr lang="es-PR" sz="2000" dirty="0"/>
              <a:t>, </a:t>
            </a:r>
            <a:r>
              <a:rPr lang="es-PR" sz="2000" dirty="0" err="1"/>
              <a:t>Grant</a:t>
            </a:r>
            <a:r>
              <a:rPr lang="es-PR" sz="2000" dirty="0"/>
              <a:t>, &amp; Blanco, </a:t>
            </a:r>
            <a:r>
              <a:rPr lang="en-US" sz="2000" dirty="0"/>
              <a:t>2009).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Community-level experiences of gambling and communities of color are often not the focus of problem gambling services and efforts.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Massachusetts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Research demonstrates that the prevalence of Recreational Gambling in MA was 57.4% and gamblers are more likely to: </a:t>
            </a:r>
            <a:r>
              <a:rPr lang="en-US" sz="2400" b="1" i="1" dirty="0"/>
              <a:t>be obese, smoke heavily, use alcohol, and use prescription drugs </a:t>
            </a:r>
            <a:r>
              <a:rPr lang="en-US" sz="2000" dirty="0"/>
              <a:t>(</a:t>
            </a:r>
            <a:r>
              <a:rPr lang="en-US" sz="2000" dirty="0" err="1"/>
              <a:t>Okunna</a:t>
            </a:r>
            <a:r>
              <a:rPr lang="en-US" sz="2000" dirty="0"/>
              <a:t>, N. C., Rodríguez-</a:t>
            </a:r>
            <a:r>
              <a:rPr lang="en-US" sz="2000" dirty="0" err="1"/>
              <a:t>Monguió</a:t>
            </a:r>
            <a:r>
              <a:rPr lang="en-US" sz="2000" dirty="0"/>
              <a:t>, R., </a:t>
            </a:r>
            <a:r>
              <a:rPr lang="en-US" sz="2000" dirty="0" err="1"/>
              <a:t>Smelson</a:t>
            </a:r>
            <a:r>
              <a:rPr lang="en-US" sz="2000" dirty="0"/>
              <a:t>, D. A., </a:t>
            </a:r>
            <a:r>
              <a:rPr lang="en-US" sz="2000" dirty="0" err="1"/>
              <a:t>Poudel</a:t>
            </a:r>
            <a:r>
              <a:rPr lang="en-US" sz="2000" dirty="0"/>
              <a:t>, K. C., &amp; </a:t>
            </a:r>
            <a:r>
              <a:rPr lang="en-US" sz="2000" dirty="0" err="1"/>
              <a:t>Volberg</a:t>
            </a:r>
            <a:r>
              <a:rPr lang="en-US" sz="2000" dirty="0"/>
              <a:t>, R. (2016). </a:t>
            </a:r>
          </a:p>
        </p:txBody>
      </p:sp>
    </p:spTree>
    <p:extLst>
      <p:ext uri="{BB962C8B-B14F-4D97-AF65-F5344CB8AC3E}">
        <p14:creationId xmlns:p14="http://schemas.microsoft.com/office/powerpoint/2010/main" val="387004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6272-417E-FB42-8600-7CA17B89878A}"/>
              </a:ext>
            </a:extLst>
          </p:cNvPr>
          <p:cNvSpPr txBox="1"/>
          <p:nvPr/>
        </p:nvSpPr>
        <p:spPr>
          <a:xfrm>
            <a:off x="647227" y="293879"/>
            <a:ext cx="1016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Gaming in the Commonwealth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809" y="1282891"/>
            <a:ext cx="97445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4376BB"/>
                </a:solidFill>
              </a:rPr>
              <a:t>The Expanded Gaming Act (2011) </a:t>
            </a:r>
            <a:r>
              <a:rPr lang="en-US" altLang="en-US" sz="2400" dirty="0"/>
              <a:t>allows for up to three destination resort casinos to be opened in three geographically diverse regions across the state. Additionally, a single slots facility can be competitively awarded for one location statewide. </a:t>
            </a:r>
          </a:p>
          <a:p>
            <a:endParaRPr lang="en-US" altLang="en-US" sz="2400" dirty="0"/>
          </a:p>
          <a:p>
            <a:r>
              <a:rPr lang="en-US" altLang="en-US" sz="2400" b="1" dirty="0">
                <a:solidFill>
                  <a:srgbClr val="0070C0"/>
                </a:solidFill>
              </a:rPr>
              <a:t>The Expanding Gaming Act established the Public Health Trust Fund (PHTF)</a:t>
            </a:r>
            <a:r>
              <a:rPr lang="en-US" altLang="en-US" sz="2400" b="1" dirty="0">
                <a:solidFill>
                  <a:srgbClr val="4376BB"/>
                </a:solidFill>
              </a:rPr>
              <a:t> </a:t>
            </a:r>
            <a:r>
              <a:rPr lang="en-US" altLang="en-US" sz="2400" i="1" dirty="0"/>
              <a:t>to allocate significant resources to research, prevention, intervention, treatment, and recovery support services in order to mitigate the harmful effects of problem gambling and related issues. </a:t>
            </a:r>
          </a:p>
          <a:p>
            <a:endParaRPr lang="en-US" altLang="en-US" sz="2400" dirty="0"/>
          </a:p>
          <a:p>
            <a:endParaRPr lang="en-US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62" y="4267960"/>
            <a:ext cx="3827213" cy="209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8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6272-417E-FB42-8600-7CA17B89878A}"/>
              </a:ext>
            </a:extLst>
          </p:cNvPr>
          <p:cNvSpPr txBox="1"/>
          <p:nvPr/>
        </p:nvSpPr>
        <p:spPr>
          <a:xfrm>
            <a:off x="647226" y="61863"/>
            <a:ext cx="1154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Trust Fund: Strategic Plan - 2016</a:t>
            </a:r>
            <a:b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Areas/Key Areas of Concern 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125" y="1214651"/>
            <a:ext cx="68784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70C0"/>
                </a:solidFill>
              </a:rPr>
              <a:t>Prevention for Youth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70C0"/>
                </a:solidFill>
              </a:rPr>
              <a:t>Prevention for High-Risk Populations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70C0"/>
                </a:solidFill>
              </a:rPr>
              <a:t>Focus on Community-Level Interventions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70C0"/>
                </a:solidFill>
              </a:rPr>
              <a:t>Coordination of Problem Gambling Services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70C0"/>
                </a:solidFill>
              </a:rPr>
              <a:t>Integration of Addiction Services, Mental Health Services, and Primary Care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B050"/>
                </a:solidFill>
              </a:rPr>
              <a:t>Decrease in Stigma and Unsupportive Social Norms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B050"/>
                </a:solidFill>
              </a:rPr>
              <a:t>Increase in Availability of Support Services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B050"/>
                </a:solidFill>
              </a:rPr>
              <a:t>Increase in Availability of Culturally Appropriate Services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B050"/>
                </a:solidFill>
              </a:rPr>
              <a:t>Contribution to the Evidence Base for Problem Gambling Services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B050"/>
                </a:solidFill>
              </a:rPr>
              <a:t>Establishment of an Evaluation Infrastructure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B050"/>
                </a:solidFill>
              </a:rPr>
              <a:t>Expansion of Institutional Capacity to Address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b="1" dirty="0">
                <a:solidFill>
                  <a:srgbClr val="00B050"/>
                </a:solidFill>
              </a:rPr>
              <a:t>Problem Gambling and Related Issues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CD2A8-7D95-4E3C-AA22-699870BA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779" y="1214652"/>
            <a:ext cx="5155096" cy="48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70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7D95A1-7041-D148-81ED-E72520AA4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862928"/>
            <a:ext cx="5791200" cy="475488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70C0"/>
                </a:solidFill>
              </a:rPr>
              <a:t>Problem gambling </a:t>
            </a:r>
            <a:r>
              <a:rPr lang="en-US" altLang="en-US" sz="2400" dirty="0"/>
              <a:t>is governed by a complex set of interrelating factors, causes and determinants ranging from biology and family history to social norms and existing statutes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Messerlian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Derevensky</a:t>
            </a:r>
            <a:r>
              <a:rPr lang="en-US" altLang="en-US" sz="2000" dirty="0"/>
              <a:t>, Gupta, 2005).</a:t>
            </a:r>
            <a:endParaRPr lang="en-US" altLang="en-US" sz="2400" dirty="0"/>
          </a:p>
          <a:p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rgbClr val="0070C0"/>
                </a:solidFill>
              </a:rPr>
              <a:t>Office of Problem Gambling Services </a:t>
            </a:r>
            <a:r>
              <a:rPr lang="en-US" altLang="en-US" sz="2400" dirty="0"/>
              <a:t>takes a community-driven approach that is rooted in the Social Determinants of Health, with a racial equity lens.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1DAC-8690-964E-BBF1-9853D9A90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BC40C-926A-4C4A-9970-75925BCD6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604207" y="293879"/>
            <a:ext cx="11450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Problem Gambling and SDoH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t="6655" r="944"/>
          <a:stretch/>
        </p:blipFill>
        <p:spPr>
          <a:xfrm>
            <a:off x="6411485" y="1160054"/>
            <a:ext cx="5780515" cy="5018528"/>
          </a:xfrm>
        </p:spPr>
      </p:pic>
    </p:spTree>
    <p:extLst>
      <p:ext uri="{BB962C8B-B14F-4D97-AF65-F5344CB8AC3E}">
        <p14:creationId xmlns:p14="http://schemas.microsoft.com/office/powerpoint/2010/main" val="267078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6272-417E-FB42-8600-7CA17B89878A}"/>
              </a:ext>
            </a:extLst>
          </p:cNvPr>
          <p:cNvSpPr txBox="1"/>
          <p:nvPr/>
        </p:nvSpPr>
        <p:spPr>
          <a:xfrm>
            <a:off x="160152" y="172553"/>
            <a:ext cx="1179528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300" b="1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Office of Problem Gambling Services Vision</a:t>
            </a:r>
            <a:endParaRPr lang="en-US" sz="4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30829-D696-46A6-B4B7-308038D096F2}"/>
              </a:ext>
            </a:extLst>
          </p:cNvPr>
          <p:cNvSpPr/>
          <p:nvPr/>
        </p:nvSpPr>
        <p:spPr>
          <a:xfrm>
            <a:off x="616893" y="1317457"/>
            <a:ext cx="108818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000" dirty="0">
                <a:solidFill>
                  <a:prstClr val="black"/>
                </a:solidFill>
              </a:rPr>
              <a:t>To ensure a </a:t>
            </a:r>
            <a:r>
              <a:rPr lang="en-US" altLang="en-US" sz="5000" b="1" dirty="0">
                <a:solidFill>
                  <a:srgbClr val="4376BB"/>
                </a:solidFill>
              </a:rPr>
              <a:t>comprehensive</a:t>
            </a:r>
            <a:r>
              <a:rPr lang="en-US" altLang="en-US" sz="5000" dirty="0">
                <a:solidFill>
                  <a:prstClr val="black"/>
                </a:solidFill>
              </a:rPr>
              <a:t> and </a:t>
            </a:r>
            <a:r>
              <a:rPr lang="en-US" altLang="en-US" sz="5000" b="1" dirty="0">
                <a:solidFill>
                  <a:srgbClr val="4376BB"/>
                </a:solidFill>
              </a:rPr>
              <a:t>integrated</a:t>
            </a:r>
            <a:r>
              <a:rPr lang="en-US" altLang="en-US" sz="5000" dirty="0">
                <a:solidFill>
                  <a:prstClr val="black"/>
                </a:solidFill>
              </a:rPr>
              <a:t> public health response that will include utilization of data to inform initiatives, engagement of communities, and that which ensures cultural intelligence and humility. </a:t>
            </a:r>
          </a:p>
        </p:txBody>
      </p:sp>
    </p:spTree>
    <p:extLst>
      <p:ext uri="{BB962C8B-B14F-4D97-AF65-F5344CB8AC3E}">
        <p14:creationId xmlns:p14="http://schemas.microsoft.com/office/powerpoint/2010/main" val="110794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1DAC-8690-964E-BBF1-9853D9A90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8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BC40C-926A-4C4A-9970-75925BCD6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604208" y="293879"/>
            <a:ext cx="114507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chemeClr val="bg1"/>
                </a:solidFill>
                <a:latin typeface="Arial" charset="0"/>
                <a:cs typeface="Arial" charset="0"/>
              </a:rPr>
              <a:t>Prevention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81200"/>
            <a:ext cx="11571288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354935" y="6214025"/>
            <a:ext cx="1524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(www.samhsa.gov) </a:t>
            </a:r>
          </a:p>
        </p:txBody>
      </p:sp>
    </p:spTree>
    <p:extLst>
      <p:ext uri="{BB962C8B-B14F-4D97-AF65-F5344CB8AC3E}">
        <p14:creationId xmlns:p14="http://schemas.microsoft.com/office/powerpoint/2010/main" val="384597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45056F-37CA-FB4C-BA02-E6DE548B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C3403-973D-834E-AD0B-D49B27C7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9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6272-417E-FB42-8600-7CA17B89878A}"/>
              </a:ext>
            </a:extLst>
          </p:cNvPr>
          <p:cNvSpPr txBox="1"/>
          <p:nvPr/>
        </p:nvSpPr>
        <p:spPr>
          <a:xfrm>
            <a:off x="611136" y="293879"/>
            <a:ext cx="114398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 and the Public’s Health</a:t>
            </a:r>
            <a:endParaRPr lang="en-US" sz="3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33CD-D2C0-0242-B779-20E749565A1C}"/>
              </a:ext>
            </a:extLst>
          </p:cNvPr>
          <p:cNvSpPr txBox="1"/>
          <p:nvPr/>
        </p:nvSpPr>
        <p:spPr>
          <a:xfrm>
            <a:off x="477984" y="1202242"/>
            <a:ext cx="1086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38943" y="1272649"/>
            <a:ext cx="10738576" cy="5121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itchFamily="49" charset="0"/>
              <a:buChar char="o"/>
            </a:pPr>
            <a:endParaRPr lang="en-US" altLang="en-US" dirty="0">
              <a:solidFill>
                <a:prstClr val="black"/>
              </a:solidFill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Public health </a:t>
            </a:r>
            <a:r>
              <a:rPr lang="en-US" altLang="en-US" b="1" u="sng" dirty="0">
                <a:solidFill>
                  <a:srgbClr val="0070C0"/>
                </a:solidFill>
                <a:ea typeface="MS PGothic" pitchFamily="34" charset="-128"/>
              </a:rPr>
              <a:t>requires</a:t>
            </a: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 “public” participation to plan, develop and implement strategies. </a:t>
            </a:r>
          </a:p>
          <a:p>
            <a:pPr marL="285750" indent="-285750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ea typeface="MS PGothic" pitchFamily="34" charset="-128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Addressing the Social Determinants of Health and associated inequities require broad sectors’ expertise </a:t>
            </a:r>
            <a:r>
              <a:rPr lang="en-US" altLang="en-US" b="1" u="sng" dirty="0">
                <a:solidFill>
                  <a:srgbClr val="0070C0"/>
                </a:solidFill>
                <a:ea typeface="MS PGothic" pitchFamily="34" charset="-128"/>
              </a:rPr>
              <a:t>and direct engagement </a:t>
            </a: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with those impacted by inequities.</a:t>
            </a:r>
          </a:p>
          <a:p>
            <a:pPr marL="285750" indent="-285750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ea typeface="MS PGothic" pitchFamily="34" charset="-128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A collective impact approach should be employed to address broad sweeping health disparities/inequities which requires deliberate </a:t>
            </a:r>
            <a:r>
              <a:rPr lang="en-US" altLang="en-US" b="1" u="sng" dirty="0">
                <a:solidFill>
                  <a:srgbClr val="0070C0"/>
                </a:solidFill>
                <a:ea typeface="MS PGothic" pitchFamily="34" charset="-128"/>
              </a:rPr>
              <a:t>collaboration</a:t>
            </a:r>
            <a:r>
              <a:rPr lang="en-US" altLang="en-US" b="1" u="sng" dirty="0">
                <a:solidFill>
                  <a:srgbClr val="4376BB"/>
                </a:solidFill>
                <a:ea typeface="MS PGothic" pitchFamily="34" charset="-128"/>
              </a:rPr>
              <a:t>.</a:t>
            </a:r>
          </a:p>
          <a:p>
            <a:pPr lvl="1">
              <a:buFont typeface="Courier New" pitchFamily="49" charset="0"/>
              <a:buChar char="o"/>
            </a:pPr>
            <a:endParaRPr lang="en-US" altLang="en-US" dirty="0">
              <a:solidFill>
                <a:prstClr val="black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n-US" altLang="en-US" dirty="0">
              <a:solidFill>
                <a:prstClr val="black"/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47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1921</Words>
  <Application>Microsoft Office PowerPoint</Application>
  <PresentationFormat>Widescreen</PresentationFormat>
  <Paragraphs>230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victor ortiz</cp:lastModifiedBy>
  <cp:revision>158</cp:revision>
  <cp:lastPrinted>2019-09-09T15:40:53Z</cp:lastPrinted>
  <dcterms:created xsi:type="dcterms:W3CDTF">2019-01-10T19:26:50Z</dcterms:created>
  <dcterms:modified xsi:type="dcterms:W3CDTF">2021-11-08T15:16:54Z</dcterms:modified>
</cp:coreProperties>
</file>