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1" r:id="rId1"/>
  </p:sldMasterIdLst>
  <p:notesMasterIdLst>
    <p:notesMasterId r:id="rId23"/>
  </p:notesMasterIdLst>
  <p:sldIdLst>
    <p:sldId id="256" r:id="rId2"/>
    <p:sldId id="306" r:id="rId3"/>
    <p:sldId id="418" r:id="rId4"/>
    <p:sldId id="419" r:id="rId5"/>
    <p:sldId id="420" r:id="rId6"/>
    <p:sldId id="307" r:id="rId7"/>
    <p:sldId id="295" r:id="rId8"/>
    <p:sldId id="392" r:id="rId9"/>
    <p:sldId id="425" r:id="rId10"/>
    <p:sldId id="430" r:id="rId11"/>
    <p:sldId id="426" r:id="rId12"/>
    <p:sldId id="310" r:id="rId13"/>
    <p:sldId id="428" r:id="rId14"/>
    <p:sldId id="429" r:id="rId15"/>
    <p:sldId id="400" r:id="rId16"/>
    <p:sldId id="366" r:id="rId17"/>
    <p:sldId id="401" r:id="rId18"/>
    <p:sldId id="402" r:id="rId19"/>
    <p:sldId id="393" r:id="rId20"/>
    <p:sldId id="413" r:id="rId21"/>
    <p:sldId id="33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tuk, Repairer" initials="ER" lastIdx="4" clrIdx="0">
    <p:extLst>
      <p:ext uri="{19B8F6BF-5375-455C-9EA6-DF929625EA0E}">
        <p15:presenceInfo xmlns:p15="http://schemas.microsoft.com/office/powerpoint/2012/main" userId="Etuk, Repair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0" d="100"/>
          <a:sy n="100" d="100"/>
        </p:scale>
        <p:origin x="29" y="-38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307BEE-50EA-4BF2-89BA-7BBB0FD2590D}" type="datetimeFigureOut">
              <a:rPr lang="en-US" smtClean="0"/>
              <a:t>11/1/2021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9BFA36-031B-4E55-8FAD-DEDB0CF16517}" type="slidenum">
              <a:rPr lang="en-US" smtClean="0"/>
              <a:t>‹#›</a:t>
            </a:fld>
            <a:endParaRPr lang="en-US" dirty="0"/>
          </a:p>
        </p:txBody>
      </p:sp>
    </p:spTree>
    <p:extLst>
      <p:ext uri="{BB962C8B-B14F-4D97-AF65-F5344CB8AC3E}">
        <p14:creationId xmlns:p14="http://schemas.microsoft.com/office/powerpoint/2010/main" val="2557271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3E557-29CA-2942-B5B0-BBAE067F5736}" type="slidenum">
              <a:rPr lang="en-US" smtClean="0"/>
              <a:t>3</a:t>
            </a:fld>
            <a:endParaRPr lang="en-US" dirty="0"/>
          </a:p>
        </p:txBody>
      </p:sp>
    </p:spTree>
    <p:extLst>
      <p:ext uri="{BB962C8B-B14F-4D97-AF65-F5344CB8AC3E}">
        <p14:creationId xmlns:p14="http://schemas.microsoft.com/office/powerpoint/2010/main" val="1142273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7EC522-B14C-8442-9C3A-DD54EC059DD6}" type="slidenum">
              <a:rPr lang="en-US" smtClean="0"/>
              <a:t>20</a:t>
            </a:fld>
            <a:endParaRPr lang="en-US" dirty="0"/>
          </a:p>
        </p:txBody>
      </p:sp>
    </p:spTree>
    <p:extLst>
      <p:ext uri="{BB962C8B-B14F-4D97-AF65-F5344CB8AC3E}">
        <p14:creationId xmlns:p14="http://schemas.microsoft.com/office/powerpoint/2010/main" val="2868243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3E557-29CA-2942-B5B0-BBAE067F5736}" type="slidenum">
              <a:rPr lang="en-US" smtClean="0"/>
              <a:t>21</a:t>
            </a:fld>
            <a:endParaRPr lang="en-US" dirty="0"/>
          </a:p>
        </p:txBody>
      </p:sp>
    </p:spTree>
    <p:extLst>
      <p:ext uri="{BB962C8B-B14F-4D97-AF65-F5344CB8AC3E}">
        <p14:creationId xmlns:p14="http://schemas.microsoft.com/office/powerpoint/2010/main" val="2110497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dirty="0"/>
              <a:t>Mild:</a:t>
            </a:r>
            <a:r>
              <a:rPr lang="en-US" dirty="0"/>
              <a:t> 4–5 criteria met. </a:t>
            </a:r>
            <a:br>
              <a:rPr lang="en-US" dirty="0"/>
            </a:br>
            <a:r>
              <a:rPr lang="en-US" b="1" dirty="0"/>
              <a:t>Moderate:</a:t>
            </a:r>
            <a:r>
              <a:rPr lang="en-US" dirty="0"/>
              <a:t> 6–7 criteria met. </a:t>
            </a:r>
            <a:br>
              <a:rPr lang="en-US" dirty="0"/>
            </a:br>
            <a:r>
              <a:rPr lang="en-US" b="1" dirty="0"/>
              <a:t>Severe:</a:t>
            </a:r>
            <a:r>
              <a:rPr lang="en-US" dirty="0"/>
              <a:t> 8–9 criteria met.</a:t>
            </a:r>
          </a:p>
          <a:p>
            <a:endParaRPr lang="en-US" dirty="0"/>
          </a:p>
          <a:p>
            <a:pPr defTabSz="465887">
              <a:defRPr/>
            </a:pPr>
            <a:r>
              <a:rPr lang="en-US" dirty="0"/>
              <a:t>The gambling behavior is not better explained by a manic episode.</a:t>
            </a:r>
          </a:p>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4</a:t>
            </a:fld>
            <a:endParaRPr lang="en-US" dirty="0"/>
          </a:p>
        </p:txBody>
      </p:sp>
    </p:spTree>
    <p:extLst>
      <p:ext uri="{BB962C8B-B14F-4D97-AF65-F5344CB8AC3E}">
        <p14:creationId xmlns:p14="http://schemas.microsoft.com/office/powerpoint/2010/main" val="2216925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dirty="0"/>
              <a:t>Mild:</a:t>
            </a:r>
            <a:r>
              <a:rPr lang="en-US" dirty="0"/>
              <a:t> 4–5 criteria met. </a:t>
            </a:r>
            <a:br>
              <a:rPr lang="en-US" dirty="0"/>
            </a:br>
            <a:r>
              <a:rPr lang="en-US" b="1" dirty="0"/>
              <a:t>Moderate:</a:t>
            </a:r>
            <a:r>
              <a:rPr lang="en-US" dirty="0"/>
              <a:t> 6–7 criteria met. </a:t>
            </a:r>
            <a:br>
              <a:rPr lang="en-US" dirty="0"/>
            </a:br>
            <a:r>
              <a:rPr lang="en-US" b="1" dirty="0"/>
              <a:t>Severe:</a:t>
            </a:r>
            <a:r>
              <a:rPr lang="en-US" dirty="0"/>
              <a:t> 8–9 criteria met.</a:t>
            </a:r>
          </a:p>
          <a:p>
            <a:endParaRPr lang="en-US" dirty="0"/>
          </a:p>
          <a:p>
            <a:pPr defTabSz="465887">
              <a:defRPr/>
            </a:pPr>
            <a:r>
              <a:rPr lang="en-US" dirty="0"/>
              <a:t>The gambling behavior is not better explained by a manic episode.</a:t>
            </a:r>
          </a:p>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5</a:t>
            </a:fld>
            <a:endParaRPr lang="en-US" dirty="0"/>
          </a:p>
        </p:txBody>
      </p:sp>
    </p:spTree>
    <p:extLst>
      <p:ext uri="{BB962C8B-B14F-4D97-AF65-F5344CB8AC3E}">
        <p14:creationId xmlns:p14="http://schemas.microsoft.com/office/powerpoint/2010/main" val="3500849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465887">
              <a:defRPr/>
            </a:pPr>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6</a:t>
            </a:fld>
            <a:endParaRPr lang="en-US" dirty="0"/>
          </a:p>
        </p:txBody>
      </p:sp>
    </p:spTree>
    <p:extLst>
      <p:ext uri="{BB962C8B-B14F-4D97-AF65-F5344CB8AC3E}">
        <p14:creationId xmlns:p14="http://schemas.microsoft.com/office/powerpoint/2010/main" val="386079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3E557-29CA-2942-B5B0-BBAE067F5736}" type="slidenum">
              <a:rPr lang="en-US" smtClean="0"/>
              <a:t>9</a:t>
            </a:fld>
            <a:endParaRPr lang="en-US" dirty="0"/>
          </a:p>
        </p:txBody>
      </p:sp>
    </p:spTree>
    <p:extLst>
      <p:ext uri="{BB962C8B-B14F-4D97-AF65-F5344CB8AC3E}">
        <p14:creationId xmlns:p14="http://schemas.microsoft.com/office/powerpoint/2010/main" val="4246970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3E557-29CA-2942-B5B0-BBAE067F5736}" type="slidenum">
              <a:rPr lang="en-US" smtClean="0"/>
              <a:t>10</a:t>
            </a:fld>
            <a:endParaRPr lang="en-US" dirty="0"/>
          </a:p>
        </p:txBody>
      </p:sp>
    </p:spTree>
    <p:extLst>
      <p:ext uri="{BB962C8B-B14F-4D97-AF65-F5344CB8AC3E}">
        <p14:creationId xmlns:p14="http://schemas.microsoft.com/office/powerpoint/2010/main" val="2615597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9BFA36-031B-4E55-8FAD-DEDB0CF16517}" type="slidenum">
              <a:rPr lang="en-US" smtClean="0"/>
              <a:t>15</a:t>
            </a:fld>
            <a:endParaRPr lang="en-US" dirty="0"/>
          </a:p>
        </p:txBody>
      </p:sp>
    </p:spTree>
    <p:extLst>
      <p:ext uri="{BB962C8B-B14F-4D97-AF65-F5344CB8AC3E}">
        <p14:creationId xmlns:p14="http://schemas.microsoft.com/office/powerpoint/2010/main" val="3824499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16</a:t>
            </a:fld>
            <a:endParaRPr lang="en-US" dirty="0"/>
          </a:p>
        </p:txBody>
      </p:sp>
    </p:spTree>
    <p:extLst>
      <p:ext uri="{BB962C8B-B14F-4D97-AF65-F5344CB8AC3E}">
        <p14:creationId xmlns:p14="http://schemas.microsoft.com/office/powerpoint/2010/main" val="397162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17</a:t>
            </a:fld>
            <a:endParaRPr lang="en-US" dirty="0"/>
          </a:p>
        </p:txBody>
      </p:sp>
    </p:spTree>
    <p:extLst>
      <p:ext uri="{BB962C8B-B14F-4D97-AF65-F5344CB8AC3E}">
        <p14:creationId xmlns:p14="http://schemas.microsoft.com/office/powerpoint/2010/main" val="209417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11/1/2021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8935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88514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5200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2363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21106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2521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1246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609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55709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683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6392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163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6184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25632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7274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5452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11/1/2021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5164705"/>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psycnet.apa.org/record/2003-08389-008"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www.sciencedirect.com/science/article/pii/S0010440X15000140" TargetMode="External"/><Relationship Id="rId4" Type="http://schemas.openxmlformats.org/officeDocument/2006/relationships/hyperlink" Target="https://pubmed.ncbi.nlm.nih.gov/30121839/"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journals.sagepub.com/doi/abs/10.1177/070674371506000806" TargetMode="External"/><Relationship Id="rId2" Type="http://schemas.openxmlformats.org/officeDocument/2006/relationships/hyperlink" Target="http://www.ncpgambling.org/wp-content/uploads/2014/08/2013NationalSurveyofProblemGamblingServices-FINAL.pdf" TargetMode="External"/><Relationship Id="rId1" Type="http://schemas.openxmlformats.org/officeDocument/2006/relationships/slideLayout" Target="../slideLayouts/slideLayout7.xml"/><Relationship Id="rId4" Type="http://schemas.openxmlformats.org/officeDocument/2006/relationships/hyperlink" Target="https://www.ncbi.nlm.nih.gov/pubmed/29457672"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pubmed.ncbi.nlm.nih.gov/22121918/"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pubmed.ncbi.nlm.nih.gov/22121918/"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tandfonline.com/doi/full/10.1080/01612840.2020.1793249"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hyperlink" Target="https://www.ncrg.org/resources/brief-biosocial-gambling-screen"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s://www.icrg.org/resources/brief-biosocial-gambling-screen" TargetMode="External"/><Relationship Id="rId4" Type="http://schemas.openxmlformats.org/officeDocument/2006/relationships/hyperlink" Target="https://journals.sagepub.com/doi/abs/10.1177/070674371005500204"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ncpgambling.org/files/NPGAW/NORDC_DSM-IV.pdf"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www.ccgr.ca/en/projects/resources/ProblemGamblingSeverityIndex.pdf" TargetMode="External"/><Relationship Id="rId4" Type="http://schemas.openxmlformats.org/officeDocument/2006/relationships/hyperlink" Target="http://www.ncrg.org/sites/default/files/uploads/docs/monographs/mags.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tandfonline.com/doi/full/10.1586/14737175.2013.814938" TargetMode="External"/><Relationship Id="rId2" Type="http://schemas.openxmlformats.org/officeDocument/2006/relationships/hyperlink" Target="https://psycnet.apa.org/record/2016-33917-001" TargetMode="External"/><Relationship Id="rId1" Type="http://schemas.openxmlformats.org/officeDocument/2006/relationships/slideLayout" Target="../slideLayouts/slideLayout7.xml"/><Relationship Id="rId5" Type="http://schemas.openxmlformats.org/officeDocument/2006/relationships/hyperlink" Target="https://journals.sagepub.com/doi/full/10.1177/15346501211020122" TargetMode="External"/><Relationship Id="rId4" Type="http://schemas.openxmlformats.org/officeDocument/2006/relationships/hyperlink" Target="https://pubmed.ncbi.nlm.nih.gov/29345864/"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www.tandfonline.com/doi/full/10.1080/14656566.2019.1702969"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lasvegas.va.gov/features/Addiction_Recovery_Center.asp"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www.nevadacouncil.org/get-help-now/resource-locator/" TargetMode="External"/><Relationship Id="rId4" Type="http://schemas.openxmlformats.org/officeDocument/2006/relationships/hyperlink" Target="https://gamblinghelplinema.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shane.kraus@unlv.edu"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ba.sites.unlv.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books.google.com/books?hl=en&amp;lr=&amp;id=-JivBAAAQBAJ&amp;oi=fnd&amp;pg=PT18&amp;dq=DSM-5&amp;ots=ceTN_3QEw7&amp;sig=GCX4txUnxf970MEGaFH1nA0ldYc#v=onepage&amp;q=DSM-5&amp;f=false"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link.springer.com/article/10.1007/s10899-017-9678-2" TargetMode="External"/><Relationship Id="rId3" Type="http://schemas.openxmlformats.org/officeDocument/2006/relationships/hyperlink" Target="https://onlinelibrary.wiley.com/doi/abs/10.1111/j.1360-0443.2010.03300.x" TargetMode="External"/><Relationship Id="rId7" Type="http://schemas.openxmlformats.org/officeDocument/2006/relationships/hyperlink" Target="https://akademiai.com/doi/abs/10.1556/2006.5.2016.027"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www.cambridge.org/core/journals/twin-research-and-human-genetics/article/sex-differences-in-the-rates-of-recovery-treatmentseeking-and-natural-recovery-in-pathological-gambling-results-from-an-australian-communitybased-twin-survey/A3C98FACE3D5852E41B5ACDC432614A0" TargetMode="External"/><Relationship Id="rId5" Type="http://schemas.openxmlformats.org/officeDocument/2006/relationships/hyperlink" Target="https://www.collegegambling.org/just-facts/gambling-disorders-among-college-students" TargetMode="External"/><Relationship Id="rId4" Type="http://schemas.openxmlformats.org/officeDocument/2006/relationships/hyperlink" Target="https://link.springer.com/article/10.1007/s40429-020-00310-2#:~:text=For%20the%20veteran%20subsample%2C%20there,overall%20number%20of%20problem%20gambler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link.springer.com/article/10.1007/s40429-020-00310-2#:~:text=For%20the%20veteran%20subsample%2C%20there,overall%20number%20of%20problem%20gamblers."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cambridge.org/core/journals/psychological-medicine/article/dsmiv-pathological-gambling-in-the-national-comorbidity-survey-replication/FA79648DEF38DE56215130B98836E029"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onlinelibrary.wiley.com/doi/abs/10.1111/ajad.12685" TargetMode="External"/><Relationship Id="rId5" Type="http://schemas.openxmlformats.org/officeDocument/2006/relationships/hyperlink" Target="https://www.sciencedirect.com/science/article/abs/pii/S0306460318301084" TargetMode="External"/><Relationship Id="rId4" Type="http://schemas.openxmlformats.org/officeDocument/2006/relationships/hyperlink" Target="http://psycnet.apa.org/record/2005-05636-00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6870" y="2343705"/>
            <a:ext cx="7253056" cy="754601"/>
          </a:xfrm>
        </p:spPr>
        <p:txBody>
          <a:bodyPr/>
          <a:lstStyle/>
          <a:p>
            <a:r>
              <a:rPr lang="en-US" sz="4500" b="1" dirty="0"/>
              <a:t>Gambling: Crossing the Line</a:t>
            </a:r>
          </a:p>
        </p:txBody>
      </p:sp>
      <p:sp>
        <p:nvSpPr>
          <p:cNvPr id="3" name="Subtitle 2"/>
          <p:cNvSpPr>
            <a:spLocks noGrp="1"/>
          </p:cNvSpPr>
          <p:nvPr>
            <p:ph type="subTitle" idx="1"/>
          </p:nvPr>
        </p:nvSpPr>
        <p:spPr>
          <a:xfrm>
            <a:off x="2692398" y="3657597"/>
            <a:ext cx="6913241" cy="1515532"/>
          </a:xfrm>
        </p:spPr>
        <p:txBody>
          <a:bodyPr>
            <a:normAutofit fontScale="85000" lnSpcReduction="20000"/>
          </a:bodyPr>
          <a:lstStyle/>
          <a:p>
            <a:r>
              <a:rPr lang="en-US" sz="2400" dirty="0"/>
              <a:t>Shane W Kraus, Ph.D. </a:t>
            </a:r>
          </a:p>
          <a:p>
            <a:r>
              <a:rPr lang="en-US" sz="2400" dirty="0"/>
              <a:t>Department of Psychology, UNLV</a:t>
            </a:r>
          </a:p>
          <a:p>
            <a:r>
              <a:rPr lang="en-US" sz="2400" b="0" i="0" dirty="0">
                <a:solidFill>
                  <a:srgbClr val="202124"/>
                </a:solidFill>
                <a:effectLst/>
              </a:rPr>
              <a:t>Regis College </a:t>
            </a:r>
          </a:p>
          <a:p>
            <a:r>
              <a:rPr lang="en-US" sz="2400" dirty="0">
                <a:solidFill>
                  <a:srgbClr val="202124"/>
                </a:solidFill>
              </a:rPr>
              <a:t>November 10, 2021</a:t>
            </a:r>
            <a:endParaRPr lang="en-US" sz="2400" dirty="0"/>
          </a:p>
        </p:txBody>
      </p:sp>
    </p:spTree>
    <p:extLst>
      <p:ext uri="{BB962C8B-B14F-4D97-AF65-F5344CB8AC3E}">
        <p14:creationId xmlns:p14="http://schemas.microsoft.com/office/powerpoint/2010/main" val="4203513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43607" y="734673"/>
            <a:ext cx="7104063" cy="742950"/>
          </a:xfrm>
        </p:spPr>
        <p:txBody>
          <a:bodyPr>
            <a:normAutofit/>
          </a:bodyPr>
          <a:lstStyle/>
          <a:p>
            <a:r>
              <a:rPr lang="en-US" sz="3500" b="1" dirty="0"/>
              <a:t>Psychiatric Co-Occurring Disorders</a:t>
            </a:r>
          </a:p>
        </p:txBody>
      </p:sp>
      <p:sp>
        <p:nvSpPr>
          <p:cNvPr id="3" name="Content Placeholder 2"/>
          <p:cNvSpPr>
            <a:spLocks noGrp="1"/>
          </p:cNvSpPr>
          <p:nvPr>
            <p:ph idx="4294967295"/>
          </p:nvPr>
        </p:nvSpPr>
        <p:spPr>
          <a:xfrm>
            <a:off x="849297" y="1552505"/>
            <a:ext cx="10487487" cy="4570822"/>
          </a:xfrm>
        </p:spPr>
        <p:txBody>
          <a:bodyPr>
            <a:noAutofit/>
          </a:bodyPr>
          <a:lstStyle/>
          <a:p>
            <a:pPr>
              <a:spcBef>
                <a:spcPts val="0"/>
              </a:spcBef>
              <a:spcAft>
                <a:spcPts val="0"/>
              </a:spcAft>
            </a:pPr>
            <a:r>
              <a:rPr lang="en-US" sz="2500" dirty="0"/>
              <a:t>40% of US veteran gamblers seeking treatment reported a previous suicide attempt (</a:t>
            </a:r>
            <a:r>
              <a:rPr lang="en-US" altLang="en-US" sz="2500" dirty="0">
                <a:cs typeface="Times New Roman" pitchFamily="18" charset="0"/>
                <a:hlinkClick r:id="rId3"/>
              </a:rPr>
              <a:t>Kausch, 2003</a:t>
            </a:r>
            <a:r>
              <a:rPr lang="en-US" altLang="en-US" sz="2500" dirty="0">
                <a:cs typeface="Times New Roman" pitchFamily="18" charset="0"/>
              </a:rPr>
              <a:t>).</a:t>
            </a:r>
          </a:p>
          <a:p>
            <a:pPr marL="0" indent="0">
              <a:spcBef>
                <a:spcPts val="0"/>
              </a:spcBef>
              <a:spcAft>
                <a:spcPts val="0"/>
              </a:spcAft>
              <a:buNone/>
            </a:pPr>
            <a:endParaRPr lang="en-US" altLang="en-US" sz="2500" dirty="0">
              <a:cs typeface="Times New Roman" pitchFamily="18" charset="0"/>
            </a:endParaRPr>
          </a:p>
          <a:p>
            <a:pPr>
              <a:spcBef>
                <a:spcPts val="0"/>
              </a:spcBef>
              <a:spcAft>
                <a:spcPts val="0"/>
              </a:spcAft>
            </a:pPr>
            <a:r>
              <a:rPr lang="en-US" sz="2500" b="0" i="0" dirty="0">
                <a:solidFill>
                  <a:srgbClr val="212121"/>
                </a:solidFill>
                <a:effectLst/>
              </a:rPr>
              <a:t> Problematic levels of gaming and gambling was modest, with only 10.5% of the 466 problem gamblers also being problem video gamers and 24.1% of the 203 problem video gamers also being problem gamblers (</a:t>
            </a:r>
            <a:r>
              <a:rPr lang="en-US" sz="2500" b="0" i="0" dirty="0">
                <a:solidFill>
                  <a:srgbClr val="212121"/>
                </a:solidFill>
                <a:effectLst/>
                <a:hlinkClick r:id="rId4"/>
              </a:rPr>
              <a:t>Sander &amp; Williams, 2019</a:t>
            </a:r>
            <a:r>
              <a:rPr lang="en-US" sz="2500" b="0" i="0" dirty="0">
                <a:solidFill>
                  <a:srgbClr val="212121"/>
                </a:solidFill>
                <a:effectLst/>
              </a:rPr>
              <a:t>).</a:t>
            </a:r>
          </a:p>
          <a:p>
            <a:pPr>
              <a:spcBef>
                <a:spcPts val="0"/>
              </a:spcBef>
              <a:spcAft>
                <a:spcPts val="0"/>
              </a:spcAft>
            </a:pPr>
            <a:endParaRPr lang="en-US" altLang="en-US" sz="2500" dirty="0">
              <a:solidFill>
                <a:srgbClr val="212121"/>
              </a:solidFill>
              <a:cs typeface="Times New Roman" pitchFamily="18" charset="0"/>
            </a:endParaRPr>
          </a:p>
          <a:p>
            <a:pPr>
              <a:spcBef>
                <a:spcPts val="0"/>
              </a:spcBef>
              <a:spcAft>
                <a:spcPts val="0"/>
              </a:spcAft>
            </a:pPr>
            <a:r>
              <a:rPr lang="en-US" altLang="en-US" sz="2500" dirty="0">
                <a:solidFill>
                  <a:srgbClr val="212121"/>
                </a:solidFill>
                <a:cs typeface="Times New Roman" pitchFamily="18" charset="0"/>
              </a:rPr>
              <a:t>About one-in-five men seeking treatment for compulsive sexual behavior disorder reported a lifetime history with gambling disorder (</a:t>
            </a:r>
            <a:r>
              <a:rPr lang="en-US" altLang="en-US" sz="2500" dirty="0">
                <a:solidFill>
                  <a:srgbClr val="212121"/>
                </a:solidFill>
                <a:cs typeface="Times New Roman" pitchFamily="18" charset="0"/>
                <a:hlinkClick r:id="rId5"/>
              </a:rPr>
              <a:t>Kraus et al., 2015</a:t>
            </a:r>
            <a:r>
              <a:rPr lang="en-US" altLang="en-US" sz="2500" dirty="0">
                <a:solidFill>
                  <a:srgbClr val="212121"/>
                </a:solidFill>
                <a:cs typeface="Times New Roman" pitchFamily="18" charset="0"/>
              </a:rPr>
              <a:t>). </a:t>
            </a:r>
            <a:endParaRPr lang="en-US" altLang="en-US" sz="2500" dirty="0">
              <a:cs typeface="Times New Roman" pitchFamily="18" charset="0"/>
            </a:endParaRPr>
          </a:p>
          <a:p>
            <a:pPr>
              <a:spcBef>
                <a:spcPts val="0"/>
              </a:spcBef>
              <a:spcAft>
                <a:spcPts val="0"/>
              </a:spcAft>
            </a:pPr>
            <a:endParaRPr lang="en-US" altLang="en-US" sz="2200" dirty="0">
              <a:cs typeface="Times New Roman" pitchFamily="18" charset="0"/>
            </a:endParaRPr>
          </a:p>
          <a:p>
            <a:pPr>
              <a:spcBef>
                <a:spcPts val="0"/>
              </a:spcBef>
              <a:spcAft>
                <a:spcPts val="0"/>
              </a:spcAft>
            </a:pPr>
            <a:endParaRPr lang="en-US" altLang="en-US" sz="2200" dirty="0">
              <a:cs typeface="Times New Roman" pitchFamily="18" charset="0"/>
            </a:endParaRPr>
          </a:p>
          <a:p>
            <a:pPr>
              <a:spcBef>
                <a:spcPts val="0"/>
              </a:spcBef>
              <a:spcAft>
                <a:spcPts val="0"/>
              </a:spcAft>
            </a:pPr>
            <a:endParaRPr lang="en-US" dirty="0"/>
          </a:p>
          <a:p>
            <a:pPr>
              <a:spcBef>
                <a:spcPts val="0"/>
              </a:spcBef>
              <a:spcAft>
                <a:spcPts val="0"/>
              </a:spcAft>
            </a:pPr>
            <a:endParaRPr lang="en-US" altLang="en-US" dirty="0"/>
          </a:p>
        </p:txBody>
      </p:sp>
    </p:spTree>
    <p:extLst>
      <p:ext uri="{BB962C8B-B14F-4D97-AF65-F5344CB8AC3E}">
        <p14:creationId xmlns:p14="http://schemas.microsoft.com/office/powerpoint/2010/main" val="492312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27D237-6C0D-5549-BE11-2040A22CBC71}" type="slidenum">
              <a:rPr lang="en-US" smtClean="0"/>
              <a:pPr/>
              <a:t>11</a:t>
            </a:fld>
            <a:endParaRPr lang="en-US" dirty="0"/>
          </a:p>
        </p:txBody>
      </p:sp>
      <p:sp>
        <p:nvSpPr>
          <p:cNvPr id="2" name="Title 1"/>
          <p:cNvSpPr>
            <a:spLocks noGrp="1"/>
          </p:cNvSpPr>
          <p:nvPr>
            <p:ph type="title" idx="4294967295"/>
          </p:nvPr>
        </p:nvSpPr>
        <p:spPr>
          <a:xfrm>
            <a:off x="1399617" y="791808"/>
            <a:ext cx="8229600" cy="803275"/>
          </a:xfrm>
        </p:spPr>
        <p:txBody>
          <a:bodyPr anchor="ctr">
            <a:normAutofit/>
          </a:bodyPr>
          <a:lstStyle/>
          <a:p>
            <a:r>
              <a:rPr lang="en-US" sz="3500" b="1" dirty="0"/>
              <a:t>Risk Factors for Gambling Disorder</a:t>
            </a:r>
          </a:p>
        </p:txBody>
      </p:sp>
      <p:sp>
        <p:nvSpPr>
          <p:cNvPr id="3" name="Content Placeholder 2"/>
          <p:cNvSpPr>
            <a:spLocks noGrp="1"/>
          </p:cNvSpPr>
          <p:nvPr>
            <p:ph idx="4294967295"/>
          </p:nvPr>
        </p:nvSpPr>
        <p:spPr>
          <a:xfrm>
            <a:off x="1084753" y="1669409"/>
            <a:ext cx="8859329" cy="4118832"/>
          </a:xfrm>
        </p:spPr>
        <p:txBody>
          <a:bodyPr>
            <a:noAutofit/>
          </a:bodyPr>
          <a:lstStyle/>
          <a:p>
            <a:pPr>
              <a:spcBef>
                <a:spcPts val="0"/>
              </a:spcBef>
              <a:spcAft>
                <a:spcPts val="0"/>
              </a:spcAft>
            </a:pPr>
            <a:r>
              <a:rPr lang="en-US" dirty="0">
                <a:solidFill>
                  <a:schemeClr val="tx1"/>
                </a:solidFill>
              </a:rPr>
              <a:t>History of an early big win (leading to false expectation of future wins)</a:t>
            </a:r>
          </a:p>
          <a:p>
            <a:pPr>
              <a:spcBef>
                <a:spcPts val="0"/>
              </a:spcBef>
              <a:spcAft>
                <a:spcPts val="0"/>
              </a:spcAft>
            </a:pPr>
            <a:r>
              <a:rPr lang="en-US" u="sng" dirty="0">
                <a:solidFill>
                  <a:srgbClr val="FF0000"/>
                </a:solidFill>
              </a:rPr>
              <a:t>Cognitive distortions about the odds of winning (i.e., luck)</a:t>
            </a:r>
          </a:p>
          <a:p>
            <a:pPr>
              <a:spcBef>
                <a:spcPts val="0"/>
              </a:spcBef>
              <a:spcAft>
                <a:spcPts val="0"/>
              </a:spcAft>
            </a:pPr>
            <a:r>
              <a:rPr lang="en-US" dirty="0">
                <a:solidFill>
                  <a:schemeClr val="tx1"/>
                </a:solidFill>
              </a:rPr>
              <a:t>Recent loss or change (e.g., divorce, job loss, retirement, bereavement)</a:t>
            </a:r>
          </a:p>
          <a:p>
            <a:pPr>
              <a:spcBef>
                <a:spcPts val="0"/>
              </a:spcBef>
              <a:spcAft>
                <a:spcPts val="0"/>
              </a:spcAft>
            </a:pPr>
            <a:r>
              <a:rPr lang="en-US" dirty="0">
                <a:solidFill>
                  <a:schemeClr val="tx1"/>
                </a:solidFill>
              </a:rPr>
              <a:t>Self-esteem is tied to gambling wins or losses</a:t>
            </a:r>
          </a:p>
          <a:p>
            <a:pPr>
              <a:spcBef>
                <a:spcPts val="0"/>
              </a:spcBef>
              <a:spcAft>
                <a:spcPts val="0"/>
              </a:spcAft>
            </a:pPr>
            <a:r>
              <a:rPr lang="en-US" dirty="0">
                <a:solidFill>
                  <a:schemeClr val="tx1"/>
                </a:solidFill>
              </a:rPr>
              <a:t>History of risk taking or impulsivity</a:t>
            </a:r>
          </a:p>
          <a:p>
            <a:pPr>
              <a:spcBef>
                <a:spcPts val="0"/>
              </a:spcBef>
              <a:spcAft>
                <a:spcPts val="0"/>
              </a:spcAft>
            </a:pPr>
            <a:r>
              <a:rPr lang="en-US" dirty="0">
                <a:solidFill>
                  <a:schemeClr val="tx1"/>
                </a:solidFill>
              </a:rPr>
              <a:t>History of financial problems</a:t>
            </a:r>
          </a:p>
          <a:p>
            <a:pPr>
              <a:spcBef>
                <a:spcPts val="0"/>
              </a:spcBef>
              <a:spcAft>
                <a:spcPts val="0"/>
              </a:spcAft>
            </a:pPr>
            <a:r>
              <a:rPr lang="en-US" dirty="0">
                <a:solidFill>
                  <a:schemeClr val="tx1"/>
                </a:solidFill>
              </a:rPr>
              <a:t>Depression </a:t>
            </a:r>
          </a:p>
          <a:p>
            <a:pPr>
              <a:spcBef>
                <a:spcPts val="0"/>
              </a:spcBef>
              <a:spcAft>
                <a:spcPts val="0"/>
              </a:spcAft>
            </a:pPr>
            <a:r>
              <a:rPr lang="en-US" dirty="0">
                <a:solidFill>
                  <a:srgbClr val="FF0000"/>
                </a:solidFill>
              </a:rPr>
              <a:t>Trauma history (Post traumatic stress disorder) </a:t>
            </a:r>
          </a:p>
          <a:p>
            <a:pPr>
              <a:spcBef>
                <a:spcPts val="0"/>
              </a:spcBef>
              <a:spcAft>
                <a:spcPts val="0"/>
              </a:spcAft>
            </a:pPr>
            <a:r>
              <a:rPr lang="en-US" dirty="0">
                <a:solidFill>
                  <a:srgbClr val="FF0000"/>
                </a:solidFill>
              </a:rPr>
              <a:t>Family history of gambling</a:t>
            </a:r>
          </a:p>
          <a:p>
            <a:pPr>
              <a:spcBef>
                <a:spcPts val="0"/>
              </a:spcBef>
              <a:spcAft>
                <a:spcPts val="0"/>
              </a:spcAft>
            </a:pPr>
            <a:r>
              <a:rPr lang="en-US" dirty="0">
                <a:solidFill>
                  <a:srgbClr val="FF0000"/>
                </a:solidFill>
              </a:rPr>
              <a:t>Substance use</a:t>
            </a:r>
          </a:p>
          <a:p>
            <a:pPr>
              <a:spcBef>
                <a:spcPts val="0"/>
              </a:spcBef>
              <a:spcAft>
                <a:spcPts val="0"/>
              </a:spcAft>
            </a:pPr>
            <a:endParaRPr lang="en-US" sz="2200" dirty="0">
              <a:solidFill>
                <a:srgbClr val="FF0000"/>
              </a:solidFill>
            </a:endParaRPr>
          </a:p>
          <a:p>
            <a:pPr>
              <a:lnSpc>
                <a:spcPct val="120000"/>
              </a:lnSpc>
              <a:spcBef>
                <a:spcPts val="0"/>
              </a:spcBef>
              <a:spcAft>
                <a:spcPts val="0"/>
              </a:spcAft>
            </a:pPr>
            <a:endParaRPr lang="en-US" sz="1500" dirty="0"/>
          </a:p>
        </p:txBody>
      </p:sp>
      <p:pic>
        <p:nvPicPr>
          <p:cNvPr id="5122" name="Picture 2" descr="Image result for risk fac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4879" y="791808"/>
            <a:ext cx="1823387" cy="1256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546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74968" y="874347"/>
            <a:ext cx="10304318" cy="750888"/>
          </a:xfrm>
        </p:spPr>
        <p:txBody>
          <a:bodyPr>
            <a:normAutofit/>
          </a:bodyPr>
          <a:lstStyle/>
          <a:p>
            <a:r>
              <a:rPr lang="en-US" sz="3500" b="1" dirty="0"/>
              <a:t>Barriers to Help Seeking for Gambling Disorder</a:t>
            </a:r>
          </a:p>
        </p:txBody>
      </p:sp>
      <p:sp>
        <p:nvSpPr>
          <p:cNvPr id="3" name="Content Placeholder 2"/>
          <p:cNvSpPr>
            <a:spLocks noGrp="1"/>
          </p:cNvSpPr>
          <p:nvPr>
            <p:ph idx="4294967295"/>
          </p:nvPr>
        </p:nvSpPr>
        <p:spPr>
          <a:xfrm>
            <a:off x="800100" y="1740023"/>
            <a:ext cx="10454054" cy="3999401"/>
          </a:xfrm>
        </p:spPr>
        <p:txBody>
          <a:bodyPr>
            <a:noAutofit/>
          </a:bodyPr>
          <a:lstStyle/>
          <a:p>
            <a:r>
              <a:rPr lang="en-US" sz="2800" dirty="0"/>
              <a:t>Public funding for substance abuse treatment is </a:t>
            </a:r>
            <a:r>
              <a:rPr lang="en-US" sz="2800" b="1" dirty="0">
                <a:solidFill>
                  <a:srgbClr val="FF0000"/>
                </a:solidFill>
              </a:rPr>
              <a:t>281 times </a:t>
            </a:r>
            <a:r>
              <a:rPr lang="en-US" sz="2800" dirty="0"/>
              <a:t>greater than for problem gambling services ($17 billion vs. $60.6 million) (</a:t>
            </a:r>
            <a:r>
              <a:rPr lang="en-US" sz="2800" dirty="0">
                <a:hlinkClick r:id="rId2"/>
              </a:rPr>
              <a:t>Marotta, 2013</a:t>
            </a:r>
            <a:r>
              <a:rPr lang="en-US" sz="2800" dirty="0"/>
              <a:t>).</a:t>
            </a:r>
          </a:p>
          <a:p>
            <a:r>
              <a:rPr lang="en-US" sz="2800" b="1" dirty="0">
                <a:solidFill>
                  <a:srgbClr val="FF0000"/>
                </a:solidFill>
              </a:rPr>
              <a:t>~ 11% of U.S. adults </a:t>
            </a:r>
            <a:r>
              <a:rPr lang="en-US" sz="2800" dirty="0"/>
              <a:t>with gambling disorder seek professional help in their lifetime (</a:t>
            </a:r>
            <a:r>
              <a:rPr lang="en-US" sz="2800" dirty="0">
                <a:hlinkClick r:id="rId3"/>
              </a:rPr>
              <a:t>Lister et al., 2015</a:t>
            </a:r>
            <a:r>
              <a:rPr lang="en-US" sz="2800" dirty="0"/>
              <a:t>). </a:t>
            </a:r>
          </a:p>
          <a:p>
            <a:r>
              <a:rPr lang="en-US" sz="2800" dirty="0"/>
              <a:t>A study of veterans with gambling disorder found that </a:t>
            </a:r>
            <a:r>
              <a:rPr lang="en-US" sz="2800" b="1" dirty="0">
                <a:solidFill>
                  <a:srgbClr val="FF0000"/>
                </a:solidFill>
              </a:rPr>
              <a:t>less than 5%</a:t>
            </a:r>
            <a:r>
              <a:rPr lang="en-US" sz="2800" dirty="0"/>
              <a:t> had previously sought treatment (</a:t>
            </a:r>
            <a:r>
              <a:rPr lang="en-US" sz="2800" dirty="0">
                <a:hlinkClick r:id="rId4"/>
              </a:rPr>
              <a:t>Shirk et al., 2018</a:t>
            </a:r>
            <a:r>
              <a:rPr lang="en-US" sz="2800" dirty="0"/>
              <a:t>). </a:t>
            </a:r>
          </a:p>
          <a:p>
            <a:r>
              <a:rPr lang="en-US" sz="2800" dirty="0"/>
              <a:t>High levels of </a:t>
            </a:r>
            <a:r>
              <a:rPr lang="en-US" sz="2800" b="1" i="1" dirty="0"/>
              <a:t>stigma and shame </a:t>
            </a:r>
            <a:r>
              <a:rPr lang="en-US" sz="2800" dirty="0"/>
              <a:t>among helping seeking clients</a:t>
            </a:r>
          </a:p>
        </p:txBody>
      </p:sp>
      <p:sp>
        <p:nvSpPr>
          <p:cNvPr id="4" name="Slide Number Placeholder 3"/>
          <p:cNvSpPr>
            <a:spLocks noGrp="1"/>
          </p:cNvSpPr>
          <p:nvPr>
            <p:ph type="sldNum" sz="quarter" idx="4294967295"/>
          </p:nvPr>
        </p:nvSpPr>
        <p:spPr>
          <a:xfrm>
            <a:off x="10591800" y="5969000"/>
            <a:ext cx="1600200" cy="279400"/>
          </a:xfrm>
        </p:spPr>
        <p:txBody>
          <a:bodyPr/>
          <a:lstStyle/>
          <a:p>
            <a:fld id="{9B27D237-6C0D-5549-BE11-2040A22CBC71}" type="slidenum">
              <a:rPr lang="en-US" smtClean="0"/>
              <a:pPr/>
              <a:t>12</a:t>
            </a:fld>
            <a:endParaRPr lang="en-US" dirty="0"/>
          </a:p>
        </p:txBody>
      </p:sp>
    </p:spTree>
    <p:extLst>
      <p:ext uri="{BB962C8B-B14F-4D97-AF65-F5344CB8AC3E}">
        <p14:creationId xmlns:p14="http://schemas.microsoft.com/office/powerpoint/2010/main" val="3216954098"/>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56268" y="1713390"/>
            <a:ext cx="10279464" cy="4216046"/>
          </a:xfrm>
        </p:spPr>
        <p:txBody>
          <a:bodyPr>
            <a:noAutofit/>
          </a:bodyPr>
          <a:lstStyle/>
          <a:p>
            <a:pPr marL="0" indent="0">
              <a:spcBef>
                <a:spcPts val="0"/>
              </a:spcBef>
              <a:spcAft>
                <a:spcPts val="0"/>
              </a:spcAft>
              <a:buNone/>
            </a:pPr>
            <a:r>
              <a:rPr lang="en-US" b="1" dirty="0"/>
              <a:t>Representativeness: </a:t>
            </a:r>
            <a:r>
              <a:rPr lang="en-US" dirty="0"/>
              <a:t>An event is judged likely to be drawn from a particular class, to the extent it resembles a typical member of that class.</a:t>
            </a:r>
          </a:p>
          <a:p>
            <a:pPr>
              <a:spcBef>
                <a:spcPts val="0"/>
              </a:spcBef>
              <a:spcAft>
                <a:spcPts val="0"/>
              </a:spcAft>
            </a:pPr>
            <a:r>
              <a:rPr lang="en-US" b="1" dirty="0"/>
              <a:t>Gambler’s Fallacy: </a:t>
            </a:r>
            <a:r>
              <a:rPr lang="en-US" dirty="0"/>
              <a:t>When events generated by a random process have deviated from the population average in a short run (e.g., when a roulette ball has fallen on a red slot four consecutive times), individuals may erroneously believe that the opposite deviation (e.g., a black winner) becomes more likely</a:t>
            </a:r>
          </a:p>
          <a:p>
            <a:pPr>
              <a:spcBef>
                <a:spcPts val="0"/>
              </a:spcBef>
              <a:spcAft>
                <a:spcPts val="0"/>
              </a:spcAft>
            </a:pPr>
            <a:r>
              <a:rPr lang="en-US" b="1" dirty="0"/>
              <a:t>Overconfidence: </a:t>
            </a:r>
            <a:r>
              <a:rPr lang="en-US" dirty="0"/>
              <a:t>Phenomenon wherein individuals express a degree of confidence in their knowledge or ability</a:t>
            </a:r>
          </a:p>
          <a:p>
            <a:pPr>
              <a:spcBef>
                <a:spcPts val="0"/>
              </a:spcBef>
              <a:spcAft>
                <a:spcPts val="0"/>
              </a:spcAft>
            </a:pPr>
            <a:r>
              <a:rPr lang="en-US" b="1" dirty="0"/>
              <a:t>Trends in Number Picking: </a:t>
            </a:r>
            <a:r>
              <a:rPr lang="en-US" dirty="0"/>
              <a:t>Lottery players commonly try to apply long-run random patterns to short strings in their picks</a:t>
            </a:r>
          </a:p>
        </p:txBody>
      </p:sp>
      <p:sp>
        <p:nvSpPr>
          <p:cNvPr id="5" name="Title 1"/>
          <p:cNvSpPr>
            <a:spLocks noGrp="1"/>
          </p:cNvSpPr>
          <p:nvPr>
            <p:ph type="title" idx="4294967295"/>
          </p:nvPr>
        </p:nvSpPr>
        <p:spPr>
          <a:xfrm>
            <a:off x="1125985" y="928564"/>
            <a:ext cx="9601200" cy="614362"/>
          </a:xfrm>
        </p:spPr>
        <p:txBody>
          <a:bodyPr>
            <a:noAutofit/>
          </a:bodyPr>
          <a:lstStyle/>
          <a:p>
            <a:r>
              <a:rPr lang="en-US" sz="3500" b="1" dirty="0"/>
              <a:t>Cognitive Distortions (</a:t>
            </a:r>
            <a:r>
              <a:rPr lang="en-US" sz="3500" b="1" dirty="0">
                <a:hlinkClick r:id="rId2"/>
              </a:rPr>
              <a:t>Fortune &amp; Goodie, 2012</a:t>
            </a:r>
            <a:r>
              <a:rPr lang="en-US" sz="3500" b="1" dirty="0"/>
              <a:t>)</a:t>
            </a:r>
          </a:p>
        </p:txBody>
      </p:sp>
    </p:spTree>
    <p:extLst>
      <p:ext uri="{BB962C8B-B14F-4D97-AF65-F5344CB8AC3E}">
        <p14:creationId xmlns:p14="http://schemas.microsoft.com/office/powerpoint/2010/main" val="763864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24224" y="700612"/>
            <a:ext cx="9601200" cy="730250"/>
          </a:xfrm>
        </p:spPr>
        <p:txBody>
          <a:bodyPr>
            <a:normAutofit/>
          </a:bodyPr>
          <a:lstStyle/>
          <a:p>
            <a:r>
              <a:rPr lang="en-US" sz="3500" b="1" dirty="0"/>
              <a:t>Cognitive Distortions (</a:t>
            </a:r>
            <a:r>
              <a:rPr lang="en-US" sz="3500" b="1" dirty="0">
                <a:hlinkClick r:id="rId2"/>
              </a:rPr>
              <a:t>Fortune &amp; Goodie, 2012</a:t>
            </a:r>
            <a:r>
              <a:rPr lang="en-US" sz="3500" b="1" dirty="0"/>
              <a:t>)</a:t>
            </a:r>
          </a:p>
        </p:txBody>
      </p:sp>
      <p:sp>
        <p:nvSpPr>
          <p:cNvPr id="3" name="Content Placeholder 2"/>
          <p:cNvSpPr>
            <a:spLocks noGrp="1"/>
          </p:cNvSpPr>
          <p:nvPr>
            <p:ph idx="4294967295"/>
          </p:nvPr>
        </p:nvSpPr>
        <p:spPr>
          <a:xfrm>
            <a:off x="933624" y="1628285"/>
            <a:ext cx="10324751" cy="4350483"/>
          </a:xfrm>
        </p:spPr>
        <p:txBody>
          <a:bodyPr>
            <a:noAutofit/>
          </a:bodyPr>
          <a:lstStyle/>
          <a:p>
            <a:pPr marL="0" indent="0">
              <a:spcBef>
                <a:spcPts val="0"/>
              </a:spcBef>
              <a:spcAft>
                <a:spcPts val="0"/>
              </a:spcAft>
              <a:buNone/>
            </a:pPr>
            <a:r>
              <a:rPr lang="en-US" b="1" dirty="0"/>
              <a:t>Availability: </a:t>
            </a:r>
            <a:r>
              <a:rPr lang="en-US" dirty="0"/>
              <a:t>An event is deemed more likely to occur if it is easier to recall from memory, or in other words is more available in memory.</a:t>
            </a:r>
          </a:p>
          <a:p>
            <a:pPr>
              <a:spcBef>
                <a:spcPts val="0"/>
              </a:spcBef>
              <a:spcAft>
                <a:spcPts val="0"/>
              </a:spcAft>
            </a:pPr>
            <a:r>
              <a:rPr lang="en-US" b="1" dirty="0"/>
              <a:t>Illusory Correlations</a:t>
            </a:r>
            <a:r>
              <a:rPr lang="en-US" dirty="0"/>
              <a:t>: Individuals believe that events they expect to be correlated, due to previous experiences. </a:t>
            </a:r>
          </a:p>
          <a:p>
            <a:pPr>
              <a:spcBef>
                <a:spcPts val="0"/>
              </a:spcBef>
              <a:spcAft>
                <a:spcPts val="0"/>
              </a:spcAft>
            </a:pPr>
            <a:r>
              <a:rPr lang="en-US" b="1" dirty="0"/>
              <a:t>Availability of Others’ Wins</a:t>
            </a:r>
            <a:r>
              <a:rPr lang="en-US" dirty="0"/>
              <a:t>: When reinforces the belief that they will win if they continue to play. individuals see and hear fellow gamblers winning</a:t>
            </a:r>
          </a:p>
          <a:p>
            <a:pPr>
              <a:spcBef>
                <a:spcPts val="0"/>
              </a:spcBef>
              <a:spcAft>
                <a:spcPts val="0"/>
              </a:spcAft>
            </a:pPr>
            <a:r>
              <a:rPr lang="en-US" b="1" dirty="0"/>
              <a:t>Inherent Memory Bias: </a:t>
            </a:r>
            <a:r>
              <a:rPr lang="en-US" dirty="0"/>
              <a:t>Individuals’ memory is biased to recollect wins with greater ease than losses. This interpretive bias allows gamblers to reframe their memories regarding gambling experiences in a way that focuses on positive experiences (wins) and disregards negative experiences (losses).</a:t>
            </a:r>
            <a:endParaRPr lang="en-US" b="1" dirty="0"/>
          </a:p>
        </p:txBody>
      </p:sp>
    </p:spTree>
    <p:extLst>
      <p:ext uri="{BB962C8B-B14F-4D97-AF65-F5344CB8AC3E}">
        <p14:creationId xmlns:p14="http://schemas.microsoft.com/office/powerpoint/2010/main" val="1428262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59727" y="1911927"/>
            <a:ext cx="10462037" cy="4127080"/>
          </a:xfrm>
        </p:spPr>
        <p:txBody>
          <a:bodyPr>
            <a:noAutofit/>
          </a:bodyPr>
          <a:lstStyle/>
          <a:p>
            <a:pPr>
              <a:spcBef>
                <a:spcPts val="0"/>
              </a:spcBef>
              <a:spcAft>
                <a:spcPts val="0"/>
              </a:spcAft>
            </a:pPr>
            <a:r>
              <a:rPr lang="en-US" sz="2200" dirty="0"/>
              <a:t>Assessed for gambling disorder among Veterans seeking mental health services in Primary Care Behavioral Health at the Bedford VAMC, Bedford, MA (funded by the Massachusetts Gaming Commission; </a:t>
            </a:r>
            <a:r>
              <a:rPr lang="en-US" sz="2200" dirty="0">
                <a:hlinkClick r:id="rId3"/>
              </a:rPr>
              <a:t>Kraus, Potenza, et al., 2020</a:t>
            </a:r>
            <a:r>
              <a:rPr lang="en-US" sz="2200" dirty="0"/>
              <a:t>).</a:t>
            </a:r>
          </a:p>
          <a:p>
            <a:pPr>
              <a:spcBef>
                <a:spcPts val="0"/>
              </a:spcBef>
              <a:spcAft>
                <a:spcPts val="0"/>
              </a:spcAft>
            </a:pPr>
            <a:endParaRPr lang="en-US" sz="2200" dirty="0"/>
          </a:p>
          <a:p>
            <a:pPr>
              <a:spcBef>
                <a:spcPts val="0"/>
              </a:spcBef>
              <a:spcAft>
                <a:spcPts val="0"/>
              </a:spcAft>
            </a:pPr>
            <a:r>
              <a:rPr lang="en-US" sz="2200" dirty="0"/>
              <a:t>Used the Brief Biosocial Gambling Screen (Gebauer, LaBrie &amp; Shaffer, 2010) to assess for problem gambling and used the DSM-5 criteria for diagnosing gambling disorder.</a:t>
            </a:r>
          </a:p>
          <a:p>
            <a:pPr>
              <a:spcBef>
                <a:spcPts val="0"/>
              </a:spcBef>
              <a:spcAft>
                <a:spcPts val="0"/>
              </a:spcAft>
            </a:pPr>
            <a:endParaRPr lang="en-US" sz="2200" dirty="0"/>
          </a:p>
          <a:p>
            <a:pPr>
              <a:spcBef>
                <a:spcPts val="0"/>
              </a:spcBef>
              <a:spcAft>
                <a:spcPts val="0"/>
              </a:spcAft>
            </a:pPr>
            <a:r>
              <a:rPr lang="en-US" sz="2200" dirty="0"/>
              <a:t>Gambling behaviors were assessed during a routine, one-hour intake appointment for all new Veteran patients seeking mental health services in primary care.</a:t>
            </a:r>
          </a:p>
          <a:p>
            <a:pPr>
              <a:spcBef>
                <a:spcPts val="0"/>
              </a:spcBef>
              <a:spcAft>
                <a:spcPts val="0"/>
              </a:spcAft>
            </a:pPr>
            <a:endParaRPr lang="en-US" sz="2200" dirty="0"/>
          </a:p>
          <a:p>
            <a:pPr lvl="0">
              <a:spcBef>
                <a:spcPts val="0"/>
              </a:spcBef>
              <a:spcAft>
                <a:spcPts val="0"/>
              </a:spcAft>
              <a:buClr>
                <a:srgbClr val="83992A"/>
              </a:buClr>
            </a:pPr>
            <a:r>
              <a:rPr lang="en-US" sz="2200" dirty="0"/>
              <a:t> </a:t>
            </a:r>
            <a:r>
              <a:rPr lang="en-US" sz="2200" dirty="0">
                <a:solidFill>
                  <a:prstClr val="black">
                    <a:lumMod val="85000"/>
                    <a:lumOff val="15000"/>
                  </a:prstClr>
                </a:solidFill>
              </a:rPr>
              <a:t>260 Veterans were screened for gambling disorder between Nov 1, 2017, and Sept 15, 2018.  </a:t>
            </a:r>
            <a:r>
              <a:rPr lang="en-US" sz="2200" b="1" dirty="0">
                <a:solidFill>
                  <a:prstClr val="black">
                    <a:lumMod val="85000"/>
                    <a:lumOff val="15000"/>
                  </a:prstClr>
                </a:solidFill>
              </a:rPr>
              <a:t>5% of patients reported at-risk/problem gambling</a:t>
            </a:r>
            <a:r>
              <a:rPr lang="en-US" sz="2200" dirty="0">
                <a:solidFill>
                  <a:prstClr val="black">
                    <a:lumMod val="85000"/>
                    <a:lumOff val="15000"/>
                  </a:prstClr>
                </a:solidFill>
              </a:rPr>
              <a:t>. </a:t>
            </a:r>
          </a:p>
        </p:txBody>
      </p:sp>
      <p:sp>
        <p:nvSpPr>
          <p:cNvPr id="4" name="Slide Number Placeholder 3"/>
          <p:cNvSpPr>
            <a:spLocks noGrp="1"/>
          </p:cNvSpPr>
          <p:nvPr>
            <p:ph type="sldNum" sz="quarter" idx="4294967295"/>
          </p:nvPr>
        </p:nvSpPr>
        <p:spPr>
          <a:xfrm>
            <a:off x="10591800" y="5969000"/>
            <a:ext cx="1600200" cy="279400"/>
          </a:xfrm>
        </p:spPr>
        <p:txBody>
          <a:bodyPr/>
          <a:lstStyle/>
          <a:p>
            <a:fld id="{9B27D237-6C0D-5549-BE11-2040A22CBC71}" type="slidenum">
              <a:rPr lang="en-US" smtClean="0"/>
              <a:pPr/>
              <a:t>15</a:t>
            </a:fld>
            <a:endParaRPr lang="en-US" dirty="0"/>
          </a:p>
        </p:txBody>
      </p:sp>
      <p:sp>
        <p:nvSpPr>
          <p:cNvPr id="5" name="Title 1"/>
          <p:cNvSpPr txBox="1">
            <a:spLocks/>
          </p:cNvSpPr>
          <p:nvPr/>
        </p:nvSpPr>
        <p:spPr>
          <a:xfrm>
            <a:off x="744856" y="885553"/>
            <a:ext cx="9735575" cy="741356"/>
          </a:xfrm>
          <a:prstGeom prst="rect">
            <a:avLst/>
          </a:prstGeom>
        </p:spPr>
        <p:txBody>
          <a:bodyPr vert="horz" lIns="91440" tIns="45720" rIns="91440" bIns="45720" rtlCol="0" anchor="b">
            <a:noAutofit/>
          </a:bodyPr>
          <a:lstStyle>
            <a:lvl1pPr algn="l" defTabSz="457200" rtl="0" eaLnBrk="1" latinLnBrk="0" hangingPunct="1">
              <a:spcBef>
                <a:spcPct val="0"/>
              </a:spcBef>
              <a:buNone/>
              <a:defRPr sz="2400" kern="1200">
                <a:solidFill>
                  <a:schemeClr val="bg1"/>
                </a:solidFill>
                <a:latin typeface="Georgia"/>
                <a:ea typeface="+mj-ea"/>
                <a:cs typeface="Georgia"/>
              </a:defRPr>
            </a:lvl1pPr>
          </a:lstStyle>
          <a:p>
            <a:pPr algn="ctr"/>
            <a:r>
              <a:rPr lang="en-US" sz="3500" b="1" dirty="0">
                <a:solidFill>
                  <a:schemeClr val="tx1"/>
                </a:solidFill>
                <a:latin typeface="+mj-lt"/>
              </a:rPr>
              <a:t>Screening for Gambling Disorder in Primary Care</a:t>
            </a:r>
          </a:p>
        </p:txBody>
      </p:sp>
      <p:pic>
        <p:nvPicPr>
          <p:cNvPr id="1028" name="Picture 4" descr="Image result for massachusetts gaming commis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1800" y="741946"/>
            <a:ext cx="814956" cy="814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361084"/>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90435" y="941081"/>
            <a:ext cx="8151813" cy="901579"/>
          </a:xfrm>
        </p:spPr>
        <p:txBody>
          <a:bodyPr anchor="ctr">
            <a:noAutofit/>
          </a:bodyPr>
          <a:lstStyle/>
          <a:p>
            <a:r>
              <a:rPr lang="en-US" sz="3500" b="1" dirty="0">
                <a:hlinkClick r:id="rId3"/>
              </a:rPr>
              <a:t>Brief Biosocial Gambling Screen (BBGS)</a:t>
            </a:r>
            <a:endParaRPr lang="en-US" sz="3500" b="1" dirty="0"/>
          </a:p>
        </p:txBody>
      </p:sp>
      <p:sp>
        <p:nvSpPr>
          <p:cNvPr id="4" name="Slide Number Placeholder 3"/>
          <p:cNvSpPr>
            <a:spLocks noGrp="1"/>
          </p:cNvSpPr>
          <p:nvPr>
            <p:ph type="sldNum" sz="quarter" idx="4294967295"/>
          </p:nvPr>
        </p:nvSpPr>
        <p:spPr>
          <a:xfrm>
            <a:off x="10591800" y="5969000"/>
            <a:ext cx="1600200" cy="279400"/>
          </a:xfrm>
        </p:spPr>
        <p:txBody>
          <a:bodyPr/>
          <a:lstStyle/>
          <a:p>
            <a:fld id="{9B27D237-6C0D-5549-BE11-2040A22CBC71}" type="slidenum">
              <a:rPr lang="en-US" smtClean="0"/>
              <a:pPr/>
              <a:t>16</a:t>
            </a:fld>
            <a:endParaRPr lang="en-US" dirty="0"/>
          </a:p>
        </p:txBody>
      </p:sp>
      <p:graphicFrame>
        <p:nvGraphicFramePr>
          <p:cNvPr id="5" name="Content Placeholder 4"/>
          <p:cNvGraphicFramePr>
            <a:graphicFrameLocks noGrp="1"/>
          </p:cNvGraphicFramePr>
          <p:nvPr>
            <p:ph idx="4294967295"/>
          </p:nvPr>
        </p:nvGraphicFramePr>
        <p:xfrm>
          <a:off x="890435" y="2293790"/>
          <a:ext cx="10337341" cy="3846940"/>
        </p:xfrm>
        <a:graphic>
          <a:graphicData uri="http://schemas.openxmlformats.org/drawingml/2006/table">
            <a:tbl>
              <a:tblPr firstRow="1" firstCol="1" bandRow="1">
                <a:tableStyleId>{2D5ABB26-0587-4C30-8999-92F81FD0307C}</a:tableStyleId>
              </a:tblPr>
              <a:tblGrid>
                <a:gridCol w="8674277">
                  <a:extLst>
                    <a:ext uri="{9D8B030D-6E8A-4147-A177-3AD203B41FA5}">
                      <a16:colId xmlns:a16="http://schemas.microsoft.com/office/drawing/2014/main" val="20000"/>
                    </a:ext>
                  </a:extLst>
                </a:gridCol>
                <a:gridCol w="1663064">
                  <a:extLst>
                    <a:ext uri="{9D8B030D-6E8A-4147-A177-3AD203B41FA5}">
                      <a16:colId xmlns:a16="http://schemas.microsoft.com/office/drawing/2014/main" val="20001"/>
                    </a:ext>
                  </a:extLst>
                </a:gridCol>
              </a:tblGrid>
              <a:tr h="659082">
                <a:tc>
                  <a:txBody>
                    <a:bodyPr/>
                    <a:lstStyle/>
                    <a:p>
                      <a:pPr marL="0" marR="0" lvl="0" indent="0" algn="l">
                        <a:spcBef>
                          <a:spcPts val="0"/>
                        </a:spcBef>
                        <a:spcAft>
                          <a:spcPts val="0"/>
                        </a:spcAft>
                        <a:buFont typeface="+mj-lt"/>
                        <a:buNone/>
                      </a:pPr>
                      <a:r>
                        <a:rPr lang="en-US" sz="2800" b="1" dirty="0">
                          <a:effectLst/>
                        </a:rPr>
                        <a:t>Have you gambled in the past 12 months?</a:t>
                      </a:r>
                      <a:r>
                        <a:rPr lang="en-US" sz="2800" b="1" baseline="0" dirty="0">
                          <a:effectLst/>
                        </a:rPr>
                        <a:t> </a:t>
                      </a:r>
                    </a:p>
                  </a:txBody>
                  <a:tcPr marL="51435" marR="51435"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effectLst/>
                        </a:rPr>
                        <a:t>No/ Yes*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800" dirty="0">
                        <a:effectLst/>
                      </a:endParaRPr>
                    </a:p>
                  </a:txBody>
                  <a:tcPr marL="51435" marR="51435" marT="0" marB="0"/>
                </a:tc>
                <a:extLst>
                  <a:ext uri="{0D108BD9-81ED-4DB2-BD59-A6C34878D82A}">
                    <a16:rowId xmlns:a16="http://schemas.microsoft.com/office/drawing/2014/main" val="10000"/>
                  </a:ext>
                </a:extLst>
              </a:tr>
              <a:tr h="744042">
                <a:tc>
                  <a:txBody>
                    <a:bodyPr/>
                    <a:lstStyle/>
                    <a:p>
                      <a:pPr marL="457200" marR="0" lvl="0" indent="-457200" algn="l">
                        <a:spcBef>
                          <a:spcPts val="0"/>
                        </a:spcBef>
                        <a:spcAft>
                          <a:spcPts val="0"/>
                        </a:spcAft>
                        <a:buFont typeface="+mj-lt"/>
                        <a:buAutoNum type="arabicPeriod"/>
                      </a:pPr>
                      <a:r>
                        <a:rPr lang="en-US" sz="2000" b="1" dirty="0">
                          <a:effectLst/>
                        </a:rPr>
                        <a:t>During the past 12 months, have you become restless irritable or anxious when trying to stop/cut down on gambling?</a:t>
                      </a:r>
                    </a:p>
                  </a:txBody>
                  <a:tcPr marL="51435" marR="51435" marT="0" marB="0"/>
                </a:tc>
                <a:tc>
                  <a:txBody>
                    <a:bodyPr/>
                    <a:lstStyle/>
                    <a:p>
                      <a:pPr marL="0" marR="0" algn="l">
                        <a:spcBef>
                          <a:spcPts val="0"/>
                        </a:spcBef>
                        <a:spcAft>
                          <a:spcPts val="0"/>
                        </a:spcAft>
                      </a:pPr>
                      <a:r>
                        <a:rPr lang="en-US" sz="2000" dirty="0">
                          <a:effectLst/>
                        </a:rPr>
                        <a:t>No / Yes</a:t>
                      </a:r>
                      <a:endParaRPr lang="en-US" sz="2000" b="0" dirty="0">
                        <a:solidFill>
                          <a:schemeClr val="tx1"/>
                        </a:solidFill>
                        <a:effectLst/>
                        <a:latin typeface="+mn-lt"/>
                        <a:ea typeface="Times New Roman"/>
                      </a:endParaRPr>
                    </a:p>
                  </a:txBody>
                  <a:tcPr marL="51435" marR="51435" marT="0" marB="0"/>
                </a:tc>
                <a:extLst>
                  <a:ext uri="{0D108BD9-81ED-4DB2-BD59-A6C34878D82A}">
                    <a16:rowId xmlns:a16="http://schemas.microsoft.com/office/drawing/2014/main" val="10001"/>
                  </a:ext>
                </a:extLst>
              </a:tr>
              <a:tr h="708991">
                <a:tc>
                  <a:txBody>
                    <a:bodyPr/>
                    <a:lstStyle/>
                    <a:p>
                      <a:pPr marL="457200" lvl="0" indent="-457200" algn="l">
                        <a:buFont typeface="+mj-lt"/>
                        <a:buAutoNum type="arabicPeriod" startAt="2"/>
                      </a:pPr>
                      <a:r>
                        <a:rPr lang="en-US" sz="2000" dirty="0">
                          <a:effectLst/>
                        </a:rPr>
                        <a:t>During the past 12 months, have you tried to keep your family </a:t>
                      </a:r>
                    </a:p>
                    <a:p>
                      <a:pPr marL="0" lvl="0" indent="0" algn="l">
                        <a:buFont typeface="+mj-lt"/>
                        <a:buNone/>
                      </a:pPr>
                      <a:r>
                        <a:rPr lang="en-US" sz="2000" dirty="0">
                          <a:effectLst/>
                        </a:rPr>
                        <a:t>        or friends from knowing how much you gambled?</a:t>
                      </a:r>
                      <a:r>
                        <a:rPr lang="en-US" sz="2000" baseline="0" dirty="0">
                          <a:effectLst/>
                        </a:rPr>
                        <a:t> </a:t>
                      </a:r>
                    </a:p>
                  </a:txBody>
                  <a:tcPr marL="51435" marR="51435" marT="0" marB="0"/>
                </a:tc>
                <a:tc>
                  <a:txBody>
                    <a:bodyPr/>
                    <a:lstStyle/>
                    <a:p>
                      <a:pPr marL="0" marR="0" algn="l">
                        <a:spcBef>
                          <a:spcPts val="0"/>
                        </a:spcBef>
                        <a:spcAft>
                          <a:spcPts val="0"/>
                        </a:spcAft>
                      </a:pPr>
                      <a:r>
                        <a:rPr lang="en-US" sz="2000" dirty="0">
                          <a:effectLst/>
                        </a:rPr>
                        <a:t>No / Yes</a:t>
                      </a:r>
                      <a:endParaRPr lang="en-US" sz="2000" b="0" dirty="0">
                        <a:solidFill>
                          <a:schemeClr val="tx1"/>
                        </a:solidFill>
                        <a:effectLst/>
                        <a:latin typeface="+mn-lt"/>
                        <a:ea typeface="Times New Roman"/>
                      </a:endParaRPr>
                    </a:p>
                  </a:txBody>
                  <a:tcPr marL="51435" marR="51435" marT="0" marB="0"/>
                </a:tc>
                <a:extLst>
                  <a:ext uri="{0D108BD9-81ED-4DB2-BD59-A6C34878D82A}">
                    <a16:rowId xmlns:a16="http://schemas.microsoft.com/office/drawing/2014/main" val="10002"/>
                  </a:ext>
                </a:extLst>
              </a:tr>
              <a:tr h="1662387">
                <a:tc>
                  <a:txBody>
                    <a:bodyPr/>
                    <a:lstStyle/>
                    <a:p>
                      <a:pPr marL="457200" lvl="0" indent="-457200" algn="l">
                        <a:buFont typeface="+mj-lt"/>
                        <a:buAutoNum type="arabicPeriod" startAt="3"/>
                      </a:pPr>
                      <a:r>
                        <a:rPr lang="en-US" sz="2000" dirty="0">
                          <a:effectLst/>
                        </a:rPr>
                        <a:t>During the past 12 months, did you have such financial trouble</a:t>
                      </a:r>
                    </a:p>
                    <a:p>
                      <a:pPr marL="0" lvl="0" indent="0" algn="l">
                        <a:buFont typeface="+mj-lt"/>
                        <a:buNone/>
                      </a:pPr>
                      <a:r>
                        <a:rPr lang="en-US" sz="2000" dirty="0">
                          <a:effectLst/>
                        </a:rPr>
                        <a:t>        as a result of your gambling that you had to get help with living</a:t>
                      </a:r>
                    </a:p>
                    <a:p>
                      <a:pPr marL="0" lvl="0" indent="0" algn="l">
                        <a:buFont typeface="+mj-lt"/>
                        <a:buNone/>
                      </a:pPr>
                      <a:r>
                        <a:rPr lang="en-US" sz="2000" dirty="0">
                          <a:effectLst/>
                        </a:rPr>
                        <a:t>        expenses from family, friends or welfare?</a:t>
                      </a:r>
                    </a:p>
                    <a:p>
                      <a:pPr marL="0" lvl="0" indent="0" algn="l">
                        <a:buFont typeface="+mj-lt"/>
                        <a:buNone/>
                      </a:pPr>
                      <a:r>
                        <a:rPr lang="en-US" sz="2000" b="1" dirty="0">
                          <a:solidFill>
                            <a:schemeClr val="tx1"/>
                          </a:solidFill>
                          <a:effectLst/>
                        </a:rPr>
                        <a:t>Any “yes” responses,</a:t>
                      </a:r>
                      <a:r>
                        <a:rPr lang="en-US" sz="2000" b="1" baseline="0" dirty="0">
                          <a:solidFill>
                            <a:schemeClr val="tx1"/>
                          </a:solidFill>
                          <a:effectLst/>
                        </a:rPr>
                        <a:t> suggestive of possible problem gambling.</a:t>
                      </a:r>
                      <a:r>
                        <a:rPr lang="en-US" sz="2000" baseline="0" dirty="0">
                          <a:solidFill>
                            <a:schemeClr val="tx1"/>
                          </a:solidFill>
                          <a:effectLst/>
                        </a:rPr>
                        <a:t>           </a:t>
                      </a:r>
                      <a:endParaRPr lang="en-US" sz="2000" b="0" dirty="0">
                        <a:solidFill>
                          <a:schemeClr val="tx1"/>
                        </a:solidFill>
                        <a:effectLst/>
                        <a:latin typeface="+mn-lt"/>
                      </a:endParaRPr>
                    </a:p>
                  </a:txBody>
                  <a:tcPr marL="51435" marR="51435" marT="0" marB="0"/>
                </a:tc>
                <a:tc>
                  <a:txBody>
                    <a:bodyPr/>
                    <a:lstStyle/>
                    <a:p>
                      <a:pPr marL="0" marR="0" algn="l">
                        <a:spcBef>
                          <a:spcPts val="0"/>
                        </a:spcBef>
                        <a:spcAft>
                          <a:spcPts val="0"/>
                        </a:spcAft>
                      </a:pPr>
                      <a:r>
                        <a:rPr lang="en-US" sz="2000" dirty="0">
                          <a:effectLst/>
                        </a:rPr>
                        <a:t>No / Yes	</a:t>
                      </a:r>
                      <a:endParaRPr lang="en-US" sz="2000" b="0" dirty="0">
                        <a:solidFill>
                          <a:schemeClr val="tx1"/>
                        </a:solidFill>
                        <a:effectLst/>
                        <a:latin typeface="+mn-lt"/>
                        <a:ea typeface="Times New Roman"/>
                      </a:endParaRPr>
                    </a:p>
                  </a:txBody>
                  <a:tcPr marL="51435" marR="51435" marT="0" marB="0"/>
                </a:tc>
                <a:extLst>
                  <a:ext uri="{0D108BD9-81ED-4DB2-BD59-A6C34878D82A}">
                    <a16:rowId xmlns:a16="http://schemas.microsoft.com/office/drawing/2014/main" val="10003"/>
                  </a:ext>
                </a:extLst>
              </a:tr>
            </a:tbl>
          </a:graphicData>
        </a:graphic>
      </p:graphicFrame>
      <p:sp>
        <p:nvSpPr>
          <p:cNvPr id="3" name="Rectangle 2"/>
          <p:cNvSpPr/>
          <p:nvPr/>
        </p:nvSpPr>
        <p:spPr>
          <a:xfrm>
            <a:off x="9042248" y="5320268"/>
            <a:ext cx="2114681" cy="369332"/>
          </a:xfrm>
          <a:prstGeom prst="rect">
            <a:avLst/>
          </a:prstGeom>
        </p:spPr>
        <p:txBody>
          <a:bodyPr wrap="none">
            <a:spAutoFit/>
          </a:bodyPr>
          <a:lstStyle/>
          <a:p>
            <a:r>
              <a:rPr lang="en-US" dirty="0"/>
              <a:t>(</a:t>
            </a:r>
            <a:r>
              <a:rPr lang="en-US" dirty="0">
                <a:hlinkClick r:id="rId4"/>
              </a:rPr>
              <a:t>Gebauer et al., 2010</a:t>
            </a:r>
            <a:r>
              <a:rPr lang="en-US" dirty="0"/>
              <a:t>)</a:t>
            </a:r>
          </a:p>
        </p:txBody>
      </p:sp>
      <p:pic>
        <p:nvPicPr>
          <p:cNvPr id="1026" name="Picture 2" descr="icrg-bbgs-magnet2020.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19208" y="755757"/>
            <a:ext cx="1908475" cy="1431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124484"/>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75506" y="750815"/>
            <a:ext cx="10440987" cy="687387"/>
          </a:xfrm>
        </p:spPr>
        <p:txBody>
          <a:bodyPr anchor="ctr">
            <a:normAutofit/>
          </a:bodyPr>
          <a:lstStyle/>
          <a:p>
            <a:r>
              <a:rPr lang="en-US" sz="3500" b="1" dirty="0"/>
              <a:t>Other Problem Gambling Screening Instruments </a:t>
            </a:r>
          </a:p>
        </p:txBody>
      </p:sp>
      <p:sp>
        <p:nvSpPr>
          <p:cNvPr id="3" name="Content Placeholder 2"/>
          <p:cNvSpPr>
            <a:spLocks noGrp="1"/>
          </p:cNvSpPr>
          <p:nvPr>
            <p:ph idx="4294967295"/>
          </p:nvPr>
        </p:nvSpPr>
        <p:spPr>
          <a:xfrm>
            <a:off x="950913" y="1694576"/>
            <a:ext cx="10305972" cy="4068915"/>
          </a:xfrm>
        </p:spPr>
        <p:txBody>
          <a:bodyPr>
            <a:normAutofit/>
          </a:bodyPr>
          <a:lstStyle/>
          <a:p>
            <a:pPr>
              <a:spcBef>
                <a:spcPts val="0"/>
              </a:spcBef>
              <a:spcAft>
                <a:spcPts val="0"/>
              </a:spcAft>
            </a:pPr>
            <a:r>
              <a:rPr lang="en-US" sz="3200" dirty="0">
                <a:hlinkClick r:id="rId3"/>
              </a:rPr>
              <a:t>National Opinion Research Center DSM-IV Screen</a:t>
            </a:r>
            <a:r>
              <a:rPr lang="en-US" sz="3200" dirty="0"/>
              <a:t> </a:t>
            </a:r>
            <a:r>
              <a:rPr lang="en-US" dirty="0"/>
              <a:t>(Gerstein et al., 1999)</a:t>
            </a:r>
          </a:p>
          <a:p>
            <a:pPr marL="0" indent="0">
              <a:spcBef>
                <a:spcPts val="0"/>
              </a:spcBef>
              <a:spcAft>
                <a:spcPts val="0"/>
              </a:spcAft>
              <a:buNone/>
            </a:pPr>
            <a:endParaRPr lang="en-US" dirty="0"/>
          </a:p>
          <a:p>
            <a:pPr>
              <a:spcBef>
                <a:spcPts val="0"/>
              </a:spcBef>
              <a:spcAft>
                <a:spcPts val="0"/>
              </a:spcAft>
            </a:pPr>
            <a:r>
              <a:rPr lang="en-US" sz="3200" dirty="0">
                <a:hlinkClick r:id="rId4"/>
              </a:rPr>
              <a:t>Massachusetts Gambling Screen</a:t>
            </a:r>
            <a:r>
              <a:rPr lang="en-US" sz="3200" dirty="0"/>
              <a:t> </a:t>
            </a:r>
            <a:r>
              <a:rPr lang="en-US" dirty="0"/>
              <a:t>(Shaffer et al., 1994)</a:t>
            </a:r>
          </a:p>
          <a:p>
            <a:pPr marL="0" indent="0">
              <a:spcBef>
                <a:spcPts val="0"/>
              </a:spcBef>
              <a:spcAft>
                <a:spcPts val="0"/>
              </a:spcAft>
              <a:buNone/>
            </a:pPr>
            <a:endParaRPr lang="en-US" sz="2800" dirty="0"/>
          </a:p>
          <a:p>
            <a:pPr>
              <a:spcBef>
                <a:spcPts val="0"/>
              </a:spcBef>
              <a:spcAft>
                <a:spcPts val="0"/>
              </a:spcAft>
            </a:pPr>
            <a:r>
              <a:rPr lang="en-US" sz="3200" dirty="0">
                <a:hlinkClick r:id="rId5"/>
              </a:rPr>
              <a:t>Problem Gambling Severity Index (PGSI)</a:t>
            </a:r>
            <a:r>
              <a:rPr lang="en-US" sz="3200" dirty="0"/>
              <a:t> </a:t>
            </a:r>
            <a:r>
              <a:rPr lang="en-US" dirty="0"/>
              <a:t>(Ferris &amp; Wynne, 2001) – Score higher than 8, indicative of problem gambling</a:t>
            </a:r>
          </a:p>
          <a:p>
            <a:pPr lvl="1">
              <a:spcBef>
                <a:spcPts val="0"/>
              </a:spcBef>
              <a:spcAft>
                <a:spcPts val="0"/>
              </a:spcAft>
            </a:pPr>
            <a:r>
              <a:rPr lang="en-US" sz="2400" dirty="0"/>
              <a:t>No risk, low-risk (1-2), moderate risk (3-7), and high-risk (8 or higher) </a:t>
            </a:r>
          </a:p>
        </p:txBody>
      </p:sp>
      <p:sp>
        <p:nvSpPr>
          <p:cNvPr id="4" name="Slide Number Placeholder 3"/>
          <p:cNvSpPr>
            <a:spLocks noGrp="1"/>
          </p:cNvSpPr>
          <p:nvPr>
            <p:ph type="sldNum" sz="quarter" idx="4294967295"/>
          </p:nvPr>
        </p:nvSpPr>
        <p:spPr>
          <a:xfrm>
            <a:off x="10591800" y="5969000"/>
            <a:ext cx="1600200" cy="279400"/>
          </a:xfrm>
        </p:spPr>
        <p:txBody>
          <a:bodyPr/>
          <a:lstStyle/>
          <a:p>
            <a:fld id="{9B27D237-6C0D-5549-BE11-2040A22CBC71}" type="slidenum">
              <a:rPr lang="en-US" smtClean="0"/>
              <a:pPr/>
              <a:t>17</a:t>
            </a:fld>
            <a:endParaRPr lang="en-US" dirty="0"/>
          </a:p>
        </p:txBody>
      </p:sp>
    </p:spTree>
    <p:extLst>
      <p:ext uri="{BB962C8B-B14F-4D97-AF65-F5344CB8AC3E}">
        <p14:creationId xmlns:p14="http://schemas.microsoft.com/office/powerpoint/2010/main" val="4166485694"/>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65371" y="758331"/>
            <a:ext cx="8402638" cy="687387"/>
          </a:xfrm>
        </p:spPr>
        <p:txBody>
          <a:bodyPr anchor="ctr">
            <a:normAutofit/>
          </a:bodyPr>
          <a:lstStyle/>
          <a:p>
            <a:r>
              <a:rPr lang="en-US" sz="3500" b="1" dirty="0"/>
              <a:t>Treatments for Gambling Disorder</a:t>
            </a:r>
          </a:p>
        </p:txBody>
      </p:sp>
      <p:sp>
        <p:nvSpPr>
          <p:cNvPr id="3" name="Content Placeholder 2"/>
          <p:cNvSpPr>
            <a:spLocks noGrp="1"/>
          </p:cNvSpPr>
          <p:nvPr>
            <p:ph idx="4294967295"/>
          </p:nvPr>
        </p:nvSpPr>
        <p:spPr>
          <a:xfrm>
            <a:off x="821459" y="1445718"/>
            <a:ext cx="10585681" cy="4523282"/>
          </a:xfrm>
        </p:spPr>
        <p:txBody>
          <a:bodyPr>
            <a:noAutofit/>
          </a:bodyPr>
          <a:lstStyle/>
          <a:p>
            <a:pPr>
              <a:spcBef>
                <a:spcPts val="0"/>
              </a:spcBef>
            </a:pPr>
            <a:r>
              <a:rPr lang="en-US" sz="2300" dirty="0"/>
              <a:t>Gambling disorder responds to similar treatments as substance use disorders.</a:t>
            </a:r>
          </a:p>
          <a:p>
            <a:pPr lvl="1">
              <a:spcBef>
                <a:spcPts val="0"/>
              </a:spcBef>
              <a:buFont typeface="Wingdings" panose="05000000000000000000" pitchFamily="2" charset="2"/>
              <a:buChar char="Ø"/>
            </a:pPr>
            <a:r>
              <a:rPr lang="en-US" sz="2300" dirty="0"/>
              <a:t>Recovery support services–peer support &amp; 12-step program (Gamblers Anonymous)</a:t>
            </a:r>
          </a:p>
          <a:p>
            <a:pPr lvl="1">
              <a:spcBef>
                <a:spcPts val="0"/>
              </a:spcBef>
              <a:buFont typeface="Wingdings" panose="05000000000000000000" pitchFamily="2" charset="2"/>
              <a:buChar char="Ø"/>
            </a:pPr>
            <a:r>
              <a:rPr lang="en-US" sz="2300" dirty="0"/>
              <a:t>Brief advice-giving/psychoeducation</a:t>
            </a:r>
          </a:p>
          <a:p>
            <a:pPr lvl="1">
              <a:spcBef>
                <a:spcPts val="0"/>
              </a:spcBef>
              <a:buFont typeface="Wingdings" panose="05000000000000000000" pitchFamily="2" charset="2"/>
              <a:buChar char="Ø"/>
            </a:pPr>
            <a:r>
              <a:rPr lang="en-US" sz="2300" dirty="0"/>
              <a:t>Cognitive behavioral therapies (</a:t>
            </a:r>
            <a:r>
              <a:rPr lang="en-US" sz="2300" dirty="0">
                <a:hlinkClick r:id="rId2"/>
              </a:rPr>
              <a:t>Petry, Rash, &amp; Alessi, 2016</a:t>
            </a:r>
            <a:r>
              <a:rPr lang="en-US" sz="2300" dirty="0"/>
              <a:t>)</a:t>
            </a:r>
          </a:p>
          <a:p>
            <a:pPr>
              <a:spcBef>
                <a:spcPts val="0"/>
              </a:spcBef>
            </a:pPr>
            <a:r>
              <a:rPr lang="en-US" sz="2300" dirty="0"/>
              <a:t>Oral naltrexone (opioid antagonist) has shown efficacy in controlled trials (</a:t>
            </a:r>
            <a:r>
              <a:rPr lang="en-US" sz="2300" dirty="0">
                <a:hlinkClick r:id="rId3"/>
              </a:rPr>
              <a:t>Bartely &amp; Bloch, 2013</a:t>
            </a:r>
            <a:r>
              <a:rPr lang="en-US" sz="2300" dirty="0"/>
              <a:t>). </a:t>
            </a:r>
          </a:p>
          <a:p>
            <a:r>
              <a:rPr lang="en-US" sz="2300" dirty="0"/>
              <a:t>Veterans with gambling problems </a:t>
            </a:r>
            <a:r>
              <a:rPr lang="en-US" sz="2300" b="1" u="sng" dirty="0"/>
              <a:t>and</a:t>
            </a:r>
            <a:r>
              <a:rPr lang="en-US" sz="2300" dirty="0"/>
              <a:t> alcohol use disorder had worst outcomes on medication (disulfiram or naltrexone) compared to Veterans with only alcohol use disorder (</a:t>
            </a:r>
            <a:r>
              <a:rPr lang="en-US" sz="2300" dirty="0">
                <a:hlinkClick r:id="rId4"/>
              </a:rPr>
              <a:t>Grant, Potenza, Kraus &amp; Petrakis, 2017</a:t>
            </a:r>
            <a:r>
              <a:rPr lang="en-US" sz="2300" dirty="0"/>
              <a:t>) in terms of mental health functioning.</a:t>
            </a:r>
          </a:p>
          <a:p>
            <a:r>
              <a:rPr lang="en-US" sz="2300" dirty="0"/>
              <a:t>Mindfulness based relapse prevention shown to be helpful for US veterans with co-morbid gambling and substances use or mental health challenges (</a:t>
            </a:r>
            <a:r>
              <a:rPr lang="en-US" sz="2300" dirty="0">
                <a:hlinkClick r:id="rId5"/>
              </a:rPr>
              <a:t>Shirk et al., 2021</a:t>
            </a:r>
            <a:r>
              <a:rPr lang="en-US" sz="2300" dirty="0"/>
              <a:t>). </a:t>
            </a:r>
            <a:endParaRPr lang="en-US" sz="2300" u="sng" dirty="0"/>
          </a:p>
        </p:txBody>
      </p:sp>
      <p:sp>
        <p:nvSpPr>
          <p:cNvPr id="4" name="Slide Number Placeholder 3"/>
          <p:cNvSpPr>
            <a:spLocks noGrp="1"/>
          </p:cNvSpPr>
          <p:nvPr>
            <p:ph type="sldNum" sz="quarter" idx="4294967295"/>
          </p:nvPr>
        </p:nvSpPr>
        <p:spPr>
          <a:xfrm>
            <a:off x="10591800" y="5969000"/>
            <a:ext cx="1600200" cy="279400"/>
          </a:xfrm>
        </p:spPr>
        <p:txBody>
          <a:bodyPr/>
          <a:lstStyle/>
          <a:p>
            <a:fld id="{9B27D237-6C0D-5549-BE11-2040A22CBC71}" type="slidenum">
              <a:rPr lang="en-US" smtClean="0"/>
              <a:pPr/>
              <a:t>18</a:t>
            </a:fld>
            <a:endParaRPr lang="en-US" dirty="0"/>
          </a:p>
        </p:txBody>
      </p:sp>
    </p:spTree>
    <p:extLst>
      <p:ext uri="{BB962C8B-B14F-4D97-AF65-F5344CB8AC3E}">
        <p14:creationId xmlns:p14="http://schemas.microsoft.com/office/powerpoint/2010/main" val="3045256924"/>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61646" y="1688123"/>
            <a:ext cx="10430749" cy="4187215"/>
          </a:xfrm>
        </p:spPr>
        <p:txBody>
          <a:bodyPr>
            <a:normAutofit/>
          </a:bodyPr>
          <a:lstStyle/>
          <a:p>
            <a:r>
              <a:rPr lang="en-US" dirty="0"/>
              <a:t>Few randomized controlled trials have studied pharmacotherapies for gambling disorder. </a:t>
            </a:r>
          </a:p>
          <a:p>
            <a:r>
              <a:rPr lang="en-US" dirty="0"/>
              <a:t>Opioid antagonists like naltrexone showed promise in the pharmacological treatment of gambling disorder. Pharmacotherapy combined with psychotherapy treatments for gambling disorder may provide better rates of patient retention in comparison to pharmacology-only treatments, though further research is needed in this area. </a:t>
            </a:r>
          </a:p>
          <a:p>
            <a:r>
              <a:rPr lang="en-US" dirty="0"/>
              <a:t>Future studies should address gaps relating to considerations of racial, ethnic, gender and other individual differences in clinical studies (</a:t>
            </a:r>
            <a:r>
              <a:rPr lang="en-US" dirty="0">
                <a:hlinkClick r:id="rId2"/>
              </a:rPr>
              <a:t>Kraus, Etuk, &amp; Potenza, 2020</a:t>
            </a:r>
            <a:r>
              <a:rPr lang="en-US" dirty="0"/>
              <a:t>).</a:t>
            </a:r>
          </a:p>
        </p:txBody>
      </p:sp>
      <p:sp>
        <p:nvSpPr>
          <p:cNvPr id="5" name="Title 1"/>
          <p:cNvSpPr>
            <a:spLocks noGrp="1"/>
          </p:cNvSpPr>
          <p:nvPr>
            <p:ph type="title" idx="4294967295"/>
          </p:nvPr>
        </p:nvSpPr>
        <p:spPr>
          <a:xfrm>
            <a:off x="1894681" y="907074"/>
            <a:ext cx="8402638" cy="687387"/>
          </a:xfrm>
        </p:spPr>
        <p:txBody>
          <a:bodyPr anchor="ctr">
            <a:normAutofit/>
          </a:bodyPr>
          <a:lstStyle/>
          <a:p>
            <a:r>
              <a:rPr lang="en-US" sz="3500" b="1" dirty="0"/>
              <a:t>Medications for Gambling Disorder</a:t>
            </a:r>
          </a:p>
        </p:txBody>
      </p:sp>
      <p:sp>
        <p:nvSpPr>
          <p:cNvPr id="4" name="Slide Number Placeholder 3">
            <a:extLst>
              <a:ext uri="{FF2B5EF4-FFF2-40B4-BE49-F238E27FC236}">
                <a16:creationId xmlns:a16="http://schemas.microsoft.com/office/drawing/2014/main" id="{44A35C65-7DAD-4AA9-8EB2-D3657C4B1278}"/>
              </a:ext>
            </a:extLst>
          </p:cNvPr>
          <p:cNvSpPr txBox="1">
            <a:spLocks/>
          </p:cNvSpPr>
          <p:nvPr/>
        </p:nvSpPr>
        <p:spPr>
          <a:xfrm>
            <a:off x="10591800" y="5969000"/>
            <a:ext cx="1600200"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27D237-6C0D-5549-BE11-2040A22CBC71}" type="slidenum">
              <a:rPr lang="en-US" smtClean="0"/>
              <a:pPr/>
              <a:t>19</a:t>
            </a:fld>
            <a:endParaRPr lang="en-US" dirty="0"/>
          </a:p>
        </p:txBody>
      </p:sp>
    </p:spTree>
    <p:extLst>
      <p:ext uri="{BB962C8B-B14F-4D97-AF65-F5344CB8AC3E}">
        <p14:creationId xmlns:p14="http://schemas.microsoft.com/office/powerpoint/2010/main" val="1168166854"/>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650" name="Group 2"/>
          <p:cNvGrpSpPr>
            <a:grpSpLocks/>
          </p:cNvGrpSpPr>
          <p:nvPr/>
        </p:nvGrpSpPr>
        <p:grpSpPr bwMode="auto">
          <a:xfrm>
            <a:off x="2514600" y="1600200"/>
            <a:ext cx="2133600" cy="3505200"/>
            <a:chOff x="672" y="1008"/>
            <a:chExt cx="1261" cy="2208"/>
          </a:xfrm>
        </p:grpSpPr>
        <p:sp>
          <p:nvSpPr>
            <p:cNvPr id="14367" name="Pyr4"/>
            <p:cNvSpPr>
              <a:spLocks noEditPoints="1" noChangeArrowheads="1"/>
            </p:cNvSpPr>
            <p:nvPr/>
          </p:nvSpPr>
          <p:spPr bwMode="auto">
            <a:xfrm rot="5400000" flipH="1">
              <a:off x="199" y="1481"/>
              <a:ext cx="2208" cy="12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87 w 21600"/>
                <a:gd name="T13" fmla="*/ 497 h 21600"/>
                <a:gd name="T14" fmla="*/ 17315 w 21600"/>
                <a:gd name="T15" fmla="*/ 21103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4368" name="Text Box 4"/>
            <p:cNvSpPr txBox="1">
              <a:spLocks noChangeArrowheads="1"/>
            </p:cNvSpPr>
            <p:nvPr/>
          </p:nvSpPr>
          <p:spPr bwMode="auto">
            <a:xfrm>
              <a:off x="816" y="1824"/>
              <a:ext cx="91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dirty="0">
                  <a:latin typeface="+mn-lt"/>
                </a:rPr>
                <a:t>Abstainer</a:t>
              </a:r>
            </a:p>
          </p:txBody>
        </p:sp>
      </p:grpSp>
      <p:sp>
        <p:nvSpPr>
          <p:cNvPr id="155653" name="Text Box 5"/>
          <p:cNvSpPr txBox="1">
            <a:spLocks noChangeArrowheads="1"/>
          </p:cNvSpPr>
          <p:nvPr/>
        </p:nvSpPr>
        <p:spPr bwMode="auto">
          <a:xfrm rot="16200000">
            <a:off x="337346" y="3090396"/>
            <a:ext cx="35051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b="1" dirty="0">
                <a:latin typeface="+mn-lt"/>
              </a:rPr>
              <a:t>Range of Behaviors</a:t>
            </a:r>
          </a:p>
        </p:txBody>
      </p:sp>
      <p:sp>
        <p:nvSpPr>
          <p:cNvPr id="155661" name="AutoShape 13"/>
          <p:cNvSpPr>
            <a:spLocks noChangeArrowheads="1"/>
          </p:cNvSpPr>
          <p:nvPr/>
        </p:nvSpPr>
        <p:spPr bwMode="auto">
          <a:xfrm>
            <a:off x="2819399" y="5333999"/>
            <a:ext cx="2731655" cy="374073"/>
          </a:xfrm>
          <a:prstGeom prst="homePlate">
            <a:avLst>
              <a:gd name="adj" fmla="val 212500"/>
            </a:avLst>
          </a:prstGeom>
          <a:gradFill rotWithShape="1">
            <a:gsLst>
              <a:gs pos="0">
                <a:srgbClr val="003B00"/>
              </a:gs>
              <a:gs pos="100000">
                <a:srgbClr val="0080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latin typeface="+mn-lt"/>
              </a:rPr>
              <a:t>Health</a:t>
            </a:r>
            <a:r>
              <a:rPr lang="en-US" altLang="en-US" sz="1600" b="1" dirty="0">
                <a:latin typeface="+mn-lt"/>
              </a:rPr>
              <a:t> Promotion</a:t>
            </a:r>
          </a:p>
        </p:txBody>
      </p:sp>
      <p:sp>
        <p:nvSpPr>
          <p:cNvPr id="155662" name="AutoShape 14"/>
          <p:cNvSpPr>
            <a:spLocks noChangeArrowheads="1"/>
          </p:cNvSpPr>
          <p:nvPr/>
        </p:nvSpPr>
        <p:spPr bwMode="auto">
          <a:xfrm>
            <a:off x="6095999" y="4800599"/>
            <a:ext cx="4373565" cy="533399"/>
          </a:xfrm>
          <a:prstGeom prst="homePlate">
            <a:avLst>
              <a:gd name="adj" fmla="val 350000"/>
            </a:avLst>
          </a:prstGeom>
          <a:gradFill rotWithShape="1">
            <a:gsLst>
              <a:gs pos="0">
                <a:schemeClr val="accent1">
                  <a:gamma/>
                  <a:shade val="46275"/>
                  <a:invGamma/>
                </a:schemeClr>
              </a:gs>
              <a:gs pos="100000">
                <a:schemeClr val="accent1"/>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b="1" dirty="0"/>
              <a:t>Harm</a:t>
            </a:r>
            <a:r>
              <a:rPr lang="en-US" sz="1200" b="1" dirty="0"/>
              <a:t> </a:t>
            </a:r>
            <a:r>
              <a:rPr lang="en-US" b="1" dirty="0"/>
              <a:t>Reduction</a:t>
            </a:r>
            <a:endParaRPr lang="en-US" sz="1200" b="1" dirty="0"/>
          </a:p>
        </p:txBody>
      </p:sp>
      <p:grpSp>
        <p:nvGrpSpPr>
          <p:cNvPr id="155663" name="Group 15"/>
          <p:cNvGrpSpPr>
            <a:grpSpLocks/>
          </p:cNvGrpSpPr>
          <p:nvPr/>
        </p:nvGrpSpPr>
        <p:grpSpPr bwMode="auto">
          <a:xfrm>
            <a:off x="7391399" y="4099578"/>
            <a:ext cx="3504355" cy="400453"/>
            <a:chOff x="3360" y="2640"/>
            <a:chExt cx="1824" cy="203"/>
          </a:xfrm>
        </p:grpSpPr>
        <p:grpSp>
          <p:nvGrpSpPr>
            <p:cNvPr id="14358" name="Group 16"/>
            <p:cNvGrpSpPr>
              <a:grpSpLocks/>
            </p:cNvGrpSpPr>
            <p:nvPr/>
          </p:nvGrpSpPr>
          <p:grpSpPr bwMode="auto">
            <a:xfrm>
              <a:off x="3456" y="2640"/>
              <a:ext cx="1728" cy="203"/>
              <a:chOff x="3456" y="2640"/>
              <a:chExt cx="1728" cy="203"/>
            </a:xfrm>
          </p:grpSpPr>
          <p:sp>
            <p:nvSpPr>
              <p:cNvPr id="14360" name="AutoShape 17"/>
              <p:cNvSpPr>
                <a:spLocks noChangeArrowheads="1"/>
              </p:cNvSpPr>
              <p:nvPr/>
            </p:nvSpPr>
            <p:spPr bwMode="auto">
              <a:xfrm>
                <a:off x="3456" y="2640"/>
                <a:ext cx="1728" cy="192"/>
              </a:xfrm>
              <a:prstGeom prst="homePlate">
                <a:avLst>
                  <a:gd name="adj" fmla="val 225000"/>
                </a:avLst>
              </a:prstGeom>
              <a:gradFill rotWithShape="1">
                <a:gsLst>
                  <a:gs pos="0">
                    <a:schemeClr val="bg1"/>
                  </a:gs>
                  <a:gs pos="100000">
                    <a:schemeClr val="accent1"/>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600" b="1" dirty="0">
                  <a:latin typeface="+mn-lt"/>
                </a:endParaRPr>
              </a:p>
            </p:txBody>
          </p:sp>
          <p:sp>
            <p:nvSpPr>
              <p:cNvPr id="14361" name="Text Box 18"/>
              <p:cNvSpPr txBox="1">
                <a:spLocks noChangeArrowheads="1"/>
              </p:cNvSpPr>
              <p:nvPr/>
            </p:nvSpPr>
            <p:spPr bwMode="auto">
              <a:xfrm>
                <a:off x="4464" y="2640"/>
                <a:ext cx="624" cy="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1600" i="1" dirty="0">
                    <a:latin typeface="+mn-lt"/>
                  </a:rPr>
                  <a:t>intensive</a:t>
                </a:r>
              </a:p>
            </p:txBody>
          </p:sp>
          <p:sp>
            <p:nvSpPr>
              <p:cNvPr id="14362" name="Text Box 19"/>
              <p:cNvSpPr txBox="1">
                <a:spLocks noChangeArrowheads="1"/>
              </p:cNvSpPr>
              <p:nvPr/>
            </p:nvSpPr>
            <p:spPr bwMode="auto">
              <a:xfrm>
                <a:off x="3792" y="2640"/>
                <a:ext cx="767" cy="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000" b="1" dirty="0">
                    <a:latin typeface="+mn-lt"/>
                  </a:rPr>
                  <a:t>Treatment</a:t>
                </a:r>
              </a:p>
            </p:txBody>
          </p:sp>
        </p:grpSp>
        <p:sp>
          <p:nvSpPr>
            <p:cNvPr id="14359" name="Text Box 20"/>
            <p:cNvSpPr txBox="1">
              <a:spLocks noChangeArrowheads="1"/>
            </p:cNvSpPr>
            <p:nvPr/>
          </p:nvSpPr>
          <p:spPr bwMode="auto">
            <a:xfrm>
              <a:off x="3360" y="2640"/>
              <a:ext cx="479" cy="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1600" i="1" dirty="0">
                  <a:latin typeface="+mn-lt"/>
                </a:rPr>
                <a:t>brief</a:t>
              </a:r>
            </a:p>
          </p:txBody>
        </p:sp>
      </p:grpSp>
      <p:sp>
        <p:nvSpPr>
          <p:cNvPr id="155669" name="Text Box 21"/>
          <p:cNvSpPr txBox="1">
            <a:spLocks noChangeArrowheads="1"/>
          </p:cNvSpPr>
          <p:nvPr/>
        </p:nvSpPr>
        <p:spPr bwMode="auto">
          <a:xfrm>
            <a:off x="4907209" y="874376"/>
            <a:ext cx="61638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3500" b="1" dirty="0">
                <a:latin typeface="+mn-lt"/>
              </a:rPr>
              <a:t>Range of Gambling Behavior</a:t>
            </a:r>
          </a:p>
        </p:txBody>
      </p:sp>
      <p:grpSp>
        <p:nvGrpSpPr>
          <p:cNvPr id="155670" name="Group 22"/>
          <p:cNvGrpSpPr>
            <a:grpSpLocks/>
          </p:cNvGrpSpPr>
          <p:nvPr/>
        </p:nvGrpSpPr>
        <p:grpSpPr bwMode="auto">
          <a:xfrm>
            <a:off x="3064162" y="1136555"/>
            <a:ext cx="7741725" cy="1931614"/>
            <a:chOff x="720" y="739"/>
            <a:chExt cx="4666" cy="1033"/>
          </a:xfrm>
        </p:grpSpPr>
        <p:sp>
          <p:nvSpPr>
            <p:cNvPr id="14354" name="Text Box 23"/>
            <p:cNvSpPr txBox="1">
              <a:spLocks noChangeArrowheads="1"/>
            </p:cNvSpPr>
            <p:nvPr/>
          </p:nvSpPr>
          <p:spPr bwMode="auto">
            <a:xfrm>
              <a:off x="720" y="739"/>
              <a:ext cx="48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1800" b="1" dirty="0">
                  <a:latin typeface="+mn-lt"/>
                </a:rPr>
                <a:t>None</a:t>
              </a:r>
              <a:endParaRPr lang="en-US" altLang="en-US" sz="1200" b="1" dirty="0">
                <a:latin typeface="+mn-lt"/>
              </a:endParaRPr>
            </a:p>
          </p:txBody>
        </p:sp>
        <p:sp>
          <p:nvSpPr>
            <p:cNvPr id="14355" name="Text Box 24"/>
            <p:cNvSpPr txBox="1">
              <a:spLocks noChangeArrowheads="1"/>
            </p:cNvSpPr>
            <p:nvPr/>
          </p:nvSpPr>
          <p:spPr bwMode="auto">
            <a:xfrm>
              <a:off x="2736" y="1248"/>
              <a:ext cx="48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1800" b="1" dirty="0">
                  <a:latin typeface="+mn-lt"/>
                </a:rPr>
                <a:t>Mild</a:t>
              </a:r>
              <a:endParaRPr lang="en-US" altLang="en-US" sz="1200" b="1" dirty="0">
                <a:latin typeface="+mn-lt"/>
              </a:endParaRPr>
            </a:p>
          </p:txBody>
        </p:sp>
        <p:sp>
          <p:nvSpPr>
            <p:cNvPr id="14356" name="Text Box 25"/>
            <p:cNvSpPr txBox="1">
              <a:spLocks noChangeArrowheads="1"/>
            </p:cNvSpPr>
            <p:nvPr/>
          </p:nvSpPr>
          <p:spPr bwMode="auto">
            <a:xfrm>
              <a:off x="3744" y="1507"/>
              <a:ext cx="72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1800" b="1" dirty="0">
                  <a:latin typeface="+mn-lt"/>
                </a:rPr>
                <a:t>Moderate</a:t>
              </a:r>
              <a:endParaRPr lang="en-US" altLang="en-US" sz="1200" b="1" dirty="0">
                <a:latin typeface="+mn-lt"/>
              </a:endParaRPr>
            </a:p>
          </p:txBody>
        </p:sp>
        <p:sp>
          <p:nvSpPr>
            <p:cNvPr id="14357" name="Text Box 26"/>
            <p:cNvSpPr txBox="1">
              <a:spLocks noChangeArrowheads="1"/>
            </p:cNvSpPr>
            <p:nvPr/>
          </p:nvSpPr>
          <p:spPr bwMode="auto">
            <a:xfrm>
              <a:off x="4796" y="1574"/>
              <a:ext cx="590"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1800" b="1" dirty="0">
                  <a:latin typeface="+mn-lt"/>
                </a:rPr>
                <a:t>Severe</a:t>
              </a:r>
              <a:endParaRPr lang="en-US" altLang="en-US" sz="1200" b="1" dirty="0">
                <a:latin typeface="+mn-lt"/>
              </a:endParaRPr>
            </a:p>
          </p:txBody>
        </p:sp>
      </p:grpSp>
      <p:grpSp>
        <p:nvGrpSpPr>
          <p:cNvPr id="155675" name="Group 27"/>
          <p:cNvGrpSpPr>
            <a:grpSpLocks/>
          </p:cNvGrpSpPr>
          <p:nvPr/>
        </p:nvGrpSpPr>
        <p:grpSpPr bwMode="auto">
          <a:xfrm>
            <a:off x="4648200" y="2088338"/>
            <a:ext cx="4114801" cy="2559862"/>
            <a:chOff x="1920" y="1296"/>
            <a:chExt cx="2544" cy="1632"/>
          </a:xfrm>
        </p:grpSpPr>
        <p:pic>
          <p:nvPicPr>
            <p:cNvPr id="14352" name="Picture 28" descr="yellow"/>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0" y="1296"/>
              <a:ext cx="2544"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3" name="Text Box 29"/>
            <p:cNvSpPr txBox="1">
              <a:spLocks noChangeArrowheads="1"/>
            </p:cNvSpPr>
            <p:nvPr/>
          </p:nvSpPr>
          <p:spPr bwMode="auto">
            <a:xfrm>
              <a:off x="2208" y="1824"/>
              <a:ext cx="1920" cy="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dirty="0">
                  <a:solidFill>
                    <a:srgbClr val="000000"/>
                  </a:solidFill>
                  <a:latin typeface="+mn-lt"/>
                </a:rPr>
                <a:t>Recreational</a:t>
              </a:r>
            </a:p>
            <a:p>
              <a:pPr algn="ctr" eaLnBrk="1" hangingPunct="1">
                <a:spcBef>
                  <a:spcPct val="0"/>
                </a:spcBef>
                <a:buClrTx/>
                <a:buSzTx/>
                <a:buFontTx/>
                <a:buNone/>
              </a:pPr>
              <a:r>
                <a:rPr lang="en-US" altLang="en-US" sz="2400" dirty="0">
                  <a:solidFill>
                    <a:srgbClr val="000000"/>
                  </a:solidFill>
                  <a:latin typeface="+mn-lt"/>
                </a:rPr>
                <a:t>Gambling</a:t>
              </a:r>
            </a:p>
          </p:txBody>
        </p:sp>
      </p:grpSp>
      <p:grpSp>
        <p:nvGrpSpPr>
          <p:cNvPr id="155678" name="Group 30"/>
          <p:cNvGrpSpPr>
            <a:grpSpLocks/>
          </p:cNvGrpSpPr>
          <p:nvPr/>
        </p:nvGrpSpPr>
        <p:grpSpPr bwMode="auto">
          <a:xfrm>
            <a:off x="8763001" y="2971800"/>
            <a:ext cx="1706563" cy="762000"/>
            <a:chOff x="4445" y="1867"/>
            <a:chExt cx="1075" cy="495"/>
          </a:xfrm>
        </p:grpSpPr>
        <p:sp>
          <p:nvSpPr>
            <p:cNvPr id="14350" name="Pyr1"/>
            <p:cNvSpPr>
              <a:spLocks noEditPoints="1" noChangeArrowheads="1"/>
            </p:cNvSpPr>
            <p:nvPr/>
          </p:nvSpPr>
          <p:spPr bwMode="auto">
            <a:xfrm rot="5400000">
              <a:off x="4735" y="1577"/>
              <a:ext cx="495" cy="107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5411 w 21600"/>
                <a:gd name="T10" fmla="*/ 11795 h 21600"/>
                <a:gd name="T11" fmla="*/ 16189 w 21600"/>
                <a:gd name="T12" fmla="*/ 20595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4351" name="Text Box 32"/>
            <p:cNvSpPr txBox="1">
              <a:spLocks noChangeArrowheads="1"/>
            </p:cNvSpPr>
            <p:nvPr/>
          </p:nvSpPr>
          <p:spPr bwMode="auto">
            <a:xfrm>
              <a:off x="4464" y="1968"/>
              <a:ext cx="960"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000" dirty="0">
                  <a:latin typeface="+mn-lt"/>
                </a:rPr>
                <a:t>Disordered</a:t>
              </a:r>
            </a:p>
          </p:txBody>
        </p:sp>
      </p:grpSp>
    </p:spTree>
    <p:extLst>
      <p:ext uri="{BB962C8B-B14F-4D97-AF65-F5344CB8AC3E}">
        <p14:creationId xmlns:p14="http://schemas.microsoft.com/office/powerpoint/2010/main" val="938630614"/>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9BCB6-7FC1-2140-8354-361A39793B01}"/>
              </a:ext>
            </a:extLst>
          </p:cNvPr>
          <p:cNvSpPr>
            <a:spLocks noGrp="1"/>
          </p:cNvSpPr>
          <p:nvPr>
            <p:ph type="title" idx="4294967295"/>
          </p:nvPr>
        </p:nvSpPr>
        <p:spPr>
          <a:xfrm>
            <a:off x="1295400" y="802920"/>
            <a:ext cx="9601200" cy="555363"/>
          </a:xfrm>
        </p:spPr>
        <p:txBody>
          <a:bodyPr>
            <a:normAutofit fontScale="90000"/>
          </a:bodyPr>
          <a:lstStyle/>
          <a:p>
            <a:r>
              <a:rPr lang="en-US" sz="3500" b="1" dirty="0"/>
              <a:t>Gambling Resources</a:t>
            </a:r>
          </a:p>
        </p:txBody>
      </p:sp>
      <p:sp>
        <p:nvSpPr>
          <p:cNvPr id="3" name="Content Placeholder 2">
            <a:extLst>
              <a:ext uri="{FF2B5EF4-FFF2-40B4-BE49-F238E27FC236}">
                <a16:creationId xmlns:a16="http://schemas.microsoft.com/office/drawing/2014/main" id="{FAFB7E45-D869-004A-A2D5-17DE5A49FB59}"/>
              </a:ext>
            </a:extLst>
          </p:cNvPr>
          <p:cNvSpPr>
            <a:spLocks noGrp="1"/>
          </p:cNvSpPr>
          <p:nvPr>
            <p:ph idx="4294967295"/>
          </p:nvPr>
        </p:nvSpPr>
        <p:spPr>
          <a:xfrm>
            <a:off x="941033" y="1447060"/>
            <a:ext cx="10401221" cy="4459905"/>
          </a:xfrm>
        </p:spPr>
        <p:txBody>
          <a:bodyPr>
            <a:normAutofit/>
          </a:bodyPr>
          <a:lstStyle/>
          <a:p>
            <a:pPr marL="0" indent="0">
              <a:buNone/>
            </a:pPr>
            <a:r>
              <a:rPr lang="en-US" b="1" dirty="0"/>
              <a:t>Veteran patients: </a:t>
            </a:r>
            <a:r>
              <a:rPr lang="en-US" dirty="0"/>
              <a:t>VA Southern Nevada Healthcare System, Las Vegas, NV</a:t>
            </a:r>
          </a:p>
          <a:p>
            <a:pPr lvl="1"/>
            <a:r>
              <a:rPr lang="en-US" sz="2400" dirty="0">
                <a:hlinkClick r:id="rId3"/>
              </a:rPr>
              <a:t>Las Vegas VA Residential Recovery and Renewal Center (LVR3)</a:t>
            </a:r>
            <a:endParaRPr lang="en-US" sz="2400" dirty="0"/>
          </a:p>
          <a:p>
            <a:pPr marL="0" indent="0">
              <a:buNone/>
            </a:pPr>
            <a:r>
              <a:rPr lang="en-US" b="1" i="0" dirty="0">
                <a:solidFill>
                  <a:srgbClr val="202124"/>
                </a:solidFill>
                <a:effectLst/>
              </a:rPr>
              <a:t>All patients: </a:t>
            </a:r>
            <a:r>
              <a:rPr lang="en-US" b="0" i="0" dirty="0">
                <a:solidFill>
                  <a:srgbClr val="202124"/>
                </a:solidFill>
                <a:effectLst/>
              </a:rPr>
              <a:t>The National Problem Gambling Helpline, </a:t>
            </a:r>
            <a:r>
              <a:rPr lang="en-US" b="1" i="0" dirty="0">
                <a:solidFill>
                  <a:srgbClr val="202124"/>
                </a:solidFill>
                <a:effectLst/>
              </a:rPr>
              <a:t>1-800-522-4700</a:t>
            </a:r>
            <a:r>
              <a:rPr lang="en-US" b="0" i="0" dirty="0">
                <a:solidFill>
                  <a:srgbClr val="202124"/>
                </a:solidFill>
                <a:effectLst/>
              </a:rPr>
              <a:t>, is available 24/7 and is 100% confidential. </a:t>
            </a:r>
          </a:p>
          <a:p>
            <a:pPr marL="0" indent="0">
              <a:buNone/>
            </a:pPr>
            <a:r>
              <a:rPr lang="en-US" b="1" dirty="0">
                <a:solidFill>
                  <a:srgbClr val="202124"/>
                </a:solidFill>
              </a:rPr>
              <a:t>Massachusetts Problem Gambling Hotline</a:t>
            </a:r>
            <a:r>
              <a:rPr lang="en-US" dirty="0">
                <a:solidFill>
                  <a:srgbClr val="202124"/>
                </a:solidFill>
              </a:rPr>
              <a:t>: </a:t>
            </a:r>
            <a:r>
              <a:rPr lang="en-US" dirty="0">
                <a:solidFill>
                  <a:srgbClr val="202124"/>
                </a:solidFill>
                <a:hlinkClick r:id="rId4"/>
              </a:rPr>
              <a:t>https://gamblinghelplinema.org/</a:t>
            </a:r>
            <a:r>
              <a:rPr lang="en-US" dirty="0">
                <a:solidFill>
                  <a:srgbClr val="202124"/>
                </a:solidFill>
              </a:rPr>
              <a:t> </a:t>
            </a:r>
            <a:endParaRPr lang="en-US" b="0" i="0" dirty="0">
              <a:solidFill>
                <a:srgbClr val="202124"/>
              </a:solidFill>
              <a:effectLst/>
            </a:endParaRPr>
          </a:p>
          <a:p>
            <a:pPr marL="0" indent="0">
              <a:buNone/>
            </a:pPr>
            <a:r>
              <a:rPr lang="en-US" b="1" dirty="0">
                <a:solidFill>
                  <a:srgbClr val="202124"/>
                </a:solidFill>
              </a:rPr>
              <a:t>Nevada resource locator</a:t>
            </a:r>
            <a:r>
              <a:rPr lang="en-US" dirty="0">
                <a:solidFill>
                  <a:srgbClr val="202124"/>
                </a:solidFill>
              </a:rPr>
              <a:t>: </a:t>
            </a:r>
            <a:r>
              <a:rPr lang="en-US" dirty="0">
                <a:solidFill>
                  <a:srgbClr val="202124"/>
                </a:solidFill>
                <a:hlinkClick r:id="rId5"/>
              </a:rPr>
              <a:t>https://www.nevadacouncil.org/get-help-now/resource-locator/</a:t>
            </a:r>
            <a:endParaRPr lang="en-US" dirty="0">
              <a:solidFill>
                <a:srgbClr val="202124"/>
              </a:solidFill>
            </a:endParaRPr>
          </a:p>
          <a:p>
            <a:pPr marL="0" indent="0">
              <a:buNone/>
            </a:pPr>
            <a:r>
              <a:rPr lang="en-US" b="1" dirty="0">
                <a:solidFill>
                  <a:srgbClr val="202124"/>
                </a:solidFill>
              </a:rPr>
              <a:t>Las Vegas: </a:t>
            </a:r>
            <a:r>
              <a:rPr lang="en-US" dirty="0">
                <a:solidFill>
                  <a:srgbClr val="202124"/>
                </a:solidFill>
              </a:rPr>
              <a:t>Robert Hunter Problem Gambling Treatment Center: https://gamblingproblems.org/</a:t>
            </a:r>
            <a:endParaRPr lang="en-US" dirty="0"/>
          </a:p>
        </p:txBody>
      </p:sp>
      <p:sp>
        <p:nvSpPr>
          <p:cNvPr id="4" name="Slide Number Placeholder 3">
            <a:extLst>
              <a:ext uri="{FF2B5EF4-FFF2-40B4-BE49-F238E27FC236}">
                <a16:creationId xmlns:a16="http://schemas.microsoft.com/office/drawing/2014/main" id="{07DF8FBA-1573-4CFB-9465-4A3EFE2439C2}"/>
              </a:ext>
            </a:extLst>
          </p:cNvPr>
          <p:cNvSpPr txBox="1">
            <a:spLocks/>
          </p:cNvSpPr>
          <p:nvPr/>
        </p:nvSpPr>
        <p:spPr>
          <a:xfrm>
            <a:off x="10591800" y="5969000"/>
            <a:ext cx="1600200"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27D237-6C0D-5549-BE11-2040A22CBC71}" type="slidenum">
              <a:rPr lang="en-US" smtClean="0"/>
              <a:pPr/>
              <a:t>20</a:t>
            </a:fld>
            <a:endParaRPr lang="en-US" dirty="0"/>
          </a:p>
        </p:txBody>
      </p:sp>
    </p:spTree>
    <p:extLst>
      <p:ext uri="{BB962C8B-B14F-4D97-AF65-F5344CB8AC3E}">
        <p14:creationId xmlns:p14="http://schemas.microsoft.com/office/powerpoint/2010/main" val="1030362737"/>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99FEC0CE-E520-4C48-A28F-CBD57CFD1769}"/>
              </a:ext>
            </a:extLst>
          </p:cNvPr>
          <p:cNvSpPr txBox="1">
            <a:spLocks/>
          </p:cNvSpPr>
          <p:nvPr/>
        </p:nvSpPr>
        <p:spPr>
          <a:xfrm>
            <a:off x="2337005" y="853920"/>
            <a:ext cx="7375947" cy="952799"/>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en-US" sz="4800" dirty="0">
                <a:solidFill>
                  <a:schemeClr val="tx1"/>
                </a:solidFill>
                <a:latin typeface="Georgia" panose="02040502050405020303" pitchFamily="18" charset="0"/>
              </a:rPr>
              <a:t>Questions? </a:t>
            </a:r>
          </a:p>
        </p:txBody>
      </p:sp>
      <p:sp>
        <p:nvSpPr>
          <p:cNvPr id="6" name="Slide Number Placeholder 3">
            <a:extLst>
              <a:ext uri="{FF2B5EF4-FFF2-40B4-BE49-F238E27FC236}">
                <a16:creationId xmlns:a16="http://schemas.microsoft.com/office/drawing/2014/main" id="{CEC11AD2-D510-4F8C-B29C-14B925DA0E67}"/>
              </a:ext>
            </a:extLst>
          </p:cNvPr>
          <p:cNvSpPr txBox="1">
            <a:spLocks/>
          </p:cNvSpPr>
          <p:nvPr/>
        </p:nvSpPr>
        <p:spPr>
          <a:xfrm>
            <a:off x="10591800" y="5969000"/>
            <a:ext cx="1600200"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27D237-6C0D-5549-BE11-2040A22CBC71}" type="slidenum">
              <a:rPr lang="en-US" smtClean="0"/>
              <a:pPr/>
              <a:t>21</a:t>
            </a:fld>
            <a:endParaRPr lang="en-US" dirty="0"/>
          </a:p>
        </p:txBody>
      </p:sp>
      <p:sp>
        <p:nvSpPr>
          <p:cNvPr id="5" name="TextBox 4">
            <a:extLst>
              <a:ext uri="{FF2B5EF4-FFF2-40B4-BE49-F238E27FC236}">
                <a16:creationId xmlns:a16="http://schemas.microsoft.com/office/drawing/2014/main" id="{9B9F2693-5E7A-4AC9-9E65-733D2F57E827}"/>
              </a:ext>
            </a:extLst>
          </p:cNvPr>
          <p:cNvSpPr txBox="1"/>
          <p:nvPr/>
        </p:nvSpPr>
        <p:spPr>
          <a:xfrm>
            <a:off x="1113264" y="1968978"/>
            <a:ext cx="6323856" cy="3477875"/>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400"/>
              <a:buFont typeface="Arial"/>
              <a:buNone/>
            </a:pPr>
            <a:r>
              <a:rPr lang="en-US" sz="2000" b="0" i="0" u="none" strike="noStrike" cap="none" dirty="0">
                <a:solidFill>
                  <a:srgbClr val="000000"/>
                </a:solidFill>
                <a:ea typeface="Arial"/>
                <a:cs typeface="Arial"/>
                <a:sym typeface="Arial"/>
              </a:rPr>
              <a:t>Shane W. Kraus, Ph.D. </a:t>
            </a:r>
          </a:p>
          <a:p>
            <a:pPr marL="0" marR="0" lvl="0" indent="0" algn="l" rtl="0">
              <a:lnSpc>
                <a:spcPct val="100000"/>
              </a:lnSpc>
              <a:spcBef>
                <a:spcPts val="0"/>
              </a:spcBef>
              <a:spcAft>
                <a:spcPts val="0"/>
              </a:spcAft>
              <a:buClr>
                <a:srgbClr val="000000"/>
              </a:buClr>
              <a:buSzPts val="1400"/>
              <a:buFont typeface="Arial"/>
              <a:buNone/>
            </a:pPr>
            <a:r>
              <a:rPr lang="en-US" sz="2000" b="0" i="0" u="none" strike="noStrike" cap="none" dirty="0">
                <a:solidFill>
                  <a:srgbClr val="000000"/>
                </a:solidFill>
                <a:ea typeface="Arial"/>
                <a:cs typeface="Arial"/>
                <a:sym typeface="Arial"/>
              </a:rPr>
              <a:t>Assistant Professor</a:t>
            </a:r>
          </a:p>
          <a:p>
            <a:pPr marL="0" marR="0" lvl="0" indent="0" algn="l" rtl="0">
              <a:lnSpc>
                <a:spcPct val="100000"/>
              </a:lnSpc>
              <a:spcBef>
                <a:spcPts val="0"/>
              </a:spcBef>
              <a:spcAft>
                <a:spcPts val="0"/>
              </a:spcAft>
              <a:buClr>
                <a:srgbClr val="000000"/>
              </a:buClr>
              <a:buSzPts val="1400"/>
              <a:buFont typeface="Arial"/>
              <a:buNone/>
            </a:pPr>
            <a:r>
              <a:rPr lang="en-US" sz="2000" b="0" i="0" u="none" strike="noStrike" cap="none" dirty="0">
                <a:solidFill>
                  <a:srgbClr val="000000"/>
                </a:solidFill>
                <a:ea typeface="Arial"/>
                <a:cs typeface="Arial"/>
                <a:sym typeface="Arial"/>
              </a:rPr>
              <a:t>Director, UNLV Behavioral Addictions Lab</a:t>
            </a:r>
          </a:p>
          <a:p>
            <a:pPr marL="0" marR="0" lvl="0" indent="0" algn="l" rtl="0">
              <a:lnSpc>
                <a:spcPct val="100000"/>
              </a:lnSpc>
              <a:spcBef>
                <a:spcPts val="0"/>
              </a:spcBef>
              <a:spcAft>
                <a:spcPts val="0"/>
              </a:spcAft>
              <a:buClr>
                <a:srgbClr val="000000"/>
              </a:buClr>
              <a:buSzPts val="1400"/>
              <a:buFont typeface="Arial"/>
              <a:buNone/>
            </a:pPr>
            <a:r>
              <a:rPr lang="en-US" sz="2000" b="0" i="0" u="none" strike="noStrike" cap="none" dirty="0">
                <a:solidFill>
                  <a:srgbClr val="000000"/>
                </a:solidFill>
                <a:ea typeface="Arial"/>
                <a:cs typeface="Arial"/>
                <a:sym typeface="Arial"/>
              </a:rPr>
              <a:t>Department of Psychology, </a:t>
            </a:r>
          </a:p>
          <a:p>
            <a:pPr marL="0" marR="0" lvl="0" indent="0" algn="l" rtl="0">
              <a:lnSpc>
                <a:spcPct val="100000"/>
              </a:lnSpc>
              <a:spcBef>
                <a:spcPts val="0"/>
              </a:spcBef>
              <a:spcAft>
                <a:spcPts val="0"/>
              </a:spcAft>
              <a:buClr>
                <a:srgbClr val="000000"/>
              </a:buClr>
              <a:buSzPts val="1400"/>
              <a:buFont typeface="Arial"/>
              <a:buNone/>
            </a:pPr>
            <a:r>
              <a:rPr lang="en-US" sz="2000" b="0" i="0" u="none" strike="noStrike" cap="none" dirty="0">
                <a:solidFill>
                  <a:srgbClr val="000000"/>
                </a:solidFill>
                <a:ea typeface="Arial"/>
                <a:cs typeface="Arial"/>
                <a:sym typeface="Arial"/>
              </a:rPr>
              <a:t>University of Nevada, Las Vegas</a:t>
            </a:r>
          </a:p>
          <a:p>
            <a:pPr marL="0" marR="0" lvl="0" indent="0" algn="l" rtl="0">
              <a:lnSpc>
                <a:spcPct val="100000"/>
              </a:lnSpc>
              <a:spcBef>
                <a:spcPts val="0"/>
              </a:spcBef>
              <a:spcAft>
                <a:spcPts val="0"/>
              </a:spcAft>
              <a:buClr>
                <a:srgbClr val="000000"/>
              </a:buClr>
              <a:buSzPts val="1400"/>
              <a:buFont typeface="Arial"/>
              <a:buNone/>
            </a:pPr>
            <a:endParaRPr lang="en-US" sz="2000" b="0" i="0" u="none" strike="noStrike" cap="none" dirty="0">
              <a:solidFill>
                <a:srgbClr val="000000"/>
              </a:solidFil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2000" b="0" i="0" u="none" strike="noStrike" cap="none" dirty="0">
                <a:solidFill>
                  <a:srgbClr val="000000"/>
                </a:solidFill>
                <a:ea typeface="Arial"/>
                <a:cs typeface="Arial"/>
                <a:sym typeface="Arial"/>
              </a:rPr>
              <a:t>Adjunct Assistant Professor of Psychiatry</a:t>
            </a:r>
          </a:p>
          <a:p>
            <a:pPr marL="0" marR="0" lvl="0" indent="0" algn="l" rtl="0">
              <a:lnSpc>
                <a:spcPct val="100000"/>
              </a:lnSpc>
              <a:spcBef>
                <a:spcPts val="0"/>
              </a:spcBef>
              <a:spcAft>
                <a:spcPts val="0"/>
              </a:spcAft>
              <a:buClr>
                <a:srgbClr val="000000"/>
              </a:buClr>
              <a:buSzPts val="1400"/>
              <a:buFont typeface="Arial"/>
              <a:buNone/>
            </a:pPr>
            <a:r>
              <a:rPr lang="en-US" sz="2000" b="0" i="0" u="none" strike="noStrike" cap="none" dirty="0">
                <a:solidFill>
                  <a:srgbClr val="000000"/>
                </a:solidFill>
                <a:ea typeface="Arial"/>
                <a:cs typeface="Arial"/>
                <a:sym typeface="Arial"/>
              </a:rPr>
              <a:t>UNLV School of Medicine</a:t>
            </a:r>
          </a:p>
          <a:p>
            <a:pPr marL="0" marR="0" lvl="0" indent="0" algn="l" rtl="0">
              <a:lnSpc>
                <a:spcPct val="100000"/>
              </a:lnSpc>
              <a:spcBef>
                <a:spcPts val="0"/>
              </a:spcBef>
              <a:spcAft>
                <a:spcPts val="0"/>
              </a:spcAft>
              <a:buClr>
                <a:srgbClr val="000000"/>
              </a:buClr>
              <a:buSzPts val="1400"/>
              <a:buFont typeface="Arial"/>
              <a:buNone/>
            </a:pPr>
            <a:r>
              <a:rPr lang="en-US" sz="2000" b="0" i="0" u="sng" strike="noStrike" cap="none" dirty="0">
                <a:solidFill>
                  <a:schemeClr val="hlink"/>
                </a:solidFill>
                <a:ea typeface="Arial"/>
                <a:cs typeface="Arial"/>
                <a:sym typeface="Arial"/>
                <a:hlinkClick r:id="rId3"/>
              </a:rPr>
              <a:t>shane.kraus@unlv.edu</a:t>
            </a:r>
            <a:r>
              <a:rPr lang="en-US" sz="2000" b="0" i="0" u="none" strike="noStrike" cap="none" dirty="0">
                <a:solidFill>
                  <a:srgbClr val="000000"/>
                </a:solidFill>
                <a:ea typeface="Arial"/>
                <a:cs typeface="Arial"/>
                <a:sym typeface="Arial"/>
              </a:rPr>
              <a:t> </a:t>
            </a:r>
          </a:p>
          <a:p>
            <a:pPr marL="0" marR="0" lvl="0" indent="0" algn="l" rtl="0">
              <a:lnSpc>
                <a:spcPct val="100000"/>
              </a:lnSpc>
              <a:spcBef>
                <a:spcPts val="0"/>
              </a:spcBef>
              <a:spcAft>
                <a:spcPts val="0"/>
              </a:spcAft>
              <a:buClr>
                <a:srgbClr val="000000"/>
              </a:buClr>
              <a:buSzPts val="1400"/>
              <a:buFont typeface="Arial"/>
              <a:buNone/>
            </a:pPr>
            <a:r>
              <a:rPr lang="en-US" sz="2000" b="0" i="0" u="none" strike="noStrike" cap="none" dirty="0">
                <a:solidFill>
                  <a:srgbClr val="000000"/>
                </a:solidFill>
                <a:ea typeface="Arial"/>
                <a:cs typeface="Arial"/>
                <a:sym typeface="Arial"/>
              </a:rPr>
              <a:t>Lab: </a:t>
            </a:r>
            <a:r>
              <a:rPr lang="en-US" sz="2000" b="0" i="0" u="sng" strike="noStrike" cap="none" dirty="0">
                <a:solidFill>
                  <a:schemeClr val="hlink"/>
                </a:solidFill>
                <a:ea typeface="Arial"/>
                <a:cs typeface="Arial"/>
                <a:sym typeface="Arial"/>
                <a:hlinkClick r:id="rId4"/>
              </a:rPr>
              <a:t>http://ba.sites.unlv.edu/</a:t>
            </a:r>
            <a:r>
              <a:rPr lang="en-US" sz="2000" b="0" i="0" u="none" strike="noStrike" cap="none" dirty="0">
                <a:solidFill>
                  <a:srgbClr val="000000"/>
                </a:solidFill>
                <a:ea typeface="Arial"/>
                <a:cs typeface="Arial"/>
                <a:sym typeface="Arial"/>
              </a:rPr>
              <a:t>  </a:t>
            </a:r>
          </a:p>
          <a:p>
            <a:pPr marL="0" marR="0" lvl="0" indent="0" algn="l" rtl="0">
              <a:lnSpc>
                <a:spcPct val="100000"/>
              </a:lnSpc>
              <a:spcBef>
                <a:spcPts val="0"/>
              </a:spcBef>
              <a:spcAft>
                <a:spcPts val="0"/>
              </a:spcAft>
              <a:buClr>
                <a:srgbClr val="000000"/>
              </a:buClr>
              <a:buSzPts val="1400"/>
              <a:buFont typeface="Arial"/>
              <a:buNone/>
            </a:pPr>
            <a:r>
              <a:rPr lang="en-US" sz="2000" b="0" i="0" u="none" strike="noStrike" cap="none" dirty="0">
                <a:solidFill>
                  <a:srgbClr val="000000"/>
                </a:solidFill>
                <a:ea typeface="Arial"/>
                <a:cs typeface="Arial"/>
                <a:sym typeface="Arial"/>
              </a:rPr>
              <a:t>Office: 702-895-0214</a:t>
            </a:r>
          </a:p>
        </p:txBody>
      </p:sp>
      <p:pic>
        <p:nvPicPr>
          <p:cNvPr id="8" name="Google Shape;475;p51">
            <a:extLst>
              <a:ext uri="{FF2B5EF4-FFF2-40B4-BE49-F238E27FC236}">
                <a16:creationId xmlns:a16="http://schemas.microsoft.com/office/drawing/2014/main" id="{BCB1307A-02AB-4685-8D35-B80B33F414A0}"/>
              </a:ext>
            </a:extLst>
          </p:cNvPr>
          <p:cNvPicPr preferRelativeResize="0"/>
          <p:nvPr/>
        </p:nvPicPr>
        <p:blipFill rotWithShape="1">
          <a:blip r:embed="rId5">
            <a:alphaModFix/>
          </a:blip>
          <a:srcRect/>
          <a:stretch/>
        </p:blipFill>
        <p:spPr>
          <a:xfrm>
            <a:off x="6736080" y="3858166"/>
            <a:ext cx="4531995" cy="2140237"/>
          </a:xfrm>
          <a:prstGeom prst="rect">
            <a:avLst/>
          </a:prstGeom>
          <a:noFill/>
          <a:ln>
            <a:noFill/>
          </a:ln>
        </p:spPr>
      </p:pic>
    </p:spTree>
    <p:extLst>
      <p:ext uri="{BB962C8B-B14F-4D97-AF65-F5344CB8AC3E}">
        <p14:creationId xmlns:p14="http://schemas.microsoft.com/office/powerpoint/2010/main" val="2516728516"/>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27D237-6C0D-5549-BE11-2040A22CBC71}" type="slidenum">
              <a:rPr lang="en-US" smtClean="0"/>
              <a:pPr/>
              <a:t>3</a:t>
            </a:fld>
            <a:endParaRPr lang="en-US" dirty="0"/>
          </a:p>
        </p:txBody>
      </p:sp>
      <p:sp>
        <p:nvSpPr>
          <p:cNvPr id="2" name="Title 1"/>
          <p:cNvSpPr>
            <a:spLocks noGrp="1"/>
          </p:cNvSpPr>
          <p:nvPr>
            <p:ph type="title" idx="4294967295"/>
          </p:nvPr>
        </p:nvSpPr>
        <p:spPr>
          <a:xfrm>
            <a:off x="962025" y="728662"/>
            <a:ext cx="10058400" cy="796925"/>
          </a:xfrm>
        </p:spPr>
        <p:txBody>
          <a:bodyPr anchor="ctr">
            <a:noAutofit/>
          </a:bodyPr>
          <a:lstStyle/>
          <a:p>
            <a:r>
              <a:rPr lang="en-US" sz="3500" b="1" dirty="0"/>
              <a:t>Show Me the Money! </a:t>
            </a:r>
          </a:p>
        </p:txBody>
      </p:sp>
      <p:sp>
        <p:nvSpPr>
          <p:cNvPr id="3" name="Content Placeholder 2"/>
          <p:cNvSpPr>
            <a:spLocks noGrp="1"/>
          </p:cNvSpPr>
          <p:nvPr>
            <p:ph idx="4294967295"/>
          </p:nvPr>
        </p:nvSpPr>
        <p:spPr>
          <a:xfrm>
            <a:off x="876995" y="1662113"/>
            <a:ext cx="10438010" cy="4068762"/>
          </a:xfrm>
        </p:spPr>
        <p:txBody>
          <a:bodyPr>
            <a:noAutofit/>
          </a:bodyPr>
          <a:lstStyle/>
          <a:p>
            <a:pPr>
              <a:lnSpc>
                <a:spcPct val="120000"/>
              </a:lnSpc>
              <a:spcBef>
                <a:spcPts val="0"/>
              </a:spcBef>
              <a:spcAft>
                <a:spcPts val="0"/>
              </a:spcAft>
            </a:pPr>
            <a:r>
              <a:rPr lang="en-US" sz="1800" dirty="0">
                <a:solidFill>
                  <a:schemeClr val="tx1"/>
                </a:solidFill>
              </a:rPr>
              <a:t>Casino-type table games</a:t>
            </a:r>
          </a:p>
          <a:p>
            <a:pPr>
              <a:lnSpc>
                <a:spcPct val="120000"/>
              </a:lnSpc>
              <a:spcBef>
                <a:spcPts val="0"/>
              </a:spcBef>
              <a:spcAft>
                <a:spcPts val="0"/>
              </a:spcAft>
            </a:pPr>
            <a:r>
              <a:rPr lang="en-US" sz="1800" dirty="0">
                <a:solidFill>
                  <a:schemeClr val="tx1"/>
                </a:solidFill>
              </a:rPr>
              <a:t>Slot machines</a:t>
            </a:r>
          </a:p>
          <a:p>
            <a:pPr>
              <a:lnSpc>
                <a:spcPct val="120000"/>
              </a:lnSpc>
              <a:spcBef>
                <a:spcPts val="0"/>
              </a:spcBef>
              <a:spcAft>
                <a:spcPts val="0"/>
              </a:spcAft>
            </a:pPr>
            <a:r>
              <a:rPr lang="en-US" sz="1800" dirty="0">
                <a:solidFill>
                  <a:schemeClr val="tx1"/>
                </a:solidFill>
              </a:rPr>
              <a:t>Scratch tickets</a:t>
            </a:r>
          </a:p>
          <a:p>
            <a:pPr>
              <a:lnSpc>
                <a:spcPct val="120000"/>
              </a:lnSpc>
              <a:spcBef>
                <a:spcPts val="0"/>
              </a:spcBef>
              <a:spcAft>
                <a:spcPts val="0"/>
              </a:spcAft>
            </a:pPr>
            <a:r>
              <a:rPr lang="en-US" sz="1800" dirty="0">
                <a:solidFill>
                  <a:schemeClr val="tx1"/>
                </a:solidFill>
              </a:rPr>
              <a:t>Card games</a:t>
            </a:r>
          </a:p>
          <a:p>
            <a:pPr>
              <a:lnSpc>
                <a:spcPct val="120000"/>
              </a:lnSpc>
              <a:spcBef>
                <a:spcPts val="0"/>
              </a:spcBef>
              <a:spcAft>
                <a:spcPts val="0"/>
              </a:spcAft>
            </a:pPr>
            <a:r>
              <a:rPr lang="en-US" sz="1800" dirty="0">
                <a:solidFill>
                  <a:schemeClr val="tx1"/>
                </a:solidFill>
              </a:rPr>
              <a:t>Lotteries</a:t>
            </a:r>
          </a:p>
          <a:p>
            <a:pPr>
              <a:lnSpc>
                <a:spcPct val="120000"/>
              </a:lnSpc>
              <a:spcBef>
                <a:spcPts val="0"/>
              </a:spcBef>
              <a:spcAft>
                <a:spcPts val="0"/>
              </a:spcAft>
            </a:pPr>
            <a:r>
              <a:rPr lang="en-US" sz="1800" dirty="0">
                <a:solidFill>
                  <a:schemeClr val="tx1"/>
                </a:solidFill>
              </a:rPr>
              <a:t>Dice games</a:t>
            </a:r>
          </a:p>
          <a:p>
            <a:pPr>
              <a:lnSpc>
                <a:spcPct val="120000"/>
              </a:lnSpc>
              <a:spcBef>
                <a:spcPts val="0"/>
              </a:spcBef>
              <a:spcAft>
                <a:spcPts val="0"/>
              </a:spcAft>
            </a:pPr>
            <a:r>
              <a:rPr lang="en-US" sz="1800" dirty="0">
                <a:solidFill>
                  <a:schemeClr val="tx1"/>
                </a:solidFill>
              </a:rPr>
              <a:t>Wagering </a:t>
            </a:r>
          </a:p>
          <a:p>
            <a:pPr>
              <a:lnSpc>
                <a:spcPct val="120000"/>
              </a:lnSpc>
              <a:spcBef>
                <a:spcPts val="0"/>
              </a:spcBef>
              <a:spcAft>
                <a:spcPts val="0"/>
              </a:spcAft>
            </a:pPr>
            <a:r>
              <a:rPr lang="en-US" sz="1800" dirty="0">
                <a:solidFill>
                  <a:schemeClr val="tx1"/>
                </a:solidFill>
              </a:rPr>
              <a:t>Sports betting / E-sports</a:t>
            </a:r>
          </a:p>
          <a:p>
            <a:pPr>
              <a:lnSpc>
                <a:spcPct val="120000"/>
              </a:lnSpc>
              <a:spcBef>
                <a:spcPts val="0"/>
              </a:spcBef>
              <a:spcAft>
                <a:spcPts val="0"/>
              </a:spcAft>
            </a:pPr>
            <a:r>
              <a:rPr lang="en-US" sz="1800" dirty="0">
                <a:solidFill>
                  <a:schemeClr val="tx1"/>
                </a:solidFill>
              </a:rPr>
              <a:t>Bingo</a:t>
            </a:r>
          </a:p>
          <a:p>
            <a:pPr>
              <a:lnSpc>
                <a:spcPct val="120000"/>
              </a:lnSpc>
              <a:spcBef>
                <a:spcPts val="0"/>
              </a:spcBef>
              <a:spcAft>
                <a:spcPts val="0"/>
              </a:spcAft>
            </a:pPr>
            <a:r>
              <a:rPr lang="en-US" sz="1800" dirty="0">
                <a:solidFill>
                  <a:schemeClr val="tx1"/>
                </a:solidFill>
              </a:rPr>
              <a:t>Roulette</a:t>
            </a:r>
          </a:p>
          <a:p>
            <a:pPr marL="0" indent="0">
              <a:lnSpc>
                <a:spcPct val="120000"/>
              </a:lnSpc>
              <a:spcBef>
                <a:spcPts val="0"/>
              </a:spcBef>
              <a:spcAft>
                <a:spcPts val="0"/>
              </a:spcAft>
              <a:buNone/>
            </a:pPr>
            <a:r>
              <a:rPr lang="en-US" sz="1800" b="1" dirty="0"/>
              <a:t>Growing Gambling</a:t>
            </a:r>
            <a:r>
              <a:rPr lang="en-US" sz="1800" dirty="0"/>
              <a:t> </a:t>
            </a:r>
            <a:r>
              <a:rPr lang="en-US" sz="1800" b="1" dirty="0"/>
              <a:t>Industry</a:t>
            </a:r>
            <a:r>
              <a:rPr lang="en-US" sz="1800" dirty="0"/>
              <a:t>: Forecasts, Technologies, and Trends. According to The Business Research Company, the global </a:t>
            </a:r>
            <a:r>
              <a:rPr lang="en-US" sz="1800" b="1" dirty="0"/>
              <a:t>gambling</a:t>
            </a:r>
            <a:r>
              <a:rPr lang="en-US" sz="1800" dirty="0"/>
              <a:t> market is expected to reach a value of around $565.4 billion, </a:t>
            </a:r>
            <a:r>
              <a:rPr lang="en-US" sz="1800" b="1" dirty="0"/>
              <a:t>growing</a:t>
            </a:r>
            <a:r>
              <a:rPr lang="en-US" sz="1800" dirty="0"/>
              <a:t> at an annual rate of 5.9% through 2022</a:t>
            </a:r>
            <a:endParaRPr lang="en-US" sz="1800" dirty="0">
              <a:solidFill>
                <a:schemeClr val="tx1"/>
              </a:solidFill>
            </a:endParaRPr>
          </a:p>
        </p:txBody>
      </p:sp>
      <p:pic>
        <p:nvPicPr>
          <p:cNvPr id="1026" name="Picture 2" descr="Image result for las veg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3051" y="1855060"/>
            <a:ext cx="5922270" cy="2763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047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27D237-6C0D-5549-BE11-2040A22CBC71}" type="slidenum">
              <a:rPr lang="en-US" smtClean="0"/>
              <a:pPr/>
              <a:t>4</a:t>
            </a:fld>
            <a:endParaRPr lang="en-US" dirty="0"/>
          </a:p>
        </p:txBody>
      </p:sp>
      <p:sp>
        <p:nvSpPr>
          <p:cNvPr id="2" name="Title 1"/>
          <p:cNvSpPr>
            <a:spLocks noGrp="1"/>
          </p:cNvSpPr>
          <p:nvPr>
            <p:ph type="title" idx="4294967295"/>
          </p:nvPr>
        </p:nvSpPr>
        <p:spPr>
          <a:xfrm>
            <a:off x="1170579" y="815999"/>
            <a:ext cx="8824913" cy="747713"/>
          </a:xfrm>
        </p:spPr>
        <p:txBody>
          <a:bodyPr anchor="ctr">
            <a:normAutofit/>
          </a:bodyPr>
          <a:lstStyle/>
          <a:p>
            <a:r>
              <a:rPr lang="en-US" sz="3500" b="1" dirty="0"/>
              <a:t>DSM-5 Gambling Disorder Criteria</a:t>
            </a:r>
          </a:p>
        </p:txBody>
      </p:sp>
      <p:sp>
        <p:nvSpPr>
          <p:cNvPr id="3" name="Content Placeholder 2"/>
          <p:cNvSpPr>
            <a:spLocks noGrp="1"/>
          </p:cNvSpPr>
          <p:nvPr>
            <p:ph idx="4294967295"/>
          </p:nvPr>
        </p:nvSpPr>
        <p:spPr>
          <a:xfrm>
            <a:off x="884254" y="1808703"/>
            <a:ext cx="7445829" cy="4160297"/>
          </a:xfrm>
        </p:spPr>
        <p:txBody>
          <a:bodyPr>
            <a:normAutofit fontScale="47500" lnSpcReduction="20000"/>
          </a:bodyPr>
          <a:lstStyle/>
          <a:p>
            <a:pPr>
              <a:spcBef>
                <a:spcPts val="0"/>
              </a:spcBef>
            </a:pPr>
            <a:r>
              <a:rPr lang="en-US" sz="4200" dirty="0"/>
              <a:t>Persistent and recurrent problematic gambling behavior leading to clinically significant impairment or distress as indicated by the individual exhibiting 4 (or more) of the following in a 12-month period:</a:t>
            </a:r>
          </a:p>
          <a:p>
            <a:pPr marL="708660" lvl="1" indent="-342900">
              <a:spcBef>
                <a:spcPts val="0"/>
              </a:spcBef>
              <a:buFont typeface="Wingdings" panose="05000000000000000000" pitchFamily="2" charset="2"/>
              <a:buChar char="Ø"/>
            </a:pPr>
            <a:r>
              <a:rPr lang="en-US" sz="4200" dirty="0"/>
              <a:t>Increasing amounts of money to achieve desired excitement</a:t>
            </a:r>
          </a:p>
          <a:p>
            <a:pPr marL="708660" lvl="1" indent="-342900">
              <a:spcBef>
                <a:spcPts val="0"/>
              </a:spcBef>
              <a:buFont typeface="Wingdings" panose="05000000000000000000" pitchFamily="2" charset="2"/>
              <a:buChar char="Ø"/>
            </a:pPr>
            <a:r>
              <a:rPr lang="en-US" sz="4200" dirty="0"/>
              <a:t>Restless/irritable when attempting to cut down or stop</a:t>
            </a:r>
          </a:p>
          <a:p>
            <a:pPr marL="708660" lvl="1" indent="-342900">
              <a:spcBef>
                <a:spcPts val="0"/>
              </a:spcBef>
              <a:buFont typeface="Wingdings" panose="05000000000000000000" pitchFamily="2" charset="2"/>
              <a:buChar char="Ø"/>
            </a:pPr>
            <a:r>
              <a:rPr lang="en-US" sz="4200" dirty="0"/>
              <a:t>Repeated unsuccessful efforts to control, cut back, or stop</a:t>
            </a:r>
          </a:p>
          <a:p>
            <a:pPr marL="708660" lvl="1" indent="-342900">
              <a:spcBef>
                <a:spcPts val="0"/>
              </a:spcBef>
              <a:buFont typeface="Wingdings" panose="05000000000000000000" pitchFamily="2" charset="2"/>
              <a:buChar char="Ø"/>
            </a:pPr>
            <a:r>
              <a:rPr lang="en-US" sz="4200" dirty="0"/>
              <a:t>Preoccupied with gambling </a:t>
            </a:r>
          </a:p>
          <a:p>
            <a:pPr marL="708660" lvl="1" indent="-342900">
              <a:spcBef>
                <a:spcPts val="0"/>
              </a:spcBef>
              <a:buFont typeface="Wingdings" panose="05000000000000000000" pitchFamily="2" charset="2"/>
              <a:buChar char="Ø"/>
            </a:pPr>
            <a:r>
              <a:rPr lang="en-US" sz="4200" dirty="0"/>
              <a:t>Gambling when distressed </a:t>
            </a:r>
          </a:p>
          <a:p>
            <a:pPr marL="708660" lvl="1" indent="-342900">
              <a:spcBef>
                <a:spcPts val="0"/>
              </a:spcBef>
              <a:buFont typeface="Wingdings" panose="05000000000000000000" pitchFamily="2" charset="2"/>
              <a:buChar char="Ø"/>
            </a:pPr>
            <a:r>
              <a:rPr lang="en-US" sz="4200" b="1" dirty="0">
                <a:solidFill>
                  <a:srgbClr val="FF0000"/>
                </a:solidFill>
              </a:rPr>
              <a:t>Often returning another day to get even*</a:t>
            </a:r>
            <a:r>
              <a:rPr lang="en-US" sz="4200" b="1" dirty="0"/>
              <a:t> </a:t>
            </a:r>
          </a:p>
          <a:p>
            <a:pPr marL="708660" lvl="1" indent="-342900">
              <a:spcBef>
                <a:spcPts val="0"/>
              </a:spcBef>
              <a:buFont typeface="Wingdings" panose="05000000000000000000" pitchFamily="2" charset="2"/>
              <a:buChar char="Ø"/>
            </a:pPr>
            <a:r>
              <a:rPr lang="en-US" sz="4200" dirty="0"/>
              <a:t>Lying to conceal the extent of involvement with gambling</a:t>
            </a:r>
          </a:p>
          <a:p>
            <a:pPr marL="708660" lvl="1" indent="-342900">
              <a:spcBef>
                <a:spcPts val="0"/>
              </a:spcBef>
              <a:buFont typeface="Wingdings" panose="05000000000000000000" pitchFamily="2" charset="2"/>
              <a:buChar char="Ø"/>
            </a:pPr>
            <a:r>
              <a:rPr lang="en-US" sz="4200" dirty="0"/>
              <a:t>Jeopardizing or losing relationship/job/educational opportunities</a:t>
            </a:r>
          </a:p>
          <a:p>
            <a:pPr marL="708660" lvl="1" indent="-342900">
              <a:spcBef>
                <a:spcPts val="0"/>
              </a:spcBef>
              <a:buFont typeface="Wingdings" panose="05000000000000000000" pitchFamily="2" charset="2"/>
              <a:buChar char="Ø"/>
            </a:pPr>
            <a:r>
              <a:rPr lang="en-US" sz="4200" dirty="0"/>
              <a:t>Borrowing money </a:t>
            </a:r>
          </a:p>
          <a:p>
            <a:pPr marL="708660" lvl="1" indent="-342900">
              <a:spcBef>
                <a:spcPts val="0"/>
              </a:spcBef>
              <a:buFont typeface="Wingdings" panose="05000000000000000000" pitchFamily="2" charset="2"/>
              <a:buChar char="Ø"/>
            </a:pPr>
            <a:endParaRPr lang="en-US" sz="2000" b="1" dirty="0"/>
          </a:p>
        </p:txBody>
      </p:sp>
      <p:pic>
        <p:nvPicPr>
          <p:cNvPr id="8" name="Picture 2" descr="gambling f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9993" y="1761101"/>
            <a:ext cx="2845414" cy="3414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061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27D237-6C0D-5549-BE11-2040A22CBC71}" type="slidenum">
              <a:rPr lang="en-US" smtClean="0"/>
              <a:pPr/>
              <a:t>5</a:t>
            </a:fld>
            <a:endParaRPr lang="en-US" dirty="0"/>
          </a:p>
        </p:txBody>
      </p:sp>
      <p:sp>
        <p:nvSpPr>
          <p:cNvPr id="2" name="Title 1"/>
          <p:cNvSpPr>
            <a:spLocks noGrp="1"/>
          </p:cNvSpPr>
          <p:nvPr>
            <p:ph type="title" idx="4294967295"/>
          </p:nvPr>
        </p:nvSpPr>
        <p:spPr>
          <a:xfrm>
            <a:off x="1569414" y="764713"/>
            <a:ext cx="8428038" cy="725487"/>
          </a:xfrm>
        </p:spPr>
        <p:txBody>
          <a:bodyPr anchor="ctr">
            <a:normAutofit/>
          </a:bodyPr>
          <a:lstStyle/>
          <a:p>
            <a:r>
              <a:rPr lang="en-US" sz="3500" b="1" dirty="0"/>
              <a:t>DSM-5 Gambling Disorder Criteria</a:t>
            </a:r>
          </a:p>
        </p:txBody>
      </p:sp>
      <p:sp>
        <p:nvSpPr>
          <p:cNvPr id="3" name="Content Placeholder 2"/>
          <p:cNvSpPr>
            <a:spLocks noGrp="1"/>
          </p:cNvSpPr>
          <p:nvPr>
            <p:ph idx="4294967295"/>
          </p:nvPr>
        </p:nvSpPr>
        <p:spPr>
          <a:xfrm>
            <a:off x="1128505" y="1490200"/>
            <a:ext cx="9934990" cy="4354513"/>
          </a:xfrm>
        </p:spPr>
        <p:txBody>
          <a:bodyPr>
            <a:noAutofit/>
          </a:bodyPr>
          <a:lstStyle/>
          <a:p>
            <a:pPr marL="0" indent="0">
              <a:spcBef>
                <a:spcPts val="0"/>
              </a:spcBef>
              <a:spcAft>
                <a:spcPts val="0"/>
              </a:spcAft>
              <a:buNone/>
            </a:pPr>
            <a:r>
              <a:rPr lang="en-US" sz="2000" dirty="0"/>
              <a:t>Specify if:</a:t>
            </a:r>
          </a:p>
          <a:p>
            <a:pPr>
              <a:spcBef>
                <a:spcPts val="0"/>
              </a:spcBef>
              <a:spcAft>
                <a:spcPts val="0"/>
              </a:spcAft>
            </a:pPr>
            <a:r>
              <a:rPr lang="en-US" sz="2000" i="1" dirty="0"/>
              <a:t>Episodic</a:t>
            </a:r>
            <a:r>
              <a:rPr lang="en-US" sz="2000" dirty="0"/>
              <a:t>: Meeting diagnostic criteria at more than one time point, with symptoms subsiding between periods of gambling disorder for at least several months.</a:t>
            </a:r>
          </a:p>
          <a:p>
            <a:pPr>
              <a:spcBef>
                <a:spcPts val="0"/>
              </a:spcBef>
              <a:spcAft>
                <a:spcPts val="0"/>
              </a:spcAft>
            </a:pPr>
            <a:r>
              <a:rPr lang="en-US" sz="2000" i="1" dirty="0"/>
              <a:t>Persistent</a:t>
            </a:r>
            <a:r>
              <a:rPr lang="en-US" sz="2000" dirty="0"/>
              <a:t>: Experiencing continuous symptoms, to meet diagnostic criteria for multiple years.</a:t>
            </a:r>
          </a:p>
          <a:p>
            <a:pPr>
              <a:spcBef>
                <a:spcPts val="0"/>
              </a:spcBef>
              <a:spcAft>
                <a:spcPts val="0"/>
              </a:spcAft>
            </a:pPr>
            <a:r>
              <a:rPr lang="en-US" sz="2000" dirty="0"/>
              <a:t>Specify if:</a:t>
            </a:r>
          </a:p>
          <a:p>
            <a:pPr>
              <a:spcBef>
                <a:spcPts val="0"/>
              </a:spcBef>
              <a:spcAft>
                <a:spcPts val="0"/>
              </a:spcAft>
            </a:pPr>
            <a:r>
              <a:rPr lang="en-US" sz="2000" i="1" dirty="0"/>
              <a:t>In early remission: </a:t>
            </a:r>
            <a:r>
              <a:rPr lang="en-US" sz="2000" dirty="0"/>
              <a:t>After full criteria for gambling disorder were previously met, none of the criteria</a:t>
            </a:r>
          </a:p>
          <a:p>
            <a:pPr>
              <a:spcBef>
                <a:spcPts val="0"/>
              </a:spcBef>
              <a:spcAft>
                <a:spcPts val="0"/>
              </a:spcAft>
            </a:pPr>
            <a:r>
              <a:rPr lang="en-US" sz="2000" dirty="0"/>
              <a:t>for gambling disorder have been met for at least 3 months but for less than 12 months.</a:t>
            </a:r>
          </a:p>
          <a:p>
            <a:pPr>
              <a:spcBef>
                <a:spcPts val="0"/>
              </a:spcBef>
              <a:spcAft>
                <a:spcPts val="0"/>
              </a:spcAft>
            </a:pPr>
            <a:r>
              <a:rPr lang="en-US" sz="2000" i="1" dirty="0"/>
              <a:t>In sustained remission</a:t>
            </a:r>
            <a:r>
              <a:rPr lang="en-US" sz="2000" dirty="0"/>
              <a:t>: After full criteria for gambling disorder were previously met, none of the</a:t>
            </a:r>
          </a:p>
          <a:p>
            <a:pPr>
              <a:spcBef>
                <a:spcPts val="0"/>
              </a:spcBef>
              <a:spcAft>
                <a:spcPts val="0"/>
              </a:spcAft>
            </a:pPr>
            <a:r>
              <a:rPr lang="en-US" sz="2000" dirty="0"/>
              <a:t>criteria for gambling disorder have been met during a period of 12 months or longer.</a:t>
            </a:r>
          </a:p>
          <a:p>
            <a:pPr>
              <a:spcBef>
                <a:spcPts val="0"/>
              </a:spcBef>
              <a:spcAft>
                <a:spcPts val="0"/>
              </a:spcAft>
            </a:pPr>
            <a:r>
              <a:rPr lang="en-US" sz="2000" i="1" dirty="0"/>
              <a:t>Specify current severity:</a:t>
            </a:r>
          </a:p>
          <a:p>
            <a:pPr marL="0" indent="0">
              <a:spcBef>
                <a:spcPts val="0"/>
              </a:spcBef>
              <a:spcAft>
                <a:spcPts val="0"/>
              </a:spcAft>
              <a:buNone/>
            </a:pPr>
            <a:r>
              <a:rPr lang="en-US" sz="2000" dirty="0"/>
              <a:t>	Mild: 4–5 criteria met.</a:t>
            </a:r>
          </a:p>
          <a:p>
            <a:pPr marL="0" indent="0">
              <a:spcBef>
                <a:spcPts val="0"/>
              </a:spcBef>
              <a:spcAft>
                <a:spcPts val="0"/>
              </a:spcAft>
              <a:buNone/>
            </a:pPr>
            <a:r>
              <a:rPr lang="en-US" sz="2000" dirty="0"/>
              <a:t>	Moderate: 6–7 criteria met.</a:t>
            </a:r>
          </a:p>
          <a:p>
            <a:pPr marL="0" indent="0">
              <a:spcBef>
                <a:spcPts val="0"/>
              </a:spcBef>
              <a:spcAft>
                <a:spcPts val="0"/>
              </a:spcAft>
              <a:buNone/>
            </a:pPr>
            <a:r>
              <a:rPr lang="en-US" sz="2000" dirty="0"/>
              <a:t>	Severe: 8–9 criteria met.</a:t>
            </a:r>
            <a:r>
              <a:rPr lang="en-US" sz="2000" dirty="0">
                <a:hlinkClick r:id="rId3"/>
              </a:rPr>
              <a:t>(APA, 2013</a:t>
            </a:r>
            <a:r>
              <a:rPr lang="en-US" sz="2000" dirty="0"/>
              <a:t>)</a:t>
            </a:r>
          </a:p>
        </p:txBody>
      </p:sp>
    </p:spTree>
    <p:extLst>
      <p:ext uri="{BB962C8B-B14F-4D97-AF65-F5344CB8AC3E}">
        <p14:creationId xmlns:p14="http://schemas.microsoft.com/office/powerpoint/2010/main" val="2402338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00665" y="713735"/>
            <a:ext cx="10261456" cy="640958"/>
          </a:xfrm>
        </p:spPr>
        <p:txBody>
          <a:bodyPr anchor="ctr">
            <a:noAutofit/>
          </a:bodyPr>
          <a:lstStyle/>
          <a:p>
            <a:r>
              <a:rPr lang="en-US" sz="3500" b="1" dirty="0"/>
              <a:t>Gambling Disorder Prevalence in U.S. Adults</a:t>
            </a:r>
          </a:p>
        </p:txBody>
      </p:sp>
      <p:sp>
        <p:nvSpPr>
          <p:cNvPr id="3" name="Content Placeholder 2"/>
          <p:cNvSpPr>
            <a:spLocks noGrp="1"/>
          </p:cNvSpPr>
          <p:nvPr>
            <p:ph idx="4294967295"/>
          </p:nvPr>
        </p:nvSpPr>
        <p:spPr>
          <a:xfrm>
            <a:off x="900665" y="1529958"/>
            <a:ext cx="10104121" cy="4439042"/>
          </a:xfrm>
        </p:spPr>
        <p:txBody>
          <a:bodyPr>
            <a:noAutofit/>
          </a:bodyPr>
          <a:lstStyle/>
          <a:p>
            <a:pPr>
              <a:spcBef>
                <a:spcPts val="0"/>
              </a:spcBef>
              <a:spcAft>
                <a:spcPts val="0"/>
              </a:spcAft>
            </a:pPr>
            <a:r>
              <a:rPr lang="en-US" sz="2100" dirty="0"/>
              <a:t>Up to 90% of U.S. adults gamble in their lifetime</a:t>
            </a:r>
          </a:p>
          <a:p>
            <a:pPr>
              <a:spcBef>
                <a:spcPts val="0"/>
              </a:spcBef>
              <a:spcAft>
                <a:spcPts val="0"/>
              </a:spcAft>
            </a:pPr>
            <a:r>
              <a:rPr lang="en-US" sz="2100" b="1" dirty="0"/>
              <a:t>Lifetime problem gambling:</a:t>
            </a:r>
          </a:p>
          <a:p>
            <a:pPr lvl="1">
              <a:spcBef>
                <a:spcPts val="0"/>
              </a:spcBef>
              <a:spcAft>
                <a:spcPts val="0"/>
              </a:spcAft>
              <a:buFont typeface="Wingdings" panose="05000000000000000000" pitchFamily="2" charset="2"/>
              <a:buChar char="Ø"/>
            </a:pPr>
            <a:r>
              <a:rPr lang="en-US" sz="2100" dirty="0">
                <a:hlinkClick r:id="rId3"/>
              </a:rPr>
              <a:t>2-5% of U.S. adults </a:t>
            </a:r>
            <a:endParaRPr lang="en-US" sz="2100" dirty="0"/>
          </a:p>
          <a:p>
            <a:pPr lvl="1">
              <a:spcBef>
                <a:spcPts val="0"/>
              </a:spcBef>
              <a:spcAft>
                <a:spcPts val="0"/>
              </a:spcAft>
              <a:buFont typeface="Wingdings" panose="05000000000000000000" pitchFamily="2" charset="2"/>
              <a:buChar char="Ø"/>
            </a:pPr>
            <a:r>
              <a:rPr lang="en-US" sz="2100" dirty="0">
                <a:solidFill>
                  <a:schemeClr val="tx1"/>
                </a:solidFill>
              </a:rPr>
              <a:t>10% of U.S. veterans (see </a:t>
            </a:r>
            <a:r>
              <a:rPr lang="en-US" sz="2100" b="1" dirty="0">
                <a:solidFill>
                  <a:schemeClr val="tx1"/>
                </a:solidFill>
                <a:hlinkClick r:id="rId4"/>
              </a:rPr>
              <a:t>Etuk et al., 2020 for review</a:t>
            </a:r>
            <a:r>
              <a:rPr lang="en-US" sz="2100" b="1" dirty="0">
                <a:solidFill>
                  <a:schemeClr val="tx1"/>
                </a:solidFill>
              </a:rPr>
              <a:t>)</a:t>
            </a:r>
            <a:endParaRPr lang="en-US" sz="2100" dirty="0">
              <a:solidFill>
                <a:schemeClr val="tx1"/>
              </a:solidFill>
            </a:endParaRPr>
          </a:p>
          <a:p>
            <a:pPr>
              <a:spcBef>
                <a:spcPts val="0"/>
              </a:spcBef>
              <a:spcAft>
                <a:spcPts val="0"/>
              </a:spcAft>
            </a:pPr>
            <a:r>
              <a:rPr lang="en-US" sz="2100" b="1" dirty="0">
                <a:solidFill>
                  <a:schemeClr val="tx1"/>
                </a:solidFill>
              </a:rPr>
              <a:t>Lifetime gambling disorder:</a:t>
            </a:r>
          </a:p>
          <a:p>
            <a:pPr lvl="1">
              <a:spcBef>
                <a:spcPts val="0"/>
              </a:spcBef>
              <a:spcAft>
                <a:spcPts val="0"/>
              </a:spcAft>
              <a:buFont typeface="Wingdings" panose="05000000000000000000" pitchFamily="2" charset="2"/>
              <a:buChar char="Ø"/>
            </a:pPr>
            <a:r>
              <a:rPr lang="en-US" sz="2100" dirty="0">
                <a:hlinkClick r:id="rId5"/>
              </a:rPr>
              <a:t>6% college students</a:t>
            </a:r>
            <a:endParaRPr lang="en-US" sz="2100" dirty="0"/>
          </a:p>
          <a:p>
            <a:pPr lvl="1">
              <a:spcBef>
                <a:spcPts val="0"/>
              </a:spcBef>
              <a:spcAft>
                <a:spcPts val="0"/>
              </a:spcAft>
              <a:buFont typeface="Wingdings" panose="05000000000000000000" pitchFamily="2" charset="2"/>
              <a:buChar char="Ø"/>
            </a:pPr>
            <a:r>
              <a:rPr lang="en-US" sz="2100" dirty="0">
                <a:solidFill>
                  <a:schemeClr val="tx1"/>
                </a:solidFill>
              </a:rPr>
              <a:t>1-2% of U.S. adults</a:t>
            </a:r>
          </a:p>
          <a:p>
            <a:pPr lvl="1">
              <a:spcBef>
                <a:spcPts val="0"/>
              </a:spcBef>
              <a:spcAft>
                <a:spcPts val="0"/>
              </a:spcAft>
              <a:buFont typeface="Wingdings" panose="05000000000000000000" pitchFamily="2" charset="2"/>
              <a:buChar char="Ø"/>
            </a:pPr>
            <a:r>
              <a:rPr lang="en-US" sz="2100" dirty="0">
                <a:solidFill>
                  <a:schemeClr val="tx1"/>
                </a:solidFill>
              </a:rPr>
              <a:t>3% of U.S. veterans</a:t>
            </a:r>
          </a:p>
          <a:p>
            <a:pPr>
              <a:spcBef>
                <a:spcPts val="0"/>
              </a:spcBef>
              <a:spcAft>
                <a:spcPts val="0"/>
              </a:spcAft>
            </a:pPr>
            <a:r>
              <a:rPr lang="en-US" sz="2100" dirty="0"/>
              <a:t>About 1/3 of problem gamblers experience natural remission (</a:t>
            </a:r>
            <a:r>
              <a:rPr lang="en-US" sz="2100" dirty="0">
                <a:hlinkClick r:id="rId6"/>
              </a:rPr>
              <a:t>Slutske et al., 2012</a:t>
            </a:r>
            <a:r>
              <a:rPr lang="en-US" sz="2100" dirty="0"/>
              <a:t>).</a:t>
            </a:r>
          </a:p>
          <a:p>
            <a:pPr>
              <a:spcBef>
                <a:spcPts val="0"/>
              </a:spcBef>
              <a:spcAft>
                <a:spcPts val="0"/>
              </a:spcAft>
            </a:pPr>
            <a:r>
              <a:rPr lang="en-US" sz="2100" dirty="0"/>
              <a:t>4.2% of US OEF/OIF/OND veterans exhibit at-risk/probable pathological gambling (</a:t>
            </a:r>
            <a:r>
              <a:rPr lang="en-US" sz="2100" dirty="0">
                <a:hlinkClick r:id="rId7"/>
              </a:rPr>
              <a:t>Whiting et al., 2016</a:t>
            </a:r>
            <a:r>
              <a:rPr lang="en-US" sz="2100" dirty="0"/>
              <a:t>)</a:t>
            </a:r>
          </a:p>
          <a:p>
            <a:pPr>
              <a:spcBef>
                <a:spcPts val="0"/>
              </a:spcBef>
              <a:spcAft>
                <a:spcPts val="0"/>
              </a:spcAft>
            </a:pPr>
            <a:r>
              <a:rPr lang="en-US" sz="2100" dirty="0"/>
              <a:t>A US national survey of veterans found that 2.2% screened positive for at-risk/problem gambling (</a:t>
            </a:r>
            <a:r>
              <a:rPr lang="en-US" sz="2100" dirty="0">
                <a:hlinkClick r:id="rId8"/>
              </a:rPr>
              <a:t>Stefanovics, Potenza, &amp; Pietrzak, 2017</a:t>
            </a:r>
            <a:r>
              <a:rPr lang="en-US" sz="2100" dirty="0"/>
              <a:t>)</a:t>
            </a:r>
          </a:p>
          <a:p>
            <a:pPr>
              <a:spcBef>
                <a:spcPts val="0"/>
              </a:spcBef>
              <a:spcAft>
                <a:spcPts val="0"/>
              </a:spcAft>
            </a:pPr>
            <a:endParaRPr lang="en-US" sz="2200" dirty="0"/>
          </a:p>
          <a:p>
            <a:pPr>
              <a:spcBef>
                <a:spcPts val="0"/>
              </a:spcBef>
              <a:spcAft>
                <a:spcPts val="0"/>
              </a:spcAft>
            </a:pPr>
            <a:endParaRPr lang="en-US" sz="2800" dirty="0"/>
          </a:p>
          <a:p>
            <a:pPr marL="0" indent="0">
              <a:spcBef>
                <a:spcPts val="0"/>
              </a:spcBef>
              <a:spcAft>
                <a:spcPts val="0"/>
              </a:spcAft>
              <a:buNone/>
            </a:pPr>
            <a:endParaRPr lang="en-US" dirty="0"/>
          </a:p>
        </p:txBody>
      </p:sp>
      <p:sp>
        <p:nvSpPr>
          <p:cNvPr id="4" name="Slide Number Placeholder 3"/>
          <p:cNvSpPr>
            <a:spLocks noGrp="1"/>
          </p:cNvSpPr>
          <p:nvPr>
            <p:ph type="sldNum" sz="quarter" idx="4294967295"/>
          </p:nvPr>
        </p:nvSpPr>
        <p:spPr>
          <a:xfrm>
            <a:off x="10591800" y="5969000"/>
            <a:ext cx="1600200" cy="279400"/>
          </a:xfrm>
        </p:spPr>
        <p:txBody>
          <a:bodyPr/>
          <a:lstStyle/>
          <a:p>
            <a:fld id="{9B27D237-6C0D-5549-BE11-2040A22CBC71}" type="slidenum">
              <a:rPr lang="en-US" smtClean="0"/>
              <a:pPr/>
              <a:t>6</a:t>
            </a:fld>
            <a:endParaRPr lang="en-US" dirty="0"/>
          </a:p>
        </p:txBody>
      </p:sp>
      <p:sp>
        <p:nvSpPr>
          <p:cNvPr id="7" name="AutoShape 4" descr="Image result for college students and gambl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77950768"/>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DB87AA-DE8C-4781-B2AF-279474ED6334}"/>
              </a:ext>
            </a:extLst>
          </p:cNvPr>
          <p:cNvSpPr>
            <a:spLocks noGrp="1"/>
          </p:cNvSpPr>
          <p:nvPr>
            <p:ph type="sldNum" sz="quarter" idx="12"/>
          </p:nvPr>
        </p:nvSpPr>
        <p:spPr/>
        <p:txBody>
          <a:bodyPr/>
          <a:lstStyle/>
          <a:p>
            <a:fld id="{9B27D237-6C0D-5549-BE11-2040A22CBC71}" type="slidenum">
              <a:rPr lang="en-US" smtClean="0"/>
              <a:pPr/>
              <a:t>7</a:t>
            </a:fld>
            <a:endParaRPr lang="en-US" dirty="0"/>
          </a:p>
        </p:txBody>
      </p:sp>
      <p:sp>
        <p:nvSpPr>
          <p:cNvPr id="2" name="Title 1">
            <a:extLst>
              <a:ext uri="{FF2B5EF4-FFF2-40B4-BE49-F238E27FC236}">
                <a16:creationId xmlns:a16="http://schemas.microsoft.com/office/drawing/2014/main" id="{EB099762-6F24-4D2D-A431-EB198A4A06EE}"/>
              </a:ext>
            </a:extLst>
          </p:cNvPr>
          <p:cNvSpPr>
            <a:spLocks noGrp="1"/>
          </p:cNvSpPr>
          <p:nvPr>
            <p:ph type="title" idx="4294967295"/>
          </p:nvPr>
        </p:nvSpPr>
        <p:spPr>
          <a:xfrm>
            <a:off x="1581150" y="712788"/>
            <a:ext cx="8229600" cy="1089025"/>
          </a:xfrm>
        </p:spPr>
        <p:txBody>
          <a:bodyPr>
            <a:normAutofit/>
          </a:bodyPr>
          <a:lstStyle/>
          <a:p>
            <a:r>
              <a:rPr lang="en-US" sz="3500" b="1" dirty="0"/>
              <a:t>Gambling among Women (vs. Men)</a:t>
            </a:r>
          </a:p>
        </p:txBody>
      </p:sp>
      <p:sp>
        <p:nvSpPr>
          <p:cNvPr id="3" name="Content Placeholder 2">
            <a:extLst>
              <a:ext uri="{FF2B5EF4-FFF2-40B4-BE49-F238E27FC236}">
                <a16:creationId xmlns:a16="http://schemas.microsoft.com/office/drawing/2014/main" id="{05875A77-DBDF-474F-B5FC-F01BA147A6A8}"/>
              </a:ext>
            </a:extLst>
          </p:cNvPr>
          <p:cNvSpPr>
            <a:spLocks noGrp="1"/>
          </p:cNvSpPr>
          <p:nvPr>
            <p:ph idx="4294967295"/>
          </p:nvPr>
        </p:nvSpPr>
        <p:spPr>
          <a:xfrm>
            <a:off x="901926" y="1801813"/>
            <a:ext cx="10413774" cy="4075112"/>
          </a:xfrm>
        </p:spPr>
        <p:txBody>
          <a:bodyPr>
            <a:normAutofit lnSpcReduction="10000"/>
          </a:bodyPr>
          <a:lstStyle/>
          <a:p>
            <a:pPr>
              <a:lnSpc>
                <a:spcPct val="120000"/>
              </a:lnSpc>
              <a:spcBef>
                <a:spcPts val="0"/>
              </a:spcBef>
              <a:spcAft>
                <a:spcPts val="0"/>
              </a:spcAft>
            </a:pPr>
            <a:r>
              <a:rPr lang="en-US" sz="2600" b="1" dirty="0"/>
              <a:t>Prevalence:</a:t>
            </a:r>
          </a:p>
          <a:p>
            <a:pPr lvl="1">
              <a:lnSpc>
                <a:spcPct val="120000"/>
              </a:lnSpc>
              <a:spcBef>
                <a:spcPts val="0"/>
              </a:spcBef>
              <a:spcAft>
                <a:spcPts val="0"/>
              </a:spcAft>
            </a:pPr>
            <a:r>
              <a:rPr lang="en-US" sz="2600" dirty="0"/>
              <a:t>Problem Gambling: 0.7% women vs. 2.7% men</a:t>
            </a:r>
          </a:p>
          <a:p>
            <a:pPr lvl="1">
              <a:lnSpc>
                <a:spcPct val="120000"/>
              </a:lnSpc>
              <a:spcBef>
                <a:spcPts val="0"/>
              </a:spcBef>
              <a:spcAft>
                <a:spcPts val="0"/>
              </a:spcAft>
            </a:pPr>
            <a:r>
              <a:rPr lang="en-US" sz="2600" dirty="0"/>
              <a:t>At-Risk Gambling:  5.6% women vs. 9.6% men</a:t>
            </a:r>
          </a:p>
          <a:p>
            <a:pPr>
              <a:lnSpc>
                <a:spcPct val="120000"/>
              </a:lnSpc>
              <a:spcBef>
                <a:spcPts val="0"/>
              </a:spcBef>
              <a:spcAft>
                <a:spcPts val="0"/>
              </a:spcAft>
            </a:pPr>
            <a:r>
              <a:rPr lang="en-US" sz="2600" b="1" dirty="0"/>
              <a:t>Development (telescoping for women):</a:t>
            </a:r>
          </a:p>
          <a:p>
            <a:pPr lvl="1">
              <a:lnSpc>
                <a:spcPct val="120000"/>
              </a:lnSpc>
              <a:spcBef>
                <a:spcPts val="0"/>
              </a:spcBef>
              <a:spcAft>
                <a:spcPts val="0"/>
              </a:spcAft>
            </a:pPr>
            <a:r>
              <a:rPr lang="en-US" sz="2600" dirty="0"/>
              <a:t>Start later</a:t>
            </a:r>
          </a:p>
          <a:p>
            <a:pPr lvl="1">
              <a:lnSpc>
                <a:spcPct val="120000"/>
              </a:lnSpc>
              <a:spcBef>
                <a:spcPts val="0"/>
              </a:spcBef>
              <a:spcAft>
                <a:spcPts val="0"/>
              </a:spcAft>
            </a:pPr>
            <a:r>
              <a:rPr lang="en-US" sz="2600" dirty="0"/>
              <a:t>Progress faster</a:t>
            </a:r>
          </a:p>
          <a:p>
            <a:pPr>
              <a:lnSpc>
                <a:spcPct val="120000"/>
              </a:lnSpc>
              <a:spcBef>
                <a:spcPts val="0"/>
              </a:spcBef>
              <a:spcAft>
                <a:spcPts val="0"/>
              </a:spcAft>
            </a:pPr>
            <a:r>
              <a:rPr lang="en-US" sz="2600" b="1" dirty="0"/>
              <a:t>Clinical Characteristics:</a:t>
            </a:r>
          </a:p>
          <a:p>
            <a:pPr lvl="1">
              <a:lnSpc>
                <a:spcPct val="120000"/>
              </a:lnSpc>
              <a:spcBef>
                <a:spcPts val="0"/>
              </a:spcBef>
              <a:spcAft>
                <a:spcPts val="0"/>
              </a:spcAft>
            </a:pPr>
            <a:r>
              <a:rPr lang="en-US" sz="2600" dirty="0"/>
              <a:t>Psychiatric &amp; Substance Use</a:t>
            </a:r>
          </a:p>
          <a:p>
            <a:pPr lvl="1">
              <a:lnSpc>
                <a:spcPct val="120000"/>
              </a:lnSpc>
              <a:spcBef>
                <a:spcPts val="0"/>
              </a:spcBef>
              <a:spcAft>
                <a:spcPts val="0"/>
              </a:spcAft>
            </a:pPr>
            <a:r>
              <a:rPr lang="en-US" sz="2600" dirty="0"/>
              <a:t>Sensation-seeking for men</a:t>
            </a:r>
            <a:endParaRPr lang="en-US" sz="2400" dirty="0"/>
          </a:p>
        </p:txBody>
      </p:sp>
    </p:spTree>
    <p:extLst>
      <p:ext uri="{BB962C8B-B14F-4D97-AF65-F5344CB8AC3E}">
        <p14:creationId xmlns:p14="http://schemas.microsoft.com/office/powerpoint/2010/main" val="3358870273"/>
      </p:ext>
    </p:extLst>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75395" y="767241"/>
            <a:ext cx="10269582" cy="522515"/>
          </a:xfrm>
          <a:prstGeom prst="rect">
            <a:avLst/>
          </a:prstGeom>
        </p:spPr>
        <p:txBody>
          <a:bodyPr>
            <a:normAutofit fontScale="85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500" b="1" dirty="0">
                <a:hlinkClick r:id="rId2"/>
              </a:rPr>
              <a:t>Gambling Problems in US Military Veterans (Etuk et al., 2020) </a:t>
            </a:r>
            <a:endParaRPr lang="en-US" sz="3500" b="1" dirty="0"/>
          </a:p>
        </p:txBody>
      </p:sp>
      <p:sp>
        <p:nvSpPr>
          <p:cNvPr id="4" name="Content Placeholder 2">
            <a:extLst>
              <a:ext uri="{FF2B5EF4-FFF2-40B4-BE49-F238E27FC236}">
                <a16:creationId xmlns:a16="http://schemas.microsoft.com/office/drawing/2014/main" id="{FAFB7E45-D869-004A-A2D5-17DE5A49FB59}"/>
              </a:ext>
            </a:extLst>
          </p:cNvPr>
          <p:cNvSpPr txBox="1">
            <a:spLocks/>
          </p:cNvSpPr>
          <p:nvPr/>
        </p:nvSpPr>
        <p:spPr>
          <a:xfrm>
            <a:off x="1026366" y="1514764"/>
            <a:ext cx="10352833" cy="4396509"/>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57200" indent="-457200">
              <a:buFont typeface="+mj-lt"/>
              <a:buAutoNum type="arabicPeriod"/>
            </a:pPr>
            <a:r>
              <a:rPr lang="en-US" sz="2800" dirty="0"/>
              <a:t>U.S. veterans have higher rates of gambling disorder compared with civilian populations (3 times higher than civilians). </a:t>
            </a:r>
          </a:p>
          <a:p>
            <a:pPr marL="457200" indent="-457200">
              <a:buFont typeface="+mj-lt"/>
              <a:buAutoNum type="arabicPeriod"/>
            </a:pPr>
            <a:r>
              <a:rPr lang="en-US" sz="2800" dirty="0"/>
              <a:t>Gambling disorder often co-occurs with trauma-related conditions, substance use, and suicidality, which may complicate treatment outcomes.</a:t>
            </a:r>
          </a:p>
          <a:p>
            <a:pPr marL="457200" indent="-457200">
              <a:buFont typeface="+mj-lt"/>
              <a:buAutoNum type="arabicPeriod"/>
            </a:pPr>
            <a:r>
              <a:rPr lang="en-US" sz="2800" dirty="0"/>
              <a:t>The </a:t>
            </a:r>
            <a:r>
              <a:rPr lang="en-US" sz="2800" u="sng" dirty="0"/>
              <a:t>lack of standardized screening</a:t>
            </a:r>
            <a:r>
              <a:rPr lang="en-US" sz="2800" dirty="0"/>
              <a:t> for gambling problems among Veterans across U.S. federal agencies (e.g., Department of Defense, Department of Veterans Affairs) is concerning and remains a significant gap for ongoing prevention and treatment efforts.</a:t>
            </a:r>
            <a:endParaRPr lang="en-US" dirty="0"/>
          </a:p>
        </p:txBody>
      </p:sp>
      <p:sp>
        <p:nvSpPr>
          <p:cNvPr id="5" name="Slide Number Placeholder 3">
            <a:extLst>
              <a:ext uri="{FF2B5EF4-FFF2-40B4-BE49-F238E27FC236}">
                <a16:creationId xmlns:a16="http://schemas.microsoft.com/office/drawing/2014/main" id="{033AF29E-7B2A-4EDA-BA4F-6D290DEAF5FF}"/>
              </a:ext>
            </a:extLst>
          </p:cNvPr>
          <p:cNvSpPr txBox="1">
            <a:spLocks/>
          </p:cNvSpPr>
          <p:nvPr/>
        </p:nvSpPr>
        <p:spPr>
          <a:xfrm>
            <a:off x="10591800" y="5969000"/>
            <a:ext cx="1600200" cy="279400"/>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27D237-6C0D-5549-BE11-2040A22CBC71}" type="slidenum">
              <a:rPr lang="en-US" smtClean="0"/>
              <a:pPr/>
              <a:t>8</a:t>
            </a:fld>
            <a:endParaRPr lang="en-US" dirty="0"/>
          </a:p>
        </p:txBody>
      </p:sp>
    </p:spTree>
    <p:extLst>
      <p:ext uri="{BB962C8B-B14F-4D97-AF65-F5344CB8AC3E}">
        <p14:creationId xmlns:p14="http://schemas.microsoft.com/office/powerpoint/2010/main" val="1028200616"/>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43607" y="734673"/>
            <a:ext cx="7104063" cy="742950"/>
          </a:xfrm>
        </p:spPr>
        <p:txBody>
          <a:bodyPr>
            <a:normAutofit/>
          </a:bodyPr>
          <a:lstStyle/>
          <a:p>
            <a:r>
              <a:rPr lang="en-US" sz="3500" b="1" dirty="0"/>
              <a:t>Psychiatric Co-Occurring Disorders</a:t>
            </a:r>
          </a:p>
        </p:txBody>
      </p:sp>
      <p:sp>
        <p:nvSpPr>
          <p:cNvPr id="3" name="Content Placeholder 2"/>
          <p:cNvSpPr>
            <a:spLocks noGrp="1"/>
          </p:cNvSpPr>
          <p:nvPr>
            <p:ph idx="4294967295"/>
          </p:nvPr>
        </p:nvSpPr>
        <p:spPr>
          <a:xfrm>
            <a:off x="849297" y="1552505"/>
            <a:ext cx="10487487" cy="4570822"/>
          </a:xfrm>
        </p:spPr>
        <p:txBody>
          <a:bodyPr>
            <a:noAutofit/>
          </a:bodyPr>
          <a:lstStyle/>
          <a:p>
            <a:pPr>
              <a:spcBef>
                <a:spcPts val="0"/>
              </a:spcBef>
              <a:spcAft>
                <a:spcPts val="0"/>
              </a:spcAft>
            </a:pPr>
            <a:r>
              <a:rPr lang="en-US" dirty="0"/>
              <a:t>Individuals with gambling disorder have high rates of co-occurring disorders, including mood, personality, substance-use, and post-traumatic stress disorder (</a:t>
            </a:r>
            <a:r>
              <a:rPr lang="en-US" dirty="0">
                <a:hlinkClick r:id="rId3"/>
              </a:rPr>
              <a:t>Kessler, Hwang, LaBrie et al., 2008</a:t>
            </a:r>
            <a:r>
              <a:rPr lang="en-US" dirty="0"/>
              <a:t>; </a:t>
            </a:r>
            <a:r>
              <a:rPr lang="en-US" dirty="0">
                <a:hlinkClick r:id="rId4"/>
              </a:rPr>
              <a:t>Petry, Stinson, &amp; Grant, 2005</a:t>
            </a:r>
            <a:r>
              <a:rPr lang="en-US" dirty="0"/>
              <a:t>).</a:t>
            </a:r>
            <a:r>
              <a:rPr lang="en-US" altLang="en-US" dirty="0"/>
              <a:t> </a:t>
            </a:r>
          </a:p>
          <a:p>
            <a:pPr>
              <a:spcBef>
                <a:spcPts val="0"/>
              </a:spcBef>
              <a:spcAft>
                <a:spcPts val="0"/>
              </a:spcAft>
            </a:pPr>
            <a:endParaRPr lang="en-US" altLang="en-US" dirty="0"/>
          </a:p>
          <a:p>
            <a:pPr>
              <a:spcBef>
                <a:spcPts val="0"/>
              </a:spcBef>
              <a:spcAft>
                <a:spcPts val="0"/>
              </a:spcAft>
            </a:pPr>
            <a:r>
              <a:rPr lang="en-US" dirty="0"/>
              <a:t>At-risk/problem gambling is associated with any personality disorders, particularly for cluster-B personality disorders (</a:t>
            </a:r>
            <a:r>
              <a:rPr lang="en-US" dirty="0">
                <a:hlinkClick r:id="rId5"/>
              </a:rPr>
              <a:t>Ronzitti, Kraus, Hoff, Clerici, &amp; Potenza, 2017</a:t>
            </a:r>
            <a:r>
              <a:rPr lang="en-US" dirty="0"/>
              <a:t>).</a:t>
            </a:r>
          </a:p>
          <a:p>
            <a:pPr>
              <a:spcBef>
                <a:spcPts val="0"/>
              </a:spcBef>
              <a:spcAft>
                <a:spcPts val="0"/>
              </a:spcAft>
            </a:pPr>
            <a:endParaRPr lang="en-US" dirty="0"/>
          </a:p>
          <a:p>
            <a:pPr>
              <a:spcBef>
                <a:spcPts val="0"/>
              </a:spcBef>
              <a:spcAft>
                <a:spcPts val="0"/>
              </a:spcAft>
            </a:pPr>
            <a:r>
              <a:rPr lang="en-US" altLang="en-US" dirty="0"/>
              <a:t>Veteran with problem gamblers seeking treatment report high rates of alcohol (77%), cocaine (43%), opioids (23%), and cannabis (16%) use disorders (</a:t>
            </a:r>
            <a:r>
              <a:rPr lang="en-US" altLang="en-US" dirty="0">
                <a:hlinkClick r:id="rId6"/>
              </a:rPr>
              <a:t>Shirk, Kelly, Kraus et al., 2018</a:t>
            </a:r>
            <a:r>
              <a:rPr lang="en-US" altLang="en-US" dirty="0"/>
              <a:t>)</a:t>
            </a:r>
          </a:p>
          <a:p>
            <a:pPr>
              <a:spcBef>
                <a:spcPts val="0"/>
              </a:spcBef>
              <a:spcAft>
                <a:spcPts val="0"/>
              </a:spcAft>
            </a:pPr>
            <a:endParaRPr lang="en-US" dirty="0"/>
          </a:p>
          <a:p>
            <a:pPr>
              <a:spcBef>
                <a:spcPts val="0"/>
              </a:spcBef>
              <a:spcAft>
                <a:spcPts val="0"/>
              </a:spcAft>
            </a:pPr>
            <a:endParaRPr lang="en-US" altLang="en-US" dirty="0"/>
          </a:p>
        </p:txBody>
      </p:sp>
    </p:spTree>
    <p:extLst>
      <p:ext uri="{BB962C8B-B14F-4D97-AF65-F5344CB8AC3E}">
        <p14:creationId xmlns:p14="http://schemas.microsoft.com/office/powerpoint/2010/main" val="3644514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519</TotalTime>
  <Words>2098</Words>
  <Application>Microsoft Office PowerPoint</Application>
  <PresentationFormat>Widescreen</PresentationFormat>
  <Paragraphs>215</Paragraphs>
  <Slides>21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Garamond</vt:lpstr>
      <vt:lpstr>Georgia</vt:lpstr>
      <vt:lpstr>Wingdings</vt:lpstr>
      <vt:lpstr>Organic</vt:lpstr>
      <vt:lpstr>Gambling: Crossing the Line</vt:lpstr>
      <vt:lpstr>PowerPoint Presentation</vt:lpstr>
      <vt:lpstr>Show Me the Money! </vt:lpstr>
      <vt:lpstr>DSM-5 Gambling Disorder Criteria</vt:lpstr>
      <vt:lpstr>DSM-5 Gambling Disorder Criteria</vt:lpstr>
      <vt:lpstr>Gambling Disorder Prevalence in U.S. Adults</vt:lpstr>
      <vt:lpstr>Gambling among Women (vs. Men)</vt:lpstr>
      <vt:lpstr>PowerPoint Presentation</vt:lpstr>
      <vt:lpstr>Psychiatric Co-Occurring Disorders</vt:lpstr>
      <vt:lpstr>Psychiatric Co-Occurring Disorders</vt:lpstr>
      <vt:lpstr>Risk Factors for Gambling Disorder</vt:lpstr>
      <vt:lpstr>Barriers to Help Seeking for Gambling Disorder</vt:lpstr>
      <vt:lpstr>Cognitive Distortions (Fortune &amp; Goodie, 2012)</vt:lpstr>
      <vt:lpstr>Cognitive Distortions (Fortune &amp; Goodie, 2012)</vt:lpstr>
      <vt:lpstr>PowerPoint Presentation</vt:lpstr>
      <vt:lpstr>Brief Biosocial Gambling Screen (BBGS)</vt:lpstr>
      <vt:lpstr>Other Problem Gambling Screening Instruments </vt:lpstr>
      <vt:lpstr>Treatments for Gambling Disorder</vt:lpstr>
      <vt:lpstr>Medications for Gambling Disorder</vt:lpstr>
      <vt:lpstr>Gambling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Shane Kraus</dc:creator>
  <cp:lastModifiedBy>Shane Kraus</cp:lastModifiedBy>
  <cp:revision>63</cp:revision>
  <dcterms:created xsi:type="dcterms:W3CDTF">2019-10-08T17:16:00Z</dcterms:created>
  <dcterms:modified xsi:type="dcterms:W3CDTF">2021-11-01T15:46:42Z</dcterms:modified>
</cp:coreProperties>
</file>