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handoutMasterIdLst>
    <p:handoutMasterId r:id="rId16"/>
  </p:handoutMasterIdLst>
  <p:sldIdLst>
    <p:sldId id="256" r:id="rId5"/>
    <p:sldId id="326" r:id="rId6"/>
    <p:sldId id="357" r:id="rId7"/>
    <p:sldId id="352" r:id="rId8"/>
    <p:sldId id="397" r:id="rId9"/>
    <p:sldId id="398" r:id="rId10"/>
    <p:sldId id="359" r:id="rId11"/>
    <p:sldId id="392" r:id="rId12"/>
    <p:sldId id="336" r:id="rId13"/>
    <p:sldId id="338" r:id="rId14"/>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moff, Sarah" initials="DS" lastIdx="6" clrIdx="0">
    <p:extLst/>
  </p:cmAuthor>
  <p:cmAuthor id="2" name="Radesky, Jenny" initials="RJ" lastIdx="10" clrIdx="1">
    <p:extLst>
      <p:ext uri="{19B8F6BF-5375-455C-9EA6-DF929625EA0E}">
        <p15:presenceInfo xmlns:p15="http://schemas.microsoft.com/office/powerpoint/2012/main" userId="Radesky, Jenn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0876" autoAdjust="0"/>
  </p:normalViewPr>
  <p:slideViewPr>
    <p:cSldViewPr snapToGrid="0">
      <p:cViewPr varScale="1">
        <p:scale>
          <a:sx n="62" d="100"/>
          <a:sy n="62" d="100"/>
        </p:scale>
        <p:origin x="768"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02" d="100"/>
          <a:sy n="102" d="100"/>
        </p:scale>
        <p:origin x="3444"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5D07BCA8-291E-45EA-95F0-B86683A0197C}" type="datetimeFigureOut">
              <a:rPr lang="en-US" smtClean="0"/>
              <a:t>11/7/2021</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5E5687B6-5FCB-444E-9B4D-808607893857}" type="slidenum">
              <a:rPr lang="en-US" smtClean="0"/>
              <a:t>‹#›</a:t>
            </a:fld>
            <a:endParaRPr lang="en-US"/>
          </a:p>
        </p:txBody>
      </p:sp>
    </p:spTree>
    <p:extLst>
      <p:ext uri="{BB962C8B-B14F-4D97-AF65-F5344CB8AC3E}">
        <p14:creationId xmlns:p14="http://schemas.microsoft.com/office/powerpoint/2010/main" val="1918750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2BF1C330-FB4C-47CF-A2B7-BC2CEDE3FA95}" type="datetimeFigureOut">
              <a:rPr lang="en-US" smtClean="0"/>
              <a:t>11/7/2021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CF96E2F6-CB6B-4149-8E16-45FB6AD26E60}" type="slidenum">
              <a:rPr lang="en-US" smtClean="0"/>
              <a:t>‹#›</a:t>
            </a:fld>
            <a:endParaRPr lang="en-US"/>
          </a:p>
        </p:txBody>
      </p:sp>
    </p:spTree>
    <p:extLst>
      <p:ext uri="{BB962C8B-B14F-4D97-AF65-F5344CB8AC3E}">
        <p14:creationId xmlns:p14="http://schemas.microsoft.com/office/powerpoint/2010/main" val="388751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1</a:t>
            </a:fld>
            <a:endParaRPr lang="en-US" dirty="0"/>
          </a:p>
        </p:txBody>
      </p:sp>
    </p:spTree>
    <p:extLst>
      <p:ext uri="{BB962C8B-B14F-4D97-AF65-F5344CB8AC3E}">
        <p14:creationId xmlns:p14="http://schemas.microsoft.com/office/powerpoint/2010/main" val="2136745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Attendees in this workshop will learn about the current screen media used by children today (e.g., duration, type, context of use) and the mechanisms by which such use may impact children’s well-being, mental health, and academic outcomes. Attendees will learn about the measures created by the speaker, the Problematic Media Use Measure (PMUM; Domoff et al., in press) and the Compulsive Texting Scale (Lister-Landman, Domoff, &amp; </a:t>
            </a:r>
            <a:r>
              <a:rPr lang="en-US" sz="1200" b="0" i="0" kern="1200" dirty="0" err="1" smtClean="0">
                <a:solidFill>
                  <a:schemeClr val="tx1"/>
                </a:solidFill>
                <a:effectLst/>
                <a:latin typeface="+mn-lt"/>
                <a:ea typeface="+mn-ea"/>
                <a:cs typeface="+mn-cs"/>
              </a:rPr>
              <a:t>Dubow</a:t>
            </a:r>
            <a:r>
              <a:rPr lang="en-US" sz="1200" b="0" i="0" kern="1200" dirty="0" smtClean="0">
                <a:solidFill>
                  <a:schemeClr val="tx1"/>
                </a:solidFill>
                <a:effectLst/>
                <a:latin typeface="+mn-lt"/>
                <a:ea typeface="+mn-ea"/>
                <a:cs typeface="+mn-cs"/>
              </a:rPr>
              <a:t>, 2015), which assesses the symptoms of pathological screen media use and compulsive texting in children (and will learn how this differs from </a:t>
            </a:r>
            <a:r>
              <a:rPr lang="en-US" sz="1200" b="0" i="1" kern="1200" dirty="0" smtClean="0">
                <a:solidFill>
                  <a:schemeClr val="tx1"/>
                </a:solidFill>
                <a:effectLst/>
                <a:latin typeface="+mn-lt"/>
                <a:ea typeface="+mn-ea"/>
                <a:cs typeface="+mn-cs"/>
              </a:rPr>
              <a:t>amount </a:t>
            </a:r>
            <a:r>
              <a:rPr lang="en-US" sz="1200" b="0" i="0" kern="1200" dirty="0" smtClean="0">
                <a:solidFill>
                  <a:schemeClr val="tx1"/>
                </a:solidFill>
                <a:effectLst/>
                <a:latin typeface="+mn-lt"/>
                <a:ea typeface="+mn-ea"/>
                <a:cs typeface="+mn-cs"/>
              </a:rPr>
              <a:t>of screen media use). Participants will be provided with examples of how to assess for concerning use of media and strategies to reduce the negative outcomes associated with excessive screen time and problematic phone use in children and adolescents.</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 Workshop training objectives:</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 </a:t>
            </a:r>
          </a:p>
          <a:p>
            <a:r>
              <a:rPr lang="en-US" sz="1200" b="0" i="0" u="sng" kern="1200" dirty="0" smtClean="0">
                <a:solidFill>
                  <a:schemeClr val="tx1"/>
                </a:solidFill>
                <a:effectLst/>
                <a:latin typeface="+mn-lt"/>
                <a:ea typeface="+mn-ea"/>
                <a:cs typeface="+mn-cs"/>
              </a:rPr>
              <a:t>1. To understand how screen media and mobile device use may impact child social-emotional development and academic achievement.</a:t>
            </a:r>
            <a:endParaRPr lang="en-US" sz="1200" b="0" i="0" kern="1200" dirty="0" smtClean="0">
              <a:solidFill>
                <a:schemeClr val="tx1"/>
              </a:solidFill>
              <a:effectLst/>
              <a:latin typeface="+mn-lt"/>
              <a:ea typeface="+mn-ea"/>
              <a:cs typeface="+mn-cs"/>
            </a:endParaRPr>
          </a:p>
          <a:p>
            <a:r>
              <a:rPr lang="en-US" sz="1200" b="0" i="0" u="sng" kern="1200" dirty="0" smtClean="0">
                <a:solidFill>
                  <a:schemeClr val="tx1"/>
                </a:solidFill>
                <a:effectLst/>
                <a:latin typeface="+mn-lt"/>
                <a:ea typeface="+mn-ea"/>
                <a:cs typeface="+mn-cs"/>
              </a:rPr>
              <a:t>2. To distinguish between normative versus problematic use of screen media during childhood.</a:t>
            </a:r>
            <a:endParaRPr lang="en-US" sz="1200" b="0" i="0" kern="1200" dirty="0" smtClean="0">
              <a:solidFill>
                <a:schemeClr val="tx1"/>
              </a:solidFill>
              <a:effectLst/>
              <a:latin typeface="+mn-lt"/>
              <a:ea typeface="+mn-ea"/>
              <a:cs typeface="+mn-cs"/>
            </a:endParaRPr>
          </a:p>
          <a:p>
            <a:r>
              <a:rPr lang="en-US" sz="1200" b="0" i="0" u="sng" kern="1200" dirty="0" smtClean="0">
                <a:solidFill>
                  <a:schemeClr val="tx1"/>
                </a:solidFill>
                <a:effectLst/>
                <a:latin typeface="+mn-lt"/>
                <a:ea typeface="+mn-ea"/>
                <a:cs typeface="+mn-cs"/>
              </a:rPr>
              <a:t>3. To develop practices to assess and address problematic use of screen media during childhood.</a:t>
            </a: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2</a:t>
            </a:fld>
            <a:endParaRPr lang="en-US"/>
          </a:p>
        </p:txBody>
      </p:sp>
    </p:spTree>
    <p:extLst>
      <p:ext uri="{BB962C8B-B14F-4D97-AF65-F5344CB8AC3E}">
        <p14:creationId xmlns:p14="http://schemas.microsoft.com/office/powerpoint/2010/main" val="3279797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Same can be said for presentations of ATOD/partying, etc.. </a:t>
            </a:r>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3</a:t>
            </a:fld>
            <a:endParaRPr lang="en-US" dirty="0"/>
          </a:p>
        </p:txBody>
      </p:sp>
    </p:spTree>
    <p:extLst>
      <p:ext uri="{BB962C8B-B14F-4D97-AF65-F5344CB8AC3E}">
        <p14:creationId xmlns:p14="http://schemas.microsoft.com/office/powerpoint/2010/main" val="2698884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Sleep deprivation </a:t>
            </a:r>
            <a:r>
              <a:rPr lang="en-US" sz="1200" dirty="0" smtClean="0">
                <a:sym typeface="Wingdings" panose="05000000000000000000" pitchFamily="2" charset="2"/>
              </a:rPr>
              <a:t> </a:t>
            </a:r>
            <a:r>
              <a:rPr lang="en-US" sz="1200" dirty="0" smtClean="0"/>
              <a:t>increased desire for high-calorie foods along with decreased activity in the frontal cortex/insular cortex regions of the brain (responsible for evaluating hunger; Greer, Goldstein, &amp; Walker, 2013). </a:t>
            </a:r>
          </a:p>
          <a:p>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4</a:t>
            </a:fld>
            <a:endParaRPr lang="en-US"/>
          </a:p>
        </p:txBody>
      </p:sp>
    </p:spTree>
    <p:extLst>
      <p:ext uri="{BB962C8B-B14F-4D97-AF65-F5344CB8AC3E}">
        <p14:creationId xmlns:p14="http://schemas.microsoft.com/office/powerpoint/2010/main" val="103836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Sleep deprivation </a:t>
            </a:r>
            <a:r>
              <a:rPr lang="en-US" sz="1200" dirty="0" smtClean="0">
                <a:sym typeface="Wingdings" panose="05000000000000000000" pitchFamily="2" charset="2"/>
              </a:rPr>
              <a:t> </a:t>
            </a:r>
            <a:r>
              <a:rPr lang="en-US" sz="1200" dirty="0" smtClean="0"/>
              <a:t>increased desire for high-calorie foods along with decreased activity in the frontal cortex/insular cortex regions of the brain (responsible for evaluating hunger; Greer, Goldstein, &amp; Walker, 2013). </a:t>
            </a:r>
          </a:p>
          <a:p>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5</a:t>
            </a:fld>
            <a:endParaRPr lang="en-US"/>
          </a:p>
        </p:txBody>
      </p:sp>
    </p:spTree>
    <p:extLst>
      <p:ext uri="{BB962C8B-B14F-4D97-AF65-F5344CB8AC3E}">
        <p14:creationId xmlns:p14="http://schemas.microsoft.com/office/powerpoint/2010/main" val="9556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Sleep deprivation </a:t>
            </a:r>
            <a:r>
              <a:rPr lang="en-US" sz="1200" dirty="0" smtClean="0">
                <a:sym typeface="Wingdings" panose="05000000000000000000" pitchFamily="2" charset="2"/>
              </a:rPr>
              <a:t> </a:t>
            </a:r>
            <a:r>
              <a:rPr lang="en-US" sz="1200" dirty="0" smtClean="0"/>
              <a:t>increased desire for high-calorie foods along with decreased activity in the frontal cortex/insular cortex regions of the brain (responsible for evaluating hunger; Greer, Goldstein, &amp; Walker, 2013). </a:t>
            </a:r>
          </a:p>
          <a:p>
            <a:endParaRPr lang="en-US" dirty="0"/>
          </a:p>
        </p:txBody>
      </p:sp>
      <p:sp>
        <p:nvSpPr>
          <p:cNvPr id="4" name="Slide Number Placeholder 3"/>
          <p:cNvSpPr>
            <a:spLocks noGrp="1"/>
          </p:cNvSpPr>
          <p:nvPr>
            <p:ph type="sldNum" sz="quarter" idx="10"/>
          </p:nvPr>
        </p:nvSpPr>
        <p:spPr/>
        <p:txBody>
          <a:bodyPr/>
          <a:lstStyle/>
          <a:p>
            <a:fld id="{CF96E2F6-CB6B-4149-8E16-45FB6AD26E60}" type="slidenum">
              <a:rPr lang="en-US" smtClean="0"/>
              <a:t>6</a:t>
            </a:fld>
            <a:endParaRPr lang="en-US"/>
          </a:p>
        </p:txBody>
      </p:sp>
    </p:spTree>
    <p:extLst>
      <p:ext uri="{BB962C8B-B14F-4D97-AF65-F5344CB8AC3E}">
        <p14:creationId xmlns:p14="http://schemas.microsoft.com/office/powerpoint/2010/main" val="3176304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criteria have been applied to social media use in adolescents (</a:t>
            </a:r>
            <a:r>
              <a:rPr lang="en-US" baseline="0" dirty="0" err="1" smtClean="0"/>
              <a:t>Valkenburg</a:t>
            </a:r>
            <a:r>
              <a:rPr lang="en-US" baseline="0" dirty="0" smtClean="0"/>
              <a:t> group); cite Gentile’s suggestion that these criteria may be applied to a variety of media platforms and could reflect a higher order “tech” addiction. </a:t>
            </a:r>
            <a:endParaRPr lang="en-US" dirty="0"/>
          </a:p>
        </p:txBody>
      </p:sp>
      <p:sp>
        <p:nvSpPr>
          <p:cNvPr id="4" name="Slide Number Placeholder 3"/>
          <p:cNvSpPr>
            <a:spLocks noGrp="1"/>
          </p:cNvSpPr>
          <p:nvPr>
            <p:ph type="sldNum" sz="quarter" idx="10"/>
          </p:nvPr>
        </p:nvSpPr>
        <p:spPr/>
        <p:txBody>
          <a:bodyPr/>
          <a:lstStyle/>
          <a:p>
            <a:fld id="{42B91B13-0E66-4D74-B381-0CE07B5F2A83}" type="slidenum">
              <a:rPr lang="en-US" smtClean="0"/>
              <a:t>9</a:t>
            </a:fld>
            <a:endParaRPr lang="en-US"/>
          </a:p>
        </p:txBody>
      </p:sp>
    </p:spTree>
    <p:extLst>
      <p:ext uri="{BB962C8B-B14F-4D97-AF65-F5344CB8AC3E}">
        <p14:creationId xmlns:p14="http://schemas.microsoft.com/office/powerpoint/2010/main" val="4065821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arahdomoff.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5806" y="1890445"/>
            <a:ext cx="11356816" cy="919683"/>
          </a:xfrm>
        </p:spPr>
        <p:txBody>
          <a:bodyPr>
            <a:noAutofit/>
          </a:bodyPr>
          <a:lstStyle/>
          <a:p>
            <a:pPr algn="ctr"/>
            <a:r>
              <a:rPr lang="en-US" sz="4400" dirty="0" smtClean="0"/>
              <a:t>Social </a:t>
            </a:r>
            <a:r>
              <a:rPr lang="en-US" sz="4400" dirty="0" smtClean="0"/>
              <a:t>Media and </a:t>
            </a:r>
            <a:r>
              <a:rPr lang="en-US" sz="4400" dirty="0" smtClean="0"/>
              <a:t>Adolescent Health: The Importance of Content, Context, and User Engagement </a:t>
            </a:r>
            <a:endParaRPr lang="en-US" sz="4400" dirty="0"/>
          </a:p>
        </p:txBody>
      </p:sp>
      <p:sp>
        <p:nvSpPr>
          <p:cNvPr id="3" name="Subtitle 2"/>
          <p:cNvSpPr>
            <a:spLocks noGrp="1"/>
          </p:cNvSpPr>
          <p:nvPr>
            <p:ph type="subTitle" idx="1"/>
          </p:nvPr>
        </p:nvSpPr>
        <p:spPr>
          <a:xfrm>
            <a:off x="1865853" y="3384455"/>
            <a:ext cx="10151705" cy="2648338"/>
          </a:xfrm>
        </p:spPr>
        <p:txBody>
          <a:bodyPr>
            <a:noAutofit/>
          </a:bodyPr>
          <a:lstStyle/>
          <a:p>
            <a:r>
              <a:rPr lang="en-US" sz="3600" dirty="0" smtClean="0"/>
              <a:t>Sarah </a:t>
            </a:r>
            <a:r>
              <a:rPr lang="en-US" sz="3600" dirty="0"/>
              <a:t>E. </a:t>
            </a:r>
            <a:r>
              <a:rPr lang="en-US" sz="3600" dirty="0" smtClean="0"/>
              <a:t>Domoff, PhD </a:t>
            </a:r>
            <a:r>
              <a:rPr lang="en-US" sz="2800" dirty="0" smtClean="0">
                <a:hlinkClick r:id="rId3"/>
              </a:rPr>
              <a:t>www.sarahdomoff.com</a:t>
            </a:r>
            <a:endParaRPr lang="en-US" sz="3200" dirty="0" smtClean="0"/>
          </a:p>
          <a:p>
            <a:r>
              <a:rPr lang="en-US" sz="2800" dirty="0" smtClean="0"/>
              <a:t>Associate Professor, Department of Psychology, Central Michigan University</a:t>
            </a:r>
          </a:p>
          <a:p>
            <a:r>
              <a:rPr lang="en-US" sz="2800" dirty="0" smtClean="0"/>
              <a:t>Research Faculty Affiliate, School of Public Health, University </a:t>
            </a:r>
            <a:r>
              <a:rPr lang="en-US" sz="2800" dirty="0"/>
              <a:t>of </a:t>
            </a:r>
            <a:r>
              <a:rPr lang="en-US" sz="2800" dirty="0" smtClean="0"/>
              <a:t>Michigan</a:t>
            </a:r>
          </a:p>
          <a:p>
            <a:r>
              <a:rPr lang="en-US" sz="2800" dirty="0" smtClean="0"/>
              <a:t>Twitter: @</a:t>
            </a:r>
            <a:r>
              <a:rPr lang="en-US" sz="2800" dirty="0" err="1" smtClean="0"/>
              <a:t>sarah_domoff</a:t>
            </a:r>
            <a:endParaRPr lang="en-US" sz="2800" dirty="0"/>
          </a:p>
        </p:txBody>
      </p:sp>
    </p:spTree>
    <p:extLst>
      <p:ext uri="{BB962C8B-B14F-4D97-AF65-F5344CB8AC3E}">
        <p14:creationId xmlns:p14="http://schemas.microsoft.com/office/powerpoint/2010/main" val="3408773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43865" y="377531"/>
            <a:ext cx="10148423" cy="537425"/>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en-US" dirty="0">
                <a:solidFill>
                  <a:schemeClr val="tx1"/>
                </a:solidFill>
              </a:rPr>
              <a:t>Tips for preventing social media misuse and promoting healthy digital media use</a:t>
            </a:r>
            <a:endParaRPr kumimoji="0" lang="en-US" sz="3600" b="0" i="0" u="none" strike="noStrike" kern="1200" cap="none" spc="0" normalizeH="0" baseline="0" noProof="0" dirty="0">
              <a:ln>
                <a:noFill/>
              </a:ln>
              <a:solidFill>
                <a:prstClr val="black">
                  <a:lumMod val="85000"/>
                  <a:lumOff val="15000"/>
                </a:prstClr>
              </a:solidFill>
              <a:effectLst/>
              <a:uLnTx/>
              <a:uFillTx/>
              <a:latin typeface="Century Gothic"/>
              <a:ea typeface="+mj-ea"/>
              <a:cs typeface="+mj-cs"/>
            </a:endParaRPr>
          </a:p>
        </p:txBody>
      </p:sp>
      <p:sp>
        <p:nvSpPr>
          <p:cNvPr id="2" name="Content Placeholder 1"/>
          <p:cNvSpPr>
            <a:spLocks noGrp="1"/>
          </p:cNvSpPr>
          <p:nvPr>
            <p:ph idx="1"/>
          </p:nvPr>
        </p:nvSpPr>
        <p:spPr>
          <a:xfrm>
            <a:off x="1643865" y="1984248"/>
            <a:ext cx="9860747" cy="3926974"/>
          </a:xfrm>
        </p:spPr>
        <p:txBody>
          <a:bodyPr>
            <a:normAutofit/>
          </a:bodyPr>
          <a:lstStyle/>
          <a:p>
            <a:r>
              <a:rPr lang="en-US" sz="2600" dirty="0" smtClean="0"/>
              <a:t>What can teens do?</a:t>
            </a:r>
          </a:p>
          <a:p>
            <a:pPr lvl="1"/>
            <a:r>
              <a:rPr lang="en-US" sz="2400" dirty="0"/>
              <a:t>Enhance coping skills around negative </a:t>
            </a:r>
            <a:r>
              <a:rPr lang="en-US" sz="2400" dirty="0" smtClean="0"/>
              <a:t>social media </a:t>
            </a:r>
            <a:r>
              <a:rPr lang="en-US" sz="2400" dirty="0"/>
              <a:t>interactions; seek offline support from friends and family</a:t>
            </a:r>
            <a:r>
              <a:rPr lang="en-US" sz="2400" dirty="0" smtClean="0"/>
              <a:t>.</a:t>
            </a:r>
          </a:p>
          <a:p>
            <a:pPr lvl="1"/>
            <a:r>
              <a:rPr lang="en-US" sz="2400" dirty="0" smtClean="0"/>
              <a:t>Communicate with friends and family about use.</a:t>
            </a:r>
          </a:p>
          <a:p>
            <a:pPr lvl="1"/>
            <a:r>
              <a:rPr lang="en-US" sz="2400" dirty="0" smtClean="0"/>
              <a:t>Identify what you enjoy about social media and be mindful of when your phone use or social media use brings more negativity (than positivity) in your life.</a:t>
            </a:r>
            <a:endParaRPr lang="en-US" sz="2200" dirty="0"/>
          </a:p>
          <a:p>
            <a:endParaRPr lang="en-US" sz="2600" dirty="0"/>
          </a:p>
        </p:txBody>
      </p:sp>
    </p:spTree>
    <p:extLst>
      <p:ext uri="{BB962C8B-B14F-4D97-AF65-F5344CB8AC3E}">
        <p14:creationId xmlns:p14="http://schemas.microsoft.com/office/powerpoint/2010/main" val="91305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1922106" y="1923662"/>
            <a:ext cx="9582506" cy="4570444"/>
          </a:xfrm>
        </p:spPr>
        <p:txBody>
          <a:bodyPr>
            <a:normAutofit/>
          </a:bodyPr>
          <a:lstStyle/>
          <a:p>
            <a:r>
              <a:rPr lang="en-US" sz="2800" dirty="0">
                <a:solidFill>
                  <a:schemeClr val="tx1"/>
                </a:solidFill>
              </a:rPr>
              <a:t>1.	</a:t>
            </a:r>
            <a:r>
              <a:rPr lang="en-US" sz="2800" dirty="0" smtClean="0">
                <a:solidFill>
                  <a:schemeClr val="tx1"/>
                </a:solidFill>
              </a:rPr>
              <a:t>What does the science </a:t>
            </a:r>
            <a:r>
              <a:rPr lang="en-US" sz="2800" i="1" dirty="0" smtClean="0">
                <a:solidFill>
                  <a:schemeClr val="tx1"/>
                </a:solidFill>
              </a:rPr>
              <a:t>really </a:t>
            </a:r>
            <a:r>
              <a:rPr lang="en-US" sz="2800" dirty="0" smtClean="0">
                <a:solidFill>
                  <a:schemeClr val="tx1"/>
                </a:solidFill>
              </a:rPr>
              <a:t>tell us about </a:t>
            </a:r>
            <a:r>
              <a:rPr lang="en-US" sz="2800" dirty="0" smtClean="0">
                <a:solidFill>
                  <a:schemeClr val="tx1"/>
                </a:solidFill>
              </a:rPr>
              <a:t>adolescents, social media use, </a:t>
            </a:r>
            <a:r>
              <a:rPr lang="en-US" sz="2800" dirty="0" smtClean="0">
                <a:solidFill>
                  <a:schemeClr val="tx1"/>
                </a:solidFill>
              </a:rPr>
              <a:t>and mental health?</a:t>
            </a:r>
          </a:p>
          <a:p>
            <a:endParaRPr lang="en-US" sz="2800" dirty="0">
              <a:solidFill>
                <a:schemeClr val="tx1"/>
              </a:solidFill>
            </a:endParaRPr>
          </a:p>
          <a:p>
            <a:r>
              <a:rPr lang="en-US" sz="2800" dirty="0">
                <a:solidFill>
                  <a:schemeClr val="tx1"/>
                </a:solidFill>
              </a:rPr>
              <a:t>2.	</a:t>
            </a:r>
            <a:r>
              <a:rPr lang="en-US" sz="2800" dirty="0" smtClean="0">
                <a:solidFill>
                  <a:schemeClr val="tx1"/>
                </a:solidFill>
              </a:rPr>
              <a:t>Tips for preventing social media misuse and promoting healthy digital media use.</a:t>
            </a:r>
          </a:p>
          <a:p>
            <a:pPr marL="0" indent="0">
              <a:buNone/>
            </a:pPr>
            <a:endParaRPr lang="en-US" sz="2800" dirty="0" smtClean="0"/>
          </a:p>
        </p:txBody>
      </p:sp>
    </p:spTree>
    <p:extLst>
      <p:ext uri="{BB962C8B-B14F-4D97-AF65-F5344CB8AC3E}">
        <p14:creationId xmlns:p14="http://schemas.microsoft.com/office/powerpoint/2010/main" val="254662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5511" y="326160"/>
            <a:ext cx="9809376" cy="1280890"/>
          </a:xfrm>
        </p:spPr>
        <p:txBody>
          <a:bodyPr/>
          <a:lstStyle/>
          <a:p>
            <a:r>
              <a:rPr lang="en-US" dirty="0" smtClean="0"/>
              <a:t>The Science of Screens and Mental Health</a:t>
            </a:r>
            <a:endParaRPr lang="en-US" dirty="0"/>
          </a:p>
        </p:txBody>
      </p:sp>
      <p:sp>
        <p:nvSpPr>
          <p:cNvPr id="3" name="Content Placeholder 2"/>
          <p:cNvSpPr>
            <a:spLocks noGrp="1"/>
          </p:cNvSpPr>
          <p:nvPr>
            <p:ph idx="1"/>
          </p:nvPr>
        </p:nvSpPr>
        <p:spPr>
          <a:xfrm>
            <a:off x="1973942" y="1494971"/>
            <a:ext cx="9458098" cy="4876800"/>
          </a:xfrm>
        </p:spPr>
        <p:txBody>
          <a:bodyPr>
            <a:normAutofit/>
          </a:bodyPr>
          <a:lstStyle/>
          <a:p>
            <a:r>
              <a:rPr lang="en-US" sz="2600" dirty="0" smtClean="0"/>
              <a:t>Several studies (</a:t>
            </a:r>
            <a:r>
              <a:rPr lang="en-US" dirty="0" smtClean="0"/>
              <a:t>e.g., </a:t>
            </a:r>
            <a:r>
              <a:rPr lang="en-US" dirty="0" err="1" smtClean="0"/>
              <a:t>Reihm</a:t>
            </a:r>
            <a:r>
              <a:rPr lang="en-US" dirty="0" smtClean="0"/>
              <a:t> et al., 2019; </a:t>
            </a:r>
            <a:r>
              <a:rPr lang="en-US" dirty="0" err="1" smtClean="0"/>
              <a:t>Shensha</a:t>
            </a:r>
            <a:r>
              <a:rPr lang="en-US" dirty="0" smtClean="0"/>
              <a:t> et al., 2018; </a:t>
            </a:r>
            <a:r>
              <a:rPr lang="en-US" dirty="0" err="1" smtClean="0"/>
              <a:t>Twenge</a:t>
            </a:r>
            <a:r>
              <a:rPr lang="en-US" dirty="0" smtClean="0"/>
              <a:t> et al., 2017; </a:t>
            </a:r>
            <a:r>
              <a:rPr lang="en-US" dirty="0" err="1" smtClean="0"/>
              <a:t>Verduyn</a:t>
            </a:r>
            <a:r>
              <a:rPr lang="en-US" dirty="0" smtClean="0"/>
              <a:t> et al., 2015</a:t>
            </a:r>
            <a:r>
              <a:rPr lang="en-US" sz="2600" dirty="0" smtClean="0"/>
              <a:t>) find that greater social media use is associated with:</a:t>
            </a:r>
          </a:p>
          <a:p>
            <a:pPr lvl="1"/>
            <a:r>
              <a:rPr lang="en-US" sz="2600" dirty="0" smtClean="0"/>
              <a:t> Greater internalizing </a:t>
            </a:r>
            <a:r>
              <a:rPr lang="en-US" sz="2600" dirty="0" smtClean="0"/>
              <a:t>symptoms</a:t>
            </a:r>
            <a:endParaRPr lang="en-US" sz="2600" dirty="0" smtClean="0"/>
          </a:p>
          <a:p>
            <a:pPr lvl="1"/>
            <a:r>
              <a:rPr lang="en-US" sz="2600" dirty="0"/>
              <a:t> </a:t>
            </a:r>
            <a:r>
              <a:rPr lang="en-US" sz="2600" dirty="0" smtClean="0"/>
              <a:t>Poorer subjective well-being</a:t>
            </a:r>
          </a:p>
          <a:p>
            <a:r>
              <a:rPr lang="en-US" sz="2600" dirty="0" smtClean="0"/>
              <a:t>Greater </a:t>
            </a:r>
            <a:r>
              <a:rPr lang="en-US" sz="2600" dirty="0"/>
              <a:t>hours spent using digital media/tech (social media, going online, </a:t>
            </a:r>
            <a:r>
              <a:rPr lang="en-US" sz="2600" dirty="0" smtClean="0"/>
              <a:t>texting) associated with same-day increases in ADHD symptoms and behavior problems </a:t>
            </a:r>
            <a:r>
              <a:rPr lang="en-US" sz="2800" dirty="0" smtClean="0"/>
              <a:t>(</a:t>
            </a:r>
            <a:r>
              <a:rPr lang="en-US" dirty="0" smtClean="0"/>
              <a:t>George </a:t>
            </a:r>
            <a:r>
              <a:rPr lang="en-US" dirty="0"/>
              <a:t>et al., </a:t>
            </a:r>
            <a:r>
              <a:rPr lang="en-US" dirty="0" smtClean="0"/>
              <a:t>2017</a:t>
            </a:r>
            <a:r>
              <a:rPr lang="en-US" sz="2800" dirty="0" smtClean="0"/>
              <a:t>) </a:t>
            </a:r>
            <a:r>
              <a:rPr lang="en-US" sz="2600" dirty="0" smtClean="0"/>
              <a:t>for high-risk youth.</a:t>
            </a:r>
          </a:p>
          <a:p>
            <a:endParaRPr lang="en-US" sz="2600" dirty="0"/>
          </a:p>
        </p:txBody>
      </p:sp>
    </p:spTree>
    <p:extLst>
      <p:ext uri="{BB962C8B-B14F-4D97-AF65-F5344CB8AC3E}">
        <p14:creationId xmlns:p14="http://schemas.microsoft.com/office/powerpoint/2010/main" val="71077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5644" y="336433"/>
            <a:ext cx="10302536" cy="1280890"/>
          </a:xfrm>
        </p:spPr>
        <p:txBody>
          <a:bodyPr>
            <a:normAutofit/>
          </a:bodyPr>
          <a:lstStyle/>
          <a:p>
            <a:r>
              <a:rPr lang="en-US" dirty="0"/>
              <a:t>The Science of Screens and Mental </a:t>
            </a:r>
            <a:r>
              <a:rPr lang="en-US" dirty="0" smtClean="0"/>
              <a:t>Health</a:t>
            </a:r>
            <a:endParaRPr lang="en-US" dirty="0"/>
          </a:p>
        </p:txBody>
      </p:sp>
      <p:sp>
        <p:nvSpPr>
          <p:cNvPr id="3" name="Content Placeholder 2"/>
          <p:cNvSpPr>
            <a:spLocks noGrp="1"/>
          </p:cNvSpPr>
          <p:nvPr>
            <p:ph idx="1"/>
          </p:nvPr>
        </p:nvSpPr>
        <p:spPr>
          <a:xfrm>
            <a:off x="1438382" y="1479479"/>
            <a:ext cx="10066230" cy="5195641"/>
          </a:xfrm>
        </p:spPr>
        <p:txBody>
          <a:bodyPr>
            <a:noAutofit/>
          </a:bodyPr>
          <a:lstStyle/>
          <a:p>
            <a:r>
              <a:rPr lang="en-US" sz="2600" dirty="0" smtClean="0"/>
              <a:t>Additional research suggests that the links between digital media use and adolescent mental health are not simply a function of more time on social media (or simple access; see also Coyne et al., 2020)</a:t>
            </a:r>
          </a:p>
          <a:p>
            <a:r>
              <a:rPr lang="en-US" sz="2600" dirty="0" smtClean="0"/>
              <a:t>Why </a:t>
            </a:r>
            <a:r>
              <a:rPr lang="en-US" sz="2600" dirty="0" smtClean="0"/>
              <a:t>do </a:t>
            </a:r>
            <a:r>
              <a:rPr lang="en-US" sz="2600" dirty="0" smtClean="0"/>
              <a:t>we see these associations? How may risk emerge?</a:t>
            </a:r>
          </a:p>
          <a:p>
            <a:pPr lvl="1"/>
            <a:r>
              <a:rPr lang="en-US" sz="2400" dirty="0" smtClean="0"/>
              <a:t>Content</a:t>
            </a:r>
          </a:p>
          <a:p>
            <a:pPr lvl="1"/>
            <a:r>
              <a:rPr lang="en-US" sz="2400" dirty="0" smtClean="0"/>
              <a:t>Timing/context</a:t>
            </a:r>
          </a:p>
          <a:p>
            <a:pPr lvl="1"/>
            <a:r>
              <a:rPr lang="en-US" sz="2400" dirty="0" smtClean="0"/>
              <a:t>Individual risks</a:t>
            </a:r>
          </a:p>
          <a:p>
            <a:pPr lvl="1"/>
            <a:endParaRPr lang="en-US" sz="2400" dirty="0" smtClean="0"/>
          </a:p>
          <a:p>
            <a:endParaRPr lang="en-US" sz="2600" dirty="0"/>
          </a:p>
        </p:txBody>
      </p:sp>
    </p:spTree>
    <p:extLst>
      <p:ext uri="{BB962C8B-B14F-4D97-AF65-F5344CB8AC3E}">
        <p14:creationId xmlns:p14="http://schemas.microsoft.com/office/powerpoint/2010/main" val="1359072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5644" y="336433"/>
            <a:ext cx="10302536" cy="1280890"/>
          </a:xfrm>
        </p:spPr>
        <p:txBody>
          <a:bodyPr>
            <a:normAutofit/>
          </a:bodyPr>
          <a:lstStyle/>
          <a:p>
            <a:r>
              <a:rPr lang="en-US" dirty="0"/>
              <a:t>The Science of Screens and Mental </a:t>
            </a:r>
            <a:r>
              <a:rPr lang="en-US" dirty="0" smtClean="0"/>
              <a:t>Health</a:t>
            </a:r>
            <a:endParaRPr lang="en-US" dirty="0"/>
          </a:p>
        </p:txBody>
      </p:sp>
      <p:sp>
        <p:nvSpPr>
          <p:cNvPr id="3" name="Content Placeholder 2"/>
          <p:cNvSpPr>
            <a:spLocks noGrp="1"/>
          </p:cNvSpPr>
          <p:nvPr>
            <p:ph idx="1"/>
          </p:nvPr>
        </p:nvSpPr>
        <p:spPr>
          <a:xfrm>
            <a:off x="1272127" y="1105406"/>
            <a:ext cx="10066230" cy="5195641"/>
          </a:xfrm>
        </p:spPr>
        <p:txBody>
          <a:bodyPr>
            <a:noAutofit/>
          </a:bodyPr>
          <a:lstStyle/>
          <a:p>
            <a:r>
              <a:rPr lang="en-US" sz="2600" b="1" dirty="0" smtClean="0"/>
              <a:t>Content</a:t>
            </a:r>
            <a:r>
              <a:rPr lang="en-US" sz="2600" dirty="0" smtClean="0"/>
              <a:t> </a:t>
            </a:r>
            <a:r>
              <a:rPr lang="en-US" sz="2600" dirty="0" smtClean="0"/>
              <a:t>matters</a:t>
            </a:r>
            <a:r>
              <a:rPr lang="en-US" sz="2600" dirty="0"/>
              <a:t> </a:t>
            </a:r>
            <a:r>
              <a:rPr lang="en-US" sz="2600" dirty="0" smtClean="0"/>
              <a:t>when considering social media effects</a:t>
            </a:r>
            <a:r>
              <a:rPr lang="en-US" sz="2600" dirty="0" smtClean="0"/>
              <a:t> </a:t>
            </a:r>
          </a:p>
          <a:p>
            <a:r>
              <a:rPr lang="en-US" sz="2600" dirty="0" smtClean="0"/>
              <a:t>Research </a:t>
            </a:r>
            <a:r>
              <a:rPr lang="en-US" sz="2600" dirty="0" smtClean="0"/>
              <a:t>on idealized images and aggressive content </a:t>
            </a:r>
          </a:p>
          <a:p>
            <a:pPr lvl="1"/>
            <a:r>
              <a:rPr lang="en-US" sz="2400" dirty="0" err="1" smtClean="0"/>
              <a:t>Wilksch</a:t>
            </a:r>
            <a:r>
              <a:rPr lang="en-US" sz="2400" dirty="0" smtClean="0"/>
              <a:t> et al. (2019)- greater time spent using image-focused social media predicted </a:t>
            </a:r>
            <a:r>
              <a:rPr lang="en-US" sz="2400" dirty="0" smtClean="0">
                <a:sym typeface="Wingdings" panose="05000000000000000000" pitchFamily="2" charset="2"/>
              </a:rPr>
              <a:t> </a:t>
            </a:r>
            <a:r>
              <a:rPr lang="en-US" sz="2400" dirty="0" smtClean="0"/>
              <a:t>disordered </a:t>
            </a:r>
            <a:r>
              <a:rPr lang="en-US" sz="2400" dirty="0" smtClean="0"/>
              <a:t>eating </a:t>
            </a:r>
            <a:r>
              <a:rPr lang="en-US" sz="2400" dirty="0" smtClean="0"/>
              <a:t>in girls.</a:t>
            </a:r>
            <a:endParaRPr lang="en-US" sz="2400" dirty="0" smtClean="0"/>
          </a:p>
          <a:p>
            <a:pPr lvl="1"/>
            <a:r>
              <a:rPr lang="en-US" sz="2400" dirty="0" smtClean="0">
                <a:sym typeface="Wingdings" panose="05000000000000000000" pitchFamily="2" charset="2"/>
              </a:rPr>
              <a:t>Cyber-bullying </a:t>
            </a:r>
            <a:r>
              <a:rPr lang="en-US" sz="2400" dirty="0" smtClean="0">
                <a:sym typeface="Wingdings" panose="05000000000000000000" pitchFamily="2" charset="2"/>
              </a:rPr>
              <a:t>victimization linked to d</a:t>
            </a:r>
            <a:r>
              <a:rPr lang="en-US" sz="2400" dirty="0" smtClean="0"/>
              <a:t>epressive </a:t>
            </a:r>
            <a:r>
              <a:rPr lang="en-US" sz="2400" dirty="0"/>
              <a:t>symptoms, suicidal </a:t>
            </a:r>
            <a:r>
              <a:rPr lang="en-US" sz="2400" dirty="0" smtClean="0"/>
              <a:t>ideation, aggression(</a:t>
            </a:r>
            <a:r>
              <a:rPr lang="en-US" sz="2400" dirty="0" err="1" smtClean="0"/>
              <a:t>Alhajji</a:t>
            </a:r>
            <a:r>
              <a:rPr lang="en-US" sz="2400" dirty="0" smtClean="0"/>
              <a:t>, Bass, &amp; Dai, 2019</a:t>
            </a:r>
            <a:r>
              <a:rPr lang="en-US" sz="2400" dirty="0" smtClean="0"/>
              <a:t>)</a:t>
            </a:r>
          </a:p>
          <a:p>
            <a:r>
              <a:rPr lang="en-US" sz="2600" dirty="0" smtClean="0"/>
              <a:t>Same holds for positive content: youth who have positive interactions with others via social media report feeling less lonely (</a:t>
            </a:r>
            <a:r>
              <a:rPr lang="en-US" sz="2600" dirty="0" err="1" smtClean="0"/>
              <a:t>Magis</a:t>
            </a:r>
            <a:r>
              <a:rPr lang="en-US" sz="2600" dirty="0" smtClean="0"/>
              <a:t>-Weinberg et al., 2021)</a:t>
            </a:r>
            <a:endParaRPr lang="en-US" sz="2600" dirty="0" smtClean="0"/>
          </a:p>
          <a:p>
            <a:pPr lvl="1"/>
            <a:endParaRPr lang="en-US" sz="2400" dirty="0" smtClean="0"/>
          </a:p>
          <a:p>
            <a:pPr lvl="1"/>
            <a:endParaRPr lang="en-US" sz="2400" dirty="0" smtClean="0"/>
          </a:p>
          <a:p>
            <a:endParaRPr lang="en-US" sz="2600" dirty="0"/>
          </a:p>
        </p:txBody>
      </p:sp>
    </p:spTree>
    <p:extLst>
      <p:ext uri="{BB962C8B-B14F-4D97-AF65-F5344CB8AC3E}">
        <p14:creationId xmlns:p14="http://schemas.microsoft.com/office/powerpoint/2010/main" val="2348984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5644" y="336433"/>
            <a:ext cx="10302536" cy="1280890"/>
          </a:xfrm>
        </p:spPr>
        <p:txBody>
          <a:bodyPr>
            <a:normAutofit/>
          </a:bodyPr>
          <a:lstStyle/>
          <a:p>
            <a:r>
              <a:rPr lang="en-US" dirty="0"/>
              <a:t>The Science of Screens and Mental </a:t>
            </a:r>
            <a:r>
              <a:rPr lang="en-US" dirty="0" smtClean="0"/>
              <a:t>Health</a:t>
            </a:r>
            <a:endParaRPr lang="en-US" dirty="0"/>
          </a:p>
        </p:txBody>
      </p:sp>
      <p:sp>
        <p:nvSpPr>
          <p:cNvPr id="3" name="Content Placeholder 2"/>
          <p:cNvSpPr>
            <a:spLocks noGrp="1"/>
          </p:cNvSpPr>
          <p:nvPr>
            <p:ph idx="1"/>
          </p:nvPr>
        </p:nvSpPr>
        <p:spPr>
          <a:xfrm>
            <a:off x="1438382" y="1479479"/>
            <a:ext cx="10066230" cy="5195641"/>
          </a:xfrm>
        </p:spPr>
        <p:txBody>
          <a:bodyPr>
            <a:noAutofit/>
          </a:bodyPr>
          <a:lstStyle/>
          <a:p>
            <a:r>
              <a:rPr lang="en-US" sz="2600" b="1" u="sng" dirty="0" smtClean="0"/>
              <a:t>When</a:t>
            </a:r>
            <a:r>
              <a:rPr lang="en-US" sz="2600" dirty="0" smtClean="0"/>
              <a:t> teens use social media is a major </a:t>
            </a:r>
            <a:r>
              <a:rPr lang="en-US" sz="2600" dirty="0" smtClean="0"/>
              <a:t>risk factor</a:t>
            </a:r>
            <a:endParaRPr lang="en-US" sz="2400" dirty="0" smtClean="0"/>
          </a:p>
          <a:p>
            <a:r>
              <a:rPr lang="en-US" sz="2600" dirty="0" smtClean="0"/>
              <a:t>Sleep </a:t>
            </a:r>
            <a:r>
              <a:rPr lang="en-US" sz="2600" dirty="0" smtClean="0"/>
              <a:t>disturbances explain the impact of </a:t>
            </a:r>
            <a:endParaRPr lang="en-US" sz="2600" dirty="0" smtClean="0"/>
          </a:p>
          <a:p>
            <a:pPr lvl="1"/>
            <a:r>
              <a:rPr lang="en-US" sz="2400" dirty="0" smtClean="0"/>
              <a:t>Problematic social media use </a:t>
            </a:r>
            <a:r>
              <a:rPr lang="en-US" sz="2400" dirty="0" smtClean="0">
                <a:sym typeface="Wingdings" panose="05000000000000000000" pitchFamily="2" charset="2"/>
              </a:rPr>
              <a:t> poorer school functioning (Vernon et al., 2015)</a:t>
            </a:r>
          </a:p>
          <a:p>
            <a:pPr lvl="1"/>
            <a:r>
              <a:rPr lang="en-US" sz="2400" dirty="0" smtClean="0">
                <a:sym typeface="Wingdings" panose="05000000000000000000" pitchFamily="2" charset="2"/>
              </a:rPr>
              <a:t>Problematic social media use -&gt; increased depressed mood (Vernon et al., 2016)</a:t>
            </a:r>
          </a:p>
          <a:p>
            <a:pPr lvl="1"/>
            <a:r>
              <a:rPr lang="en-US" sz="2400" dirty="0">
                <a:sym typeface="Wingdings" panose="05000000000000000000" pitchFamily="2" charset="2"/>
              </a:rPr>
              <a:t>Problematic social media use -&gt; </a:t>
            </a:r>
            <a:r>
              <a:rPr lang="en-US" sz="2400" dirty="0" smtClean="0">
                <a:sym typeface="Wingdings" panose="05000000000000000000" pitchFamily="2" charset="2"/>
              </a:rPr>
              <a:t>aggressive behaviors and delinquency </a:t>
            </a:r>
            <a:r>
              <a:rPr lang="en-US" sz="2400" dirty="0">
                <a:sym typeface="Wingdings" panose="05000000000000000000" pitchFamily="2" charset="2"/>
              </a:rPr>
              <a:t>(Vernon et al., 2016)</a:t>
            </a:r>
          </a:p>
          <a:p>
            <a:pPr lvl="1"/>
            <a:endParaRPr lang="en-US" sz="2400" dirty="0" smtClean="0">
              <a:sym typeface="Wingdings" panose="05000000000000000000" pitchFamily="2" charset="2"/>
            </a:endParaRPr>
          </a:p>
          <a:p>
            <a:pPr lvl="1"/>
            <a:endParaRPr lang="en-US" sz="2400" dirty="0" smtClean="0">
              <a:sym typeface="Wingdings" panose="05000000000000000000" pitchFamily="2" charset="2"/>
            </a:endParaRPr>
          </a:p>
          <a:p>
            <a:pPr lvl="1"/>
            <a:endParaRPr lang="en-US" sz="2400" dirty="0" smtClean="0"/>
          </a:p>
          <a:p>
            <a:endParaRPr lang="en-US" sz="2600" dirty="0"/>
          </a:p>
        </p:txBody>
      </p:sp>
    </p:spTree>
    <p:extLst>
      <p:ext uri="{BB962C8B-B14F-4D97-AF65-F5344CB8AC3E}">
        <p14:creationId xmlns:p14="http://schemas.microsoft.com/office/powerpoint/2010/main" val="342808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4714" y="356982"/>
            <a:ext cx="10024155" cy="1280890"/>
          </a:xfrm>
        </p:spPr>
        <p:txBody>
          <a:bodyPr>
            <a:normAutofit/>
          </a:bodyPr>
          <a:lstStyle/>
          <a:p>
            <a:r>
              <a:rPr lang="en-US" dirty="0" smtClean="0"/>
              <a:t>The Science of Screens and Mental Health</a:t>
            </a:r>
            <a:endParaRPr lang="en-US" dirty="0"/>
          </a:p>
        </p:txBody>
      </p:sp>
      <p:sp>
        <p:nvSpPr>
          <p:cNvPr id="3" name="Content Placeholder 2"/>
          <p:cNvSpPr>
            <a:spLocks noGrp="1"/>
          </p:cNvSpPr>
          <p:nvPr>
            <p:ph idx="1"/>
          </p:nvPr>
        </p:nvSpPr>
        <p:spPr>
          <a:xfrm>
            <a:off x="711607" y="1480312"/>
            <a:ext cx="11480393" cy="3777622"/>
          </a:xfrm>
        </p:spPr>
        <p:txBody>
          <a:bodyPr>
            <a:noAutofit/>
          </a:bodyPr>
          <a:lstStyle/>
          <a:p>
            <a:r>
              <a:rPr lang="en-US" sz="2600" dirty="0" smtClean="0"/>
              <a:t>Individual risk factors:</a:t>
            </a:r>
            <a:endParaRPr lang="en-US" sz="2600" dirty="0"/>
          </a:p>
          <a:p>
            <a:pPr lvl="1"/>
            <a:r>
              <a:rPr lang="en-US" sz="2600" dirty="0" smtClean="0"/>
              <a:t>How does a child </a:t>
            </a:r>
            <a:r>
              <a:rPr lang="en-US" sz="2600" i="1" dirty="0" smtClean="0"/>
              <a:t>use </a:t>
            </a:r>
            <a:r>
              <a:rPr lang="en-US" sz="2600" dirty="0" smtClean="0"/>
              <a:t>social media?</a:t>
            </a:r>
          </a:p>
          <a:p>
            <a:pPr lvl="2"/>
            <a:r>
              <a:rPr lang="en-US" sz="2000" dirty="0" smtClean="0"/>
              <a:t>Consider social comparison and passive scrolling (</a:t>
            </a:r>
            <a:r>
              <a:rPr lang="en-US" sz="2000" dirty="0" err="1" smtClean="0"/>
              <a:t>Burnell</a:t>
            </a:r>
            <a:r>
              <a:rPr lang="en-US" sz="2000" dirty="0" smtClean="0"/>
              <a:t> et al., 2019)</a:t>
            </a:r>
          </a:p>
          <a:p>
            <a:pPr lvl="1"/>
            <a:r>
              <a:rPr lang="en-US" sz="2600" dirty="0" smtClean="0"/>
              <a:t>What are their </a:t>
            </a:r>
            <a:r>
              <a:rPr lang="en-US" sz="2600" i="1" dirty="0" smtClean="0"/>
              <a:t>motivations</a:t>
            </a:r>
            <a:r>
              <a:rPr lang="en-US" sz="2600" dirty="0" smtClean="0"/>
              <a:t> for using social media?</a:t>
            </a:r>
          </a:p>
          <a:p>
            <a:pPr lvl="2"/>
            <a:r>
              <a:rPr lang="en-US" sz="2000" dirty="0" smtClean="0"/>
              <a:t>Relieve anxiety around Fear of Missing Out (</a:t>
            </a:r>
            <a:r>
              <a:rPr lang="en-US" sz="2000" dirty="0" err="1" smtClean="0"/>
              <a:t>FoMO</a:t>
            </a:r>
            <a:r>
              <a:rPr lang="en-US" sz="2000" dirty="0" smtClean="0"/>
              <a:t>) (</a:t>
            </a:r>
            <a:r>
              <a:rPr lang="en-US" sz="2000" dirty="0" err="1" smtClean="0"/>
              <a:t>Burnell</a:t>
            </a:r>
            <a:r>
              <a:rPr lang="en-US" sz="2000" dirty="0" smtClean="0"/>
              <a:t> et al., 2019; </a:t>
            </a:r>
            <a:r>
              <a:rPr lang="en-US" sz="2000" dirty="0" err="1" smtClean="0"/>
              <a:t>Reer</a:t>
            </a:r>
            <a:r>
              <a:rPr lang="en-US" sz="2000" dirty="0" smtClean="0"/>
              <a:t> et al., 2019).</a:t>
            </a:r>
          </a:p>
          <a:p>
            <a:pPr lvl="1"/>
            <a:r>
              <a:rPr lang="en-US" sz="2600" dirty="0" smtClean="0"/>
              <a:t>Co-morbid/pre-existing mental health concerns</a:t>
            </a:r>
          </a:p>
          <a:p>
            <a:pPr lvl="2"/>
            <a:r>
              <a:rPr lang="en-US" sz="2000" dirty="0" smtClean="0"/>
              <a:t>Depression predicts problematic social media use (</a:t>
            </a:r>
            <a:r>
              <a:rPr lang="en-US" sz="2000" dirty="0" err="1"/>
              <a:t>Kircaburun</a:t>
            </a:r>
            <a:r>
              <a:rPr lang="en-US" sz="2000" dirty="0"/>
              <a:t> et al</a:t>
            </a:r>
            <a:r>
              <a:rPr lang="en-US" sz="2000" dirty="0" smtClean="0"/>
              <a:t>., 2018)</a:t>
            </a:r>
          </a:p>
          <a:p>
            <a:pPr lvl="2"/>
            <a:r>
              <a:rPr lang="en-US" sz="2000" dirty="0" smtClean="0"/>
              <a:t>Loneliness, depression, anxiety predict greater social media engagement (mediated by </a:t>
            </a:r>
            <a:r>
              <a:rPr lang="en-US" sz="2000" dirty="0" err="1" smtClean="0"/>
              <a:t>FoMO</a:t>
            </a:r>
            <a:r>
              <a:rPr lang="en-US" sz="2000" dirty="0"/>
              <a:t> </a:t>
            </a:r>
            <a:r>
              <a:rPr lang="en-US" sz="2000" dirty="0" smtClean="0"/>
              <a:t>and comparison; </a:t>
            </a:r>
            <a:r>
              <a:rPr lang="en-US" sz="2000" dirty="0" err="1" smtClean="0"/>
              <a:t>Reer</a:t>
            </a:r>
            <a:r>
              <a:rPr lang="en-US" sz="2000" dirty="0" smtClean="0"/>
              <a:t> et al., 2019).</a:t>
            </a:r>
            <a:endParaRPr lang="en-US" sz="2000" dirty="0"/>
          </a:p>
        </p:txBody>
      </p:sp>
    </p:spTree>
    <p:extLst>
      <p:ext uri="{BB962C8B-B14F-4D97-AF65-F5344CB8AC3E}">
        <p14:creationId xmlns:p14="http://schemas.microsoft.com/office/powerpoint/2010/main" val="232683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6059" y="613836"/>
            <a:ext cx="9778554" cy="1280890"/>
          </a:xfrm>
        </p:spPr>
        <p:txBody>
          <a:bodyPr/>
          <a:lstStyle/>
          <a:p>
            <a:r>
              <a:rPr lang="en-US" dirty="0" smtClean="0"/>
              <a:t>Summary</a:t>
            </a:r>
            <a:endParaRPr lang="en-US" dirty="0"/>
          </a:p>
        </p:txBody>
      </p:sp>
      <p:sp>
        <p:nvSpPr>
          <p:cNvPr id="3" name="Content Placeholder 2"/>
          <p:cNvSpPr>
            <a:spLocks noGrp="1"/>
          </p:cNvSpPr>
          <p:nvPr>
            <p:ph idx="1"/>
          </p:nvPr>
        </p:nvSpPr>
        <p:spPr>
          <a:xfrm>
            <a:off x="1726059" y="1452662"/>
            <a:ext cx="9857848" cy="5061153"/>
          </a:xfrm>
        </p:spPr>
        <p:txBody>
          <a:bodyPr>
            <a:noAutofit/>
          </a:bodyPr>
          <a:lstStyle/>
          <a:p>
            <a:r>
              <a:rPr lang="en-US" sz="2400" dirty="0" smtClean="0"/>
              <a:t>Social media use associated with greater mental health risks—but, the relationship is nuanced.</a:t>
            </a:r>
          </a:p>
          <a:p>
            <a:r>
              <a:rPr lang="en-US" sz="2400" dirty="0" smtClean="0"/>
              <a:t>Research accounting for these national trends indicates the roles of what youth see on social media, when they are using social media, and individual risk </a:t>
            </a:r>
            <a:r>
              <a:rPr lang="en-US" sz="2400" dirty="0" smtClean="0"/>
              <a:t>factors.</a:t>
            </a:r>
          </a:p>
          <a:p>
            <a:pPr marL="0" indent="0">
              <a:buNone/>
            </a:pPr>
            <a:endParaRPr lang="en-US" sz="2400" dirty="0" smtClean="0"/>
          </a:p>
          <a:p>
            <a:endParaRPr lang="en-US" sz="2200" dirty="0" smtClean="0"/>
          </a:p>
        </p:txBody>
      </p:sp>
    </p:spTree>
    <p:extLst>
      <p:ext uri="{BB962C8B-B14F-4D97-AF65-F5344CB8AC3E}">
        <p14:creationId xmlns:p14="http://schemas.microsoft.com/office/powerpoint/2010/main" val="2325718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5" y="333824"/>
            <a:ext cx="9590087" cy="790353"/>
          </a:xfrm>
        </p:spPr>
        <p:txBody>
          <a:bodyPr>
            <a:noAutofit/>
          </a:bodyPr>
          <a:lstStyle/>
          <a:p>
            <a:pPr lvl="0">
              <a:spcBef>
                <a:spcPts val="0"/>
              </a:spcBef>
            </a:pPr>
            <a:r>
              <a:rPr lang="en-US" dirty="0">
                <a:solidFill>
                  <a:schemeClr val="tx1"/>
                </a:solidFill>
              </a:rPr>
              <a:t>Tips for preventing social media misuse and promoting healthy digital media use</a:t>
            </a:r>
            <a:endParaRPr lang="en-US" sz="4800" dirty="0"/>
          </a:p>
        </p:txBody>
      </p:sp>
      <p:sp>
        <p:nvSpPr>
          <p:cNvPr id="3" name="Content Placeholder 2"/>
          <p:cNvSpPr>
            <a:spLocks noGrp="1"/>
          </p:cNvSpPr>
          <p:nvPr>
            <p:ph idx="1"/>
          </p:nvPr>
        </p:nvSpPr>
        <p:spPr>
          <a:xfrm>
            <a:off x="1914525" y="1916747"/>
            <a:ext cx="9612685" cy="3890101"/>
          </a:xfrm>
        </p:spPr>
        <p:txBody>
          <a:bodyPr>
            <a:noAutofit/>
          </a:bodyPr>
          <a:lstStyle/>
          <a:p>
            <a:r>
              <a:rPr lang="en-US" sz="2600" dirty="0" smtClean="0"/>
              <a:t>Limit </a:t>
            </a:r>
            <a:r>
              <a:rPr lang="en-US" sz="2600" dirty="0"/>
              <a:t>setting at bedtime or use of phone features to mitigate risk</a:t>
            </a:r>
          </a:p>
          <a:p>
            <a:r>
              <a:rPr lang="en-US" sz="2600" dirty="0"/>
              <a:t>Parental modeling of healthy device use during social interactions</a:t>
            </a:r>
          </a:p>
          <a:p>
            <a:r>
              <a:rPr lang="en-US" sz="2600" dirty="0"/>
              <a:t> </a:t>
            </a:r>
            <a:r>
              <a:rPr lang="en-US" sz="2600" dirty="0" smtClean="0"/>
              <a:t>Psychoeducation and harm reduction techniques</a:t>
            </a:r>
            <a:endParaRPr lang="en-US" sz="2600" dirty="0"/>
          </a:p>
          <a:p>
            <a:endParaRPr lang="en-US" sz="2600" dirty="0"/>
          </a:p>
        </p:txBody>
      </p:sp>
    </p:spTree>
    <p:extLst>
      <p:ext uri="{BB962C8B-B14F-4D97-AF65-F5344CB8AC3E}">
        <p14:creationId xmlns:p14="http://schemas.microsoft.com/office/powerpoint/2010/main" val="399008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E384D6076A38D4C999610C1F263B13E" ma:contentTypeVersion="16" ma:contentTypeDescription="Create a new document." ma:contentTypeScope="" ma:versionID="95aff6b95114009b01b528ee21135f97">
  <xsd:schema xmlns:xsd="http://www.w3.org/2001/XMLSchema" xmlns:xs="http://www.w3.org/2001/XMLSchema" xmlns:p="http://schemas.microsoft.com/office/2006/metadata/properties" xmlns:ns1="http://schemas.microsoft.com/sharepoint/v3" xmlns:ns3="589713f3-2537-4b2b-a733-56c992cd4c52" xmlns:ns4="947ae446-5928-4b3c-b19f-2a54f47690ce" targetNamespace="http://schemas.microsoft.com/office/2006/metadata/properties" ma:root="true" ma:fieldsID="ccaf2151bc163d45e131d7f91ceeded7" ns1:_="" ns3:_="" ns4:_="">
    <xsd:import namespace="http://schemas.microsoft.com/sharepoint/v3"/>
    <xsd:import namespace="589713f3-2537-4b2b-a733-56c992cd4c52"/>
    <xsd:import namespace="947ae446-5928-4b3c-b19f-2a54f47690c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EventHashCode" minOccurs="0"/>
                <xsd:element ref="ns4:MediaServiceGenerationTime" minOccurs="0"/>
                <xsd:element ref="ns1:_ip_UnifiedCompliancePolicyProperties" minOccurs="0"/>
                <xsd:element ref="ns1:_ip_UnifiedCompliancePolicyUIAction"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9713f3-2537-4b2b-a733-56c992cd4c5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47ae446-5928-4b3c-b19f-2a54f47690c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E52172-7EB2-433F-AAEA-896B17655332}">
  <ds:schemaRefs>
    <ds:schemaRef ds:uri="http://schemas.microsoft.com/sharepoint/v3/contenttype/forms"/>
  </ds:schemaRefs>
</ds:datastoreItem>
</file>

<file path=customXml/itemProps2.xml><?xml version="1.0" encoding="utf-8"?>
<ds:datastoreItem xmlns:ds="http://schemas.openxmlformats.org/officeDocument/2006/customXml" ds:itemID="{0F418B38-A539-49EF-AE31-78BDFB2CFAB0}">
  <ds:schemaRefs>
    <ds:schemaRef ds:uri="http://schemas.microsoft.com/sharepoint/v3"/>
    <ds:schemaRef ds:uri="http://purl.org/dc/elements/1.1/"/>
    <ds:schemaRef ds:uri="http://purl.org/dc/dcmitype/"/>
    <ds:schemaRef ds:uri="589713f3-2537-4b2b-a733-56c992cd4c52"/>
    <ds:schemaRef ds:uri="http://schemas.microsoft.com/office/2006/metadata/propertie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947ae446-5928-4b3c-b19f-2a54f47690ce"/>
    <ds:schemaRef ds:uri="http://www.w3.org/XML/1998/namespace"/>
  </ds:schemaRefs>
</ds:datastoreItem>
</file>

<file path=customXml/itemProps3.xml><?xml version="1.0" encoding="utf-8"?>
<ds:datastoreItem xmlns:ds="http://schemas.openxmlformats.org/officeDocument/2006/customXml" ds:itemID="{D771B0D2-3463-4FE4-9FA0-EFF13BF136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89713f3-2537-4b2b-a733-56c992cd4c52"/>
    <ds:schemaRef ds:uri="947ae446-5928-4b3c-b19f-2a54f47690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6164</TotalTime>
  <Words>1041</Words>
  <Application>Microsoft Office PowerPoint</Application>
  <PresentationFormat>Widescreen</PresentationFormat>
  <Paragraphs>76</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Wingdings</vt:lpstr>
      <vt:lpstr>Wingdings 3</vt:lpstr>
      <vt:lpstr>Wisp</vt:lpstr>
      <vt:lpstr>Social Media and Adolescent Health: The Importance of Content, Context, and User Engagement </vt:lpstr>
      <vt:lpstr>Overview</vt:lpstr>
      <vt:lpstr>The Science of Screens and Mental Health</vt:lpstr>
      <vt:lpstr>The Science of Screens and Mental Health</vt:lpstr>
      <vt:lpstr>The Science of Screens and Mental Health</vt:lpstr>
      <vt:lpstr>The Science of Screens and Mental Health</vt:lpstr>
      <vt:lpstr>The Science of Screens and Mental Health</vt:lpstr>
      <vt:lpstr>Summary</vt:lpstr>
      <vt:lpstr>Tips for preventing social media misuse and promoting healthy digital media use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Parenting in the Digital Age:  Health Implications for Underserved Children and Families</dc:title>
  <dc:creator>Domoff, Sarah</dc:creator>
  <cp:lastModifiedBy>Domoff, Sarah E</cp:lastModifiedBy>
  <cp:revision>225</cp:revision>
  <cp:lastPrinted>2016-10-24T21:56:50Z</cp:lastPrinted>
  <dcterms:created xsi:type="dcterms:W3CDTF">2016-04-04T17:59:34Z</dcterms:created>
  <dcterms:modified xsi:type="dcterms:W3CDTF">2021-11-07T16:07:37Z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0x0101000E384D6076A38D4C999610C1F263B13E</vt:lpwstr>
  </property>
</Properties>
</file>