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sldIdLst>
    <p:sldId id="257" r:id="rId2"/>
    <p:sldId id="258" r:id="rId3"/>
    <p:sldId id="265" r:id="rId4"/>
    <p:sldId id="260" r:id="rId5"/>
    <p:sldId id="261" r:id="rId6"/>
    <p:sldId id="262" r:id="rId7"/>
    <p:sldId id="263" r:id="rId8"/>
  </p:sldIdLst>
  <p:sldSz cx="18288000" cy="10287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Glacial Indifference Bold" panose="020B0604020202020204" charset="0"/>
      <p:regular r:id="rId14"/>
      <p:bold r:id="rId15"/>
    </p:embeddedFont>
    <p:embeddedFont>
      <p:font typeface="Open Sans 1 Bold" panose="020B0604020202020204" charset="0"/>
      <p:regular r:id="rId16"/>
      <p:bold r:id="rId17"/>
    </p:embeddedFont>
    <p:embeddedFont>
      <p:font typeface="Open Sans 2" panose="020B0604020202020204" charset="0"/>
      <p:regular r:id="rId18"/>
    </p:embeddedFont>
    <p:embeddedFont>
      <p:font typeface="Open Sans 2 Bold" panose="020B0604020202020204" charset="0"/>
      <p:regular r:id="rId19"/>
      <p:bold r:id="rId20"/>
    </p:embeddedFont>
    <p:embeddedFont>
      <p:font typeface="Open Sans 2 Italics" panose="020B0604020202020204" charset="0"/>
      <p:regular r:id="rId21"/>
      <p:bold r:id="rId22"/>
      <p:italic r:id="rId23"/>
      <p:boldItalic r:id="rId24"/>
    </p:embeddedFont>
    <p:embeddedFont>
      <p:font typeface="Open Sans Extra Bold" panose="020B0604020202020204" charset="0"/>
      <p:regular r:id="rId25"/>
      <p:bold r:id="rId26"/>
    </p:embeddedFont>
    <p:embeddedFont>
      <p:font typeface="Open Sans Extra Bold Italics" panose="020B0604020202020204" charset="0"/>
      <p:regular r:id="rId27"/>
      <p:bold r:id="rId28"/>
      <p:italic r:id="rId29"/>
      <p:boldItalic r:id="rId30"/>
    </p:embeddedFont>
    <p:embeddedFont>
      <p:font typeface="Open Sans Light" panose="020B0604020202020204" charset="0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1D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F7716C-F0BB-42C0-9649-065C57C43812}" v="73" dt="2021-03-09T11:21:24.330"/>
    <p1510:client id="{D07636E4-10E5-4356-B05E-0AF320C3AC9A}" v="20" dt="2021-03-08T18:37:40.4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00" autoAdjust="0"/>
    <p:restoredTop sz="94619" autoAdjust="0"/>
  </p:normalViewPr>
  <p:slideViewPr>
    <p:cSldViewPr>
      <p:cViewPr varScale="1">
        <p:scale>
          <a:sx n="42" d="100"/>
          <a:sy n="42" d="100"/>
        </p:scale>
        <p:origin x="756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font" Target="fonts/font17.fntdata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font" Target="fonts/font19.fntdata"/><Relationship Id="rId36" Type="http://schemas.microsoft.com/office/2015/10/relationships/revisionInfo" Target="revisionInfo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31" Type="http://schemas.openxmlformats.org/officeDocument/2006/relationships/font" Target="fonts/font22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font" Target="fonts/font18.fntdata"/><Relationship Id="rId30" Type="http://schemas.openxmlformats.org/officeDocument/2006/relationships/font" Target="fonts/font21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10.03.2021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10.03.2021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Zeroing out the Penalty: removes some of the low-risk individuals from the risk pool increasing premiums and leading to further uninsurance</a:t>
            </a:r>
          </a:p>
          <a:p>
            <a:pPr lvl="0"/>
            <a:endParaRPr lang="en-US"/>
          </a:p>
          <a:p>
            <a:pPr lvl="0"/>
            <a:r>
              <a:rPr lang="en-US"/>
              <a:t>CA vs TX: strike down the entire ACA</a:t>
            </a:r>
          </a:p>
          <a:p>
            <a:pPr lvl="0"/>
            <a:endParaRPr lang="en-US"/>
          </a:p>
          <a:p>
            <a:pPr lvl="0"/>
            <a:r>
              <a:rPr lang="en-US"/>
              <a:t>Slash funding for insurance navigators: make it increasingly harder for individuals to enroll in coverage during small enrollment windows.</a:t>
            </a:r>
          </a:p>
          <a:p>
            <a:pPr lvl="0"/>
            <a:endParaRPr lang="en-US"/>
          </a:p>
          <a:p>
            <a:pPr lvl="0"/>
            <a:r>
              <a:rPr lang="en-US"/>
              <a:t>Marketplace participation: the Trump Administration allowed states to withdraw plans from the federal Marketplace without creating state exchanges.</a:t>
            </a:r>
          </a:p>
          <a:p>
            <a:pPr lvl="0"/>
            <a:endParaRPr lang="en-US"/>
          </a:p>
          <a:p>
            <a:pPr lvl="0"/>
            <a:r>
              <a:rPr lang="en-US"/>
              <a:t>Medicaid Block Grants: encourage states to reduce spending by removing benefits, or making it harder for individuals to enroll in Medicaid coverage</a:t>
            </a:r>
          </a:p>
          <a:p>
            <a:pPr lvl="0"/>
            <a:endParaRPr lang="en-US"/>
          </a:p>
          <a:p>
            <a:pPr lvl="0"/>
            <a:r>
              <a:rPr lang="en-US"/>
              <a:t>Medicaid Work Requirements: remove low-income individuals from Medicaid plans</a:t>
            </a:r>
          </a:p>
          <a:p>
            <a:pPr lvl="0"/>
            <a:endParaRPr lang="en-US"/>
          </a:p>
          <a:p>
            <a:pPr lvl="0"/>
            <a:r>
              <a:rPr lang="en-US"/>
              <a:t>Short-Term Insurance: ignore nearly all ACA consumer protections - could be extended to 364 days from the current 90-day limit. Undermines the effectiveness of insurance plans and moves lower-risk, healthy individuals, out of the risk pools for marketplace coverage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2919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18" Type="http://schemas.openxmlformats.org/officeDocument/2006/relationships/image" Target="../media/image19.sv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svg"/><Relationship Id="rId20" Type="http://schemas.openxmlformats.org/officeDocument/2006/relationships/image" Target="../media/image2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24" Type="http://schemas.openxmlformats.org/officeDocument/2006/relationships/image" Target="../media/image25.sv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10" Type="http://schemas.openxmlformats.org/officeDocument/2006/relationships/image" Target="../media/image11.svg"/><Relationship Id="rId19" Type="http://schemas.openxmlformats.org/officeDocument/2006/relationships/image" Target="../media/image20.pn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Relationship Id="rId22" Type="http://schemas.openxmlformats.org/officeDocument/2006/relationships/image" Target="../media/image2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8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.svg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" y="4186972"/>
            <a:ext cx="6734678" cy="2353329"/>
            <a:chOff x="4" y="0"/>
            <a:chExt cx="8979571" cy="3137771"/>
          </a:xfrm>
        </p:grpSpPr>
        <p:sp>
          <p:nvSpPr>
            <p:cNvPr id="3" name="TextBox 3"/>
            <p:cNvSpPr txBox="1"/>
            <p:nvPr/>
          </p:nvSpPr>
          <p:spPr>
            <a:xfrm>
              <a:off x="787400" y="0"/>
              <a:ext cx="8192175" cy="18617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584"/>
                </a:lnSpc>
              </a:pPr>
              <a:r>
                <a:rPr lang="en-US" sz="4653">
                  <a:solidFill>
                    <a:srgbClr val="161E69"/>
                  </a:solidFill>
                  <a:latin typeface="Open Sans Extra Bold"/>
                </a:rPr>
                <a:t>The ACA and Health Reform in 2021</a:t>
              </a:r>
            </a:p>
          </p:txBody>
        </p:sp>
        <p:sp>
          <p:nvSpPr>
            <p:cNvPr id="4" name="AutoShape 4"/>
            <p:cNvSpPr/>
            <p:nvPr/>
          </p:nvSpPr>
          <p:spPr>
            <a:xfrm rot="16200000">
              <a:off x="-1431843" y="1431848"/>
              <a:ext cx="3137770" cy="274076"/>
            </a:xfrm>
            <a:prstGeom prst="rect">
              <a:avLst/>
            </a:prstGeom>
            <a:solidFill>
              <a:srgbClr val="BD2D1A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787400" y="1930344"/>
              <a:ext cx="7733627" cy="12074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99"/>
                </a:lnSpc>
              </a:pPr>
              <a:r>
                <a:rPr lang="en-US" sz="2950" spc="221" dirty="0">
                  <a:solidFill>
                    <a:srgbClr val="BD2D1A"/>
                  </a:solidFill>
                  <a:latin typeface="Open Sans Light"/>
                  <a:ea typeface="Open Sans Light"/>
                  <a:cs typeface="Open Sans Light"/>
                </a:rPr>
                <a:t>Michael Miller</a:t>
              </a:r>
            </a:p>
            <a:p>
              <a:pPr>
                <a:lnSpc>
                  <a:spcPts val="3599"/>
                </a:lnSpc>
              </a:pPr>
              <a:r>
                <a:rPr lang="en-US" sz="2950" spc="221" dirty="0">
                  <a:solidFill>
                    <a:srgbClr val="BD2D1A"/>
                  </a:solidFill>
                  <a:latin typeface="Open Sans Light"/>
                  <a:ea typeface="Open Sans Light"/>
                  <a:cs typeface="Open Sans Light"/>
                </a:rPr>
                <a:t>Community Catalyst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 rot="-5400000">
            <a:off x="3985913" y="4713931"/>
            <a:ext cx="10316175" cy="859137"/>
            <a:chOff x="0" y="0"/>
            <a:chExt cx="6862342" cy="571500"/>
          </a:xfrm>
        </p:grpSpPr>
        <p:sp>
          <p:nvSpPr>
            <p:cNvPr id="7" name="Freeform 7"/>
            <p:cNvSpPr/>
            <p:nvPr/>
          </p:nvSpPr>
          <p:spPr>
            <a:xfrm>
              <a:off x="0" y="255270"/>
              <a:ext cx="6862342" cy="69850"/>
            </a:xfrm>
            <a:custGeom>
              <a:avLst/>
              <a:gdLst/>
              <a:ahLst/>
              <a:cxnLst/>
              <a:rect l="l" t="t" r="r" b="b"/>
              <a:pathLst>
                <a:path w="6862342" h="69850">
                  <a:moveTo>
                    <a:pt x="6571513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6862342" y="69850"/>
                  </a:lnTo>
                  <a:lnTo>
                    <a:pt x="6862342" y="0"/>
                  </a:lnTo>
                  <a:close/>
                </a:path>
              </a:pathLst>
            </a:custGeom>
            <a:solidFill>
              <a:srgbClr val="EFF0F2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8869199" y="1555202"/>
            <a:ext cx="8390101" cy="1028700"/>
            <a:chOff x="0" y="0"/>
            <a:chExt cx="11186802" cy="1371600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732804" cy="732804"/>
            </a:xfrm>
            <a:prstGeom prst="rect">
              <a:avLst/>
            </a:prstGeom>
          </p:spPr>
        </p:pic>
        <p:sp>
          <p:nvSpPr>
            <p:cNvPr id="10" name="TextBox 10"/>
            <p:cNvSpPr txBox="1"/>
            <p:nvPr/>
          </p:nvSpPr>
          <p:spPr>
            <a:xfrm>
              <a:off x="1193160" y="-85725"/>
              <a:ext cx="9993642" cy="1457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00"/>
                </a:lnSpc>
                <a:spcBef>
                  <a:spcPct val="0"/>
                </a:spcBef>
              </a:pPr>
              <a:r>
                <a:rPr lang="en-US" sz="3000" spc="30">
                  <a:solidFill>
                    <a:srgbClr val="545454"/>
                  </a:solidFill>
                  <a:latin typeface="Open Sans 2 Bold"/>
                </a:rPr>
                <a:t>What the ACA Has Achieved and the Challenges Ahead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8869199" y="5800829"/>
            <a:ext cx="6420538" cy="1600200"/>
            <a:chOff x="0" y="0"/>
            <a:chExt cx="8560717" cy="2133600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732804" cy="732804"/>
            </a:xfrm>
            <a:prstGeom prst="rect">
              <a:avLst/>
            </a:prstGeom>
          </p:spPr>
        </p:pic>
        <p:sp>
          <p:nvSpPr>
            <p:cNvPr id="13" name="TextBox 13"/>
            <p:cNvSpPr txBox="1"/>
            <p:nvPr/>
          </p:nvSpPr>
          <p:spPr>
            <a:xfrm>
              <a:off x="1193160" y="-85725"/>
              <a:ext cx="7367557" cy="2219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00"/>
                </a:lnSpc>
                <a:spcBef>
                  <a:spcPct val="0"/>
                </a:spcBef>
              </a:pPr>
              <a:r>
                <a:rPr lang="en-US" sz="3000" spc="30" dirty="0">
                  <a:solidFill>
                    <a:srgbClr val="545454"/>
                  </a:solidFill>
                  <a:latin typeface="Open Sans 2 Bold"/>
                </a:rPr>
                <a:t>How Universal Coverage Can Be Achieved Via the ACA 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8869199" y="3672622"/>
            <a:ext cx="6393242" cy="1028700"/>
            <a:chOff x="0" y="0"/>
            <a:chExt cx="8524323" cy="1371600"/>
          </a:xfrm>
        </p:grpSpPr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732804" cy="732804"/>
            </a:xfrm>
            <a:prstGeom prst="rect">
              <a:avLst/>
            </a:prstGeom>
          </p:spPr>
        </p:pic>
        <p:sp>
          <p:nvSpPr>
            <p:cNvPr id="16" name="TextBox 16"/>
            <p:cNvSpPr txBox="1"/>
            <p:nvPr/>
          </p:nvSpPr>
          <p:spPr>
            <a:xfrm>
              <a:off x="1193160" y="-85725"/>
              <a:ext cx="7331163" cy="1457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00"/>
                </a:lnSpc>
                <a:spcBef>
                  <a:spcPct val="0"/>
                </a:spcBef>
              </a:pPr>
              <a:r>
                <a:rPr lang="en-US" sz="3000" spc="30">
                  <a:solidFill>
                    <a:srgbClr val="545454"/>
                  </a:solidFill>
                  <a:latin typeface="Open Sans 2 Bold"/>
                </a:rPr>
                <a:t>Politics of Health Care in 2021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8869199" y="8260560"/>
            <a:ext cx="6420538" cy="613897"/>
            <a:chOff x="0" y="-85725"/>
            <a:chExt cx="8560717" cy="818529"/>
          </a:xfrm>
        </p:grpSpPr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732804" cy="732804"/>
            </a:xfrm>
            <a:prstGeom prst="rect">
              <a:avLst/>
            </a:prstGeom>
          </p:spPr>
        </p:pic>
        <p:sp>
          <p:nvSpPr>
            <p:cNvPr id="19" name="TextBox 19"/>
            <p:cNvSpPr txBox="1"/>
            <p:nvPr/>
          </p:nvSpPr>
          <p:spPr>
            <a:xfrm>
              <a:off x="1193160" y="-85725"/>
              <a:ext cx="7367557" cy="7095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00"/>
                </a:lnSpc>
                <a:spcBef>
                  <a:spcPct val="0"/>
                </a:spcBef>
              </a:pPr>
              <a:r>
                <a:rPr lang="en-US" sz="3000" spc="30" dirty="0">
                  <a:solidFill>
                    <a:srgbClr val="545454"/>
                  </a:solidFill>
                  <a:latin typeface="Open Sans 2 Bold"/>
                </a:rPr>
                <a:t>What States Can Do </a:t>
              </a:r>
            </a:p>
          </p:txBody>
        </p:sp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7139691" y="9445192"/>
            <a:ext cx="835044" cy="63672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7139691" y="9459779"/>
            <a:ext cx="835044" cy="636721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 rot="-5400000">
            <a:off x="-487291" y="8523996"/>
            <a:ext cx="1124572" cy="149990"/>
          </a:xfrm>
          <a:prstGeom prst="rect">
            <a:avLst/>
          </a:prstGeom>
          <a:solidFill>
            <a:srgbClr val="BD2D1A"/>
          </a:solidFill>
        </p:spPr>
      </p:sp>
      <p:grpSp>
        <p:nvGrpSpPr>
          <p:cNvPr id="4" name="Group 4"/>
          <p:cNvGrpSpPr/>
          <p:nvPr/>
        </p:nvGrpSpPr>
        <p:grpSpPr>
          <a:xfrm>
            <a:off x="9068357" y="1657980"/>
            <a:ext cx="2355010" cy="3093570"/>
            <a:chOff x="0" y="0"/>
            <a:chExt cx="3140014" cy="4124760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592749" y="0"/>
              <a:ext cx="2014576" cy="232899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943747" y="320417"/>
              <a:ext cx="1312579" cy="1312579"/>
            </a:xfrm>
            <a:prstGeom prst="rect">
              <a:avLst/>
            </a:prstGeom>
          </p:spPr>
        </p:pic>
        <p:sp>
          <p:nvSpPr>
            <p:cNvPr id="7" name="TextBox 7"/>
            <p:cNvSpPr txBox="1"/>
            <p:nvPr/>
          </p:nvSpPr>
          <p:spPr>
            <a:xfrm>
              <a:off x="0" y="2557901"/>
              <a:ext cx="3140014" cy="15668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77"/>
                </a:lnSpc>
              </a:pPr>
              <a:r>
                <a:rPr lang="en-US" sz="1698">
                  <a:solidFill>
                    <a:srgbClr val="000000"/>
                  </a:solidFill>
                  <a:latin typeface="Glacial Indifference Bold"/>
                </a:rPr>
                <a:t>Protection for </a:t>
              </a:r>
            </a:p>
            <a:p>
              <a:pPr algn="ctr">
                <a:lnSpc>
                  <a:spcPts val="2377"/>
                </a:lnSpc>
              </a:pPr>
              <a:r>
                <a:rPr lang="en-US" sz="1698">
                  <a:solidFill>
                    <a:srgbClr val="000000"/>
                  </a:solidFill>
                  <a:latin typeface="Glacial Indifference Bold"/>
                </a:rPr>
                <a:t>pre-existing health conditions </a:t>
              </a:r>
            </a:p>
            <a:p>
              <a:pPr algn="ctr">
                <a:lnSpc>
                  <a:spcPts val="2377"/>
                </a:lnSpc>
              </a:pPr>
              <a:r>
                <a:rPr lang="en-US" sz="1698">
                  <a:solidFill>
                    <a:srgbClr val="000000"/>
                  </a:solidFill>
                  <a:latin typeface="Glacial Indifference Bold"/>
                </a:rPr>
                <a:t>(including pregnancy)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068357" y="5877377"/>
            <a:ext cx="2355010" cy="3062304"/>
            <a:chOff x="0" y="0"/>
            <a:chExt cx="3140014" cy="4083072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30030" y="0"/>
              <a:ext cx="3079954" cy="2005820"/>
            </a:xfrm>
            <a:prstGeom prst="rect">
              <a:avLst/>
            </a:prstGeom>
          </p:spPr>
        </p:pic>
        <p:sp>
          <p:nvSpPr>
            <p:cNvPr id="10" name="TextBox 10"/>
            <p:cNvSpPr txBox="1"/>
            <p:nvPr/>
          </p:nvSpPr>
          <p:spPr>
            <a:xfrm>
              <a:off x="0" y="2516214"/>
              <a:ext cx="3140014" cy="15668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77"/>
                </a:lnSpc>
              </a:pPr>
              <a:r>
                <a:rPr lang="en-US" sz="1698">
                  <a:solidFill>
                    <a:srgbClr val="000000"/>
                  </a:solidFill>
                  <a:latin typeface="Glacial Indifference Bold"/>
                </a:rPr>
                <a:t>Allowing individuals under 26 to remain on a parent's health insurance plan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2492210" y="5638482"/>
            <a:ext cx="2355010" cy="3619818"/>
            <a:chOff x="0" y="0"/>
            <a:chExt cx="3140014" cy="4826423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394895" y="0"/>
              <a:ext cx="2350224" cy="2350224"/>
            </a:xfrm>
            <a:prstGeom prst="rect">
              <a:avLst/>
            </a:prstGeom>
          </p:spPr>
        </p:pic>
        <p:grpSp>
          <p:nvGrpSpPr>
            <p:cNvPr id="13" name="Group 13"/>
            <p:cNvGrpSpPr/>
            <p:nvPr/>
          </p:nvGrpSpPr>
          <p:grpSpPr>
            <a:xfrm>
              <a:off x="829948" y="435053"/>
              <a:ext cx="1480118" cy="1480118"/>
              <a:chOff x="0" y="0"/>
              <a:chExt cx="6350000" cy="63500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780507" y="385612"/>
              <a:ext cx="1579001" cy="1579001"/>
            </a:xfrm>
            <a:prstGeom prst="rect">
              <a:avLst/>
            </a:prstGeom>
          </p:spPr>
        </p:pic>
        <p:sp>
          <p:nvSpPr>
            <p:cNvPr id="16" name="TextBox 16"/>
            <p:cNvSpPr txBox="1"/>
            <p:nvPr/>
          </p:nvSpPr>
          <p:spPr>
            <a:xfrm>
              <a:off x="0" y="2860618"/>
              <a:ext cx="3140014" cy="19658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77"/>
                </a:lnSpc>
              </a:pPr>
              <a:r>
                <a:rPr lang="en-US" sz="1698">
                  <a:solidFill>
                    <a:srgbClr val="000000"/>
                  </a:solidFill>
                  <a:latin typeface="Glacial Indifference Bold"/>
                </a:rPr>
                <a:t>Allow States to expand Medicaid to cover all adults below 138% of the Federal Poverty Level (FPL)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2492210" y="1657980"/>
            <a:ext cx="2355010" cy="2794359"/>
            <a:chOff x="0" y="0"/>
            <a:chExt cx="3140014" cy="3725812"/>
          </a:xfrm>
        </p:grpSpPr>
        <p:sp>
          <p:nvSpPr>
            <p:cNvPr id="18" name="TextBox 18"/>
            <p:cNvSpPr txBox="1"/>
            <p:nvPr/>
          </p:nvSpPr>
          <p:spPr>
            <a:xfrm>
              <a:off x="0" y="2557901"/>
              <a:ext cx="3140014" cy="11679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77"/>
                </a:lnSpc>
              </a:pPr>
              <a:r>
                <a:rPr lang="en-US" sz="1698">
                  <a:solidFill>
                    <a:srgbClr val="000000"/>
                  </a:solidFill>
                  <a:latin typeface="Glacial Indifference Bold"/>
                </a:rPr>
                <a:t>Premium Tax credits to help pay for insurance coverage</a:t>
              </a:r>
            </a:p>
          </p:txBody>
        </p:sp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1015416" y="0"/>
              <a:ext cx="1109181" cy="2328990"/>
            </a:xfrm>
            <a:prstGeom prst="rect">
              <a:avLst/>
            </a:prstGeom>
          </p:spPr>
        </p:pic>
      </p:grpSp>
      <p:grpSp>
        <p:nvGrpSpPr>
          <p:cNvPr id="20" name="Group 20"/>
          <p:cNvGrpSpPr/>
          <p:nvPr/>
        </p:nvGrpSpPr>
        <p:grpSpPr>
          <a:xfrm>
            <a:off x="5977604" y="1584056"/>
            <a:ext cx="2355010" cy="2868283"/>
            <a:chOff x="0" y="0"/>
            <a:chExt cx="3140014" cy="3824378"/>
          </a:xfrm>
        </p:grpSpPr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340865" y="0"/>
              <a:ext cx="2458284" cy="2427555"/>
            </a:xfrm>
            <a:prstGeom prst="rect">
              <a:avLst/>
            </a:prstGeom>
          </p:spPr>
        </p:pic>
        <p:sp>
          <p:nvSpPr>
            <p:cNvPr id="22" name="TextBox 22"/>
            <p:cNvSpPr txBox="1"/>
            <p:nvPr/>
          </p:nvSpPr>
          <p:spPr>
            <a:xfrm>
              <a:off x="0" y="2656467"/>
              <a:ext cx="3140014" cy="11679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77"/>
                </a:lnSpc>
              </a:pPr>
              <a:r>
                <a:rPr lang="en-US" sz="1698">
                  <a:solidFill>
                    <a:srgbClr val="000000"/>
                  </a:solidFill>
                  <a:latin typeface="Glacial Indifference Bold"/>
                </a:rPr>
                <a:t>Preventative services with no out-of-pocket costs </a:t>
              </a:r>
            </a:p>
          </p:txBody>
        </p:sp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6191519" y="5878831"/>
            <a:ext cx="1927179" cy="1529699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6721648" y="6045259"/>
            <a:ext cx="866922" cy="866922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15593850" y="1584056"/>
            <a:ext cx="1665450" cy="1665450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15504431" y="5697837"/>
            <a:ext cx="1750554" cy="1750554"/>
          </a:xfrm>
          <a:prstGeom prst="rect">
            <a:avLst/>
          </a:prstGeom>
        </p:spPr>
      </p:pic>
      <p:sp>
        <p:nvSpPr>
          <p:cNvPr id="27" name="TextBox 27"/>
          <p:cNvSpPr txBox="1"/>
          <p:nvPr/>
        </p:nvSpPr>
        <p:spPr>
          <a:xfrm>
            <a:off x="5977604" y="7757394"/>
            <a:ext cx="2355010" cy="14814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7"/>
              </a:lnSpc>
            </a:pPr>
            <a:r>
              <a:rPr lang="en-US" sz="1698">
                <a:solidFill>
                  <a:srgbClr val="000000"/>
                </a:solidFill>
                <a:latin typeface="Glacial Indifference Bold"/>
              </a:rPr>
              <a:t>Creation of the Insurance Marketplace to compare plans and apply for coverage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381000" y="7884927"/>
            <a:ext cx="4985458" cy="1276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en-US" sz="4200">
                <a:solidFill>
                  <a:srgbClr val="161E69"/>
                </a:solidFill>
                <a:latin typeface="Open Sans Extra Bold Italics"/>
              </a:rPr>
              <a:t>Key Achievements of the ACA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5202203" y="3569263"/>
            <a:ext cx="2355010" cy="11822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7"/>
              </a:lnSpc>
            </a:pPr>
            <a:r>
              <a:rPr lang="en-US" sz="1698">
                <a:solidFill>
                  <a:srgbClr val="000000"/>
                </a:solidFill>
                <a:latin typeface="Glacial Indifference Bold"/>
              </a:rPr>
              <a:t>Reduce out-of-pocket drug costs for Medicare beneficiaries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5202203" y="7757394"/>
            <a:ext cx="2355010" cy="5838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7"/>
              </a:lnSpc>
            </a:pPr>
            <a:r>
              <a:rPr lang="en-US" sz="1698">
                <a:solidFill>
                  <a:srgbClr val="000000"/>
                </a:solidFill>
                <a:latin typeface="Glacial Indifference Bold"/>
              </a:rPr>
              <a:t>Strengthen the Medicare Trust Fund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7139691" y="9459779"/>
            <a:ext cx="835044" cy="636721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 rot="-5400000">
            <a:off x="-487291" y="8523996"/>
            <a:ext cx="1124572" cy="149990"/>
          </a:xfrm>
          <a:prstGeom prst="rect">
            <a:avLst/>
          </a:prstGeom>
          <a:solidFill>
            <a:srgbClr val="BD2D1A"/>
          </a:solidFill>
        </p:spPr>
      </p:sp>
      <p:sp>
        <p:nvSpPr>
          <p:cNvPr id="4" name="TextBox 4"/>
          <p:cNvSpPr txBox="1"/>
          <p:nvPr/>
        </p:nvSpPr>
        <p:spPr>
          <a:xfrm>
            <a:off x="381000" y="7884927"/>
            <a:ext cx="3709108" cy="1276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en-US" sz="4200">
                <a:solidFill>
                  <a:srgbClr val="161E69"/>
                </a:solidFill>
                <a:latin typeface="Open Sans Extra Bold Italics"/>
              </a:rPr>
              <a:t>Threats to the ACA</a:t>
            </a:r>
          </a:p>
        </p:txBody>
      </p:sp>
      <p:grpSp>
        <p:nvGrpSpPr>
          <p:cNvPr id="5" name="Group 5"/>
          <p:cNvGrpSpPr/>
          <p:nvPr/>
        </p:nvGrpSpPr>
        <p:grpSpPr>
          <a:xfrm rot="-5400000">
            <a:off x="3985913" y="4728519"/>
            <a:ext cx="10316175" cy="859137"/>
            <a:chOff x="0" y="0"/>
            <a:chExt cx="6862342" cy="571500"/>
          </a:xfrm>
        </p:grpSpPr>
        <p:sp>
          <p:nvSpPr>
            <p:cNvPr id="6" name="Freeform 6"/>
            <p:cNvSpPr/>
            <p:nvPr/>
          </p:nvSpPr>
          <p:spPr>
            <a:xfrm>
              <a:off x="0" y="255270"/>
              <a:ext cx="6862342" cy="69850"/>
            </a:xfrm>
            <a:custGeom>
              <a:avLst/>
              <a:gdLst/>
              <a:ahLst/>
              <a:cxnLst/>
              <a:rect l="l" t="t" r="r" b="b"/>
              <a:pathLst>
                <a:path w="6862342" h="69850">
                  <a:moveTo>
                    <a:pt x="6571513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6862342" y="69850"/>
                  </a:lnTo>
                  <a:lnTo>
                    <a:pt x="6862342" y="0"/>
                  </a:lnTo>
                  <a:close/>
                </a:path>
              </a:pathLst>
            </a:custGeom>
            <a:solidFill>
              <a:srgbClr val="EFF0F2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8869199" y="2092543"/>
            <a:ext cx="8390101" cy="5944162"/>
            <a:chOff x="0" y="-24123"/>
            <a:chExt cx="11186802" cy="7925550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732804" cy="732804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1913256"/>
              <a:ext cx="732804" cy="732804"/>
            </a:xfrm>
            <a:prstGeom prst="rect">
              <a:avLst/>
            </a:prstGeom>
          </p:spPr>
        </p:pic>
        <p:sp>
          <p:nvSpPr>
            <p:cNvPr id="10" name="TextBox 10"/>
            <p:cNvSpPr txBox="1"/>
            <p:nvPr/>
          </p:nvSpPr>
          <p:spPr>
            <a:xfrm>
              <a:off x="1193160" y="-24123"/>
              <a:ext cx="9993642" cy="695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00"/>
                </a:lnSpc>
                <a:spcBef>
                  <a:spcPct val="0"/>
                </a:spcBef>
              </a:pPr>
              <a:r>
                <a:rPr lang="en-US" sz="3000" spc="30">
                  <a:solidFill>
                    <a:srgbClr val="161E69"/>
                  </a:solidFill>
                  <a:latin typeface="Open Sans 2"/>
                </a:rPr>
                <a:t>Judicial Threats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033681" y="3857740"/>
              <a:ext cx="9993642" cy="695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00"/>
                </a:lnSpc>
                <a:spcBef>
                  <a:spcPct val="0"/>
                </a:spcBef>
              </a:pPr>
              <a:r>
                <a:rPr lang="en-US" sz="3000" spc="30">
                  <a:solidFill>
                    <a:srgbClr val="161E69"/>
                  </a:solidFill>
                  <a:latin typeface="Open Sans 2"/>
                </a:rPr>
                <a:t>Operational Threats</a:t>
              </a:r>
            </a:p>
          </p:txBody>
        </p:sp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3917434"/>
              <a:ext cx="732804" cy="732804"/>
            </a:xfrm>
            <a:prstGeom prst="rect">
              <a:avLst/>
            </a:prstGeom>
          </p:spPr>
        </p:pic>
        <p:sp>
          <p:nvSpPr>
            <p:cNvPr id="13" name="TextBox 13"/>
            <p:cNvSpPr txBox="1"/>
            <p:nvPr/>
          </p:nvSpPr>
          <p:spPr>
            <a:xfrm>
              <a:off x="1033681" y="1889133"/>
              <a:ext cx="9993642" cy="695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00"/>
                </a:lnSpc>
                <a:spcBef>
                  <a:spcPct val="0"/>
                </a:spcBef>
              </a:pPr>
              <a:r>
                <a:rPr lang="en-US" sz="3000" spc="30">
                  <a:solidFill>
                    <a:srgbClr val="161E69"/>
                  </a:solidFill>
                  <a:latin typeface="Open Sans 2"/>
                </a:rPr>
                <a:t>Political Threats</a:t>
              </a:r>
            </a:p>
          </p:txBody>
        </p:sp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193160" y="848327"/>
              <a:ext cx="466136" cy="466136"/>
            </a:xfrm>
            <a:prstGeom prst="rect">
              <a:avLst/>
            </a:prstGeom>
          </p:spPr>
        </p:pic>
        <p:sp>
          <p:nvSpPr>
            <p:cNvPr id="15" name="TextBox 15"/>
            <p:cNvSpPr txBox="1"/>
            <p:nvPr/>
          </p:nvSpPr>
          <p:spPr>
            <a:xfrm>
              <a:off x="1786296" y="757569"/>
              <a:ext cx="6218454" cy="10867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00"/>
                </a:lnSpc>
                <a:spcBef>
                  <a:spcPct val="0"/>
                </a:spcBef>
              </a:pPr>
              <a:r>
                <a:rPr lang="en-US" sz="2200" spc="22" dirty="0">
                  <a:solidFill>
                    <a:srgbClr val="737373"/>
                  </a:solidFill>
                  <a:latin typeface="Open Sans 2 Italics"/>
                </a:rPr>
                <a:t>California v. Texas</a:t>
              </a:r>
            </a:p>
            <a:p>
              <a:pPr>
                <a:lnSpc>
                  <a:spcPts val="3300"/>
                </a:lnSpc>
                <a:spcBef>
                  <a:spcPct val="0"/>
                </a:spcBef>
              </a:pPr>
              <a:r>
                <a:rPr lang="en-US" sz="2200" spc="22" dirty="0">
                  <a:solidFill>
                    <a:srgbClr val="737373"/>
                  </a:solidFill>
                  <a:latin typeface="Open Sans 2 Italics"/>
                  <a:cs typeface="Open Sans 2 Italics"/>
                </a:rPr>
                <a:t>Others?</a:t>
              </a:r>
            </a:p>
          </p:txBody>
        </p:sp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193160" y="2771743"/>
              <a:ext cx="466136" cy="466136"/>
            </a:xfrm>
            <a:prstGeom prst="rect">
              <a:avLst/>
            </a:prstGeom>
          </p:spPr>
        </p:pic>
        <p:sp>
          <p:nvSpPr>
            <p:cNvPr id="17" name="TextBox 17"/>
            <p:cNvSpPr txBox="1"/>
            <p:nvPr/>
          </p:nvSpPr>
          <p:spPr>
            <a:xfrm>
              <a:off x="1786296" y="2680985"/>
              <a:ext cx="7479695" cy="5225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00"/>
                </a:lnSpc>
                <a:spcBef>
                  <a:spcPct val="0"/>
                </a:spcBef>
              </a:pPr>
              <a:r>
                <a:rPr lang="en-US" sz="2200" spc="22" dirty="0">
                  <a:solidFill>
                    <a:srgbClr val="737373"/>
                  </a:solidFill>
                  <a:latin typeface="Open Sans 2 Italics"/>
                </a:rPr>
                <a:t>Possible repeal attempt in 2025</a:t>
              </a:r>
            </a:p>
          </p:txBody>
        </p:sp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033681" y="4760671"/>
              <a:ext cx="466136" cy="466136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033681" y="5306771"/>
              <a:ext cx="466136" cy="466136"/>
            </a:xfrm>
            <a:prstGeom prst="rect">
              <a:avLst/>
            </a:prstGeom>
          </p:spPr>
        </p:pic>
        <p:sp>
          <p:nvSpPr>
            <p:cNvPr id="20" name="TextBox 20"/>
            <p:cNvSpPr txBox="1"/>
            <p:nvPr/>
          </p:nvSpPr>
          <p:spPr>
            <a:xfrm>
              <a:off x="1626818" y="4669912"/>
              <a:ext cx="9400505" cy="32315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00"/>
                </a:lnSpc>
              </a:pPr>
              <a:r>
                <a:rPr lang="en-US" sz="2200" spc="22">
                  <a:solidFill>
                    <a:srgbClr val="737373"/>
                  </a:solidFill>
                  <a:latin typeface="Open Sans 2 Italics"/>
                </a:rPr>
                <a:t>Cost Sharing reductions</a:t>
              </a:r>
            </a:p>
            <a:p>
              <a:pPr>
                <a:lnSpc>
                  <a:spcPts val="3300"/>
                </a:lnSpc>
              </a:pPr>
              <a:r>
                <a:rPr lang="en-US" sz="2200" spc="22">
                  <a:solidFill>
                    <a:srgbClr val="737373"/>
                  </a:solidFill>
                  <a:latin typeface="Open Sans 2 Italics"/>
                </a:rPr>
                <a:t>Medicaid Block Grants and Work Requirements</a:t>
              </a:r>
            </a:p>
            <a:p>
              <a:pPr>
                <a:lnSpc>
                  <a:spcPts val="3300"/>
                </a:lnSpc>
              </a:pPr>
              <a:r>
                <a:rPr lang="en-US" sz="2200" spc="22">
                  <a:solidFill>
                    <a:srgbClr val="737373"/>
                  </a:solidFill>
                  <a:latin typeface="Open Sans 2 Italics"/>
                </a:rPr>
                <a:t>Short-Term Insurance Plans</a:t>
              </a:r>
            </a:p>
            <a:p>
              <a:pPr>
                <a:lnSpc>
                  <a:spcPts val="3300"/>
                </a:lnSpc>
              </a:pPr>
              <a:r>
                <a:rPr lang="en-US" sz="2200" spc="22">
                  <a:solidFill>
                    <a:srgbClr val="737373"/>
                  </a:solidFill>
                  <a:latin typeface="Open Sans 2 Italics"/>
                </a:rPr>
                <a:t>Slash funding for insurance navigators and reducing Marketplace participation</a:t>
              </a:r>
            </a:p>
            <a:p>
              <a:pPr>
                <a:lnSpc>
                  <a:spcPts val="3300"/>
                </a:lnSpc>
                <a:spcBef>
                  <a:spcPct val="0"/>
                </a:spcBef>
              </a:pPr>
              <a:endParaRPr lang="en-US" sz="2200" spc="22">
                <a:solidFill>
                  <a:srgbClr val="737373"/>
                </a:solidFill>
                <a:latin typeface="Open Sans 2 Italics"/>
              </a:endParaRPr>
            </a:p>
          </p:txBody>
        </p:sp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033681" y="5852871"/>
              <a:ext cx="466136" cy="466136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033681" y="6398971"/>
              <a:ext cx="466136" cy="466136"/>
            </a:xfrm>
            <a:prstGeom prst="rect">
              <a:avLst/>
            </a:prstGeom>
          </p:spPr>
        </p:pic>
      </p:grpSp>
      <p:pic>
        <p:nvPicPr>
          <p:cNvPr id="23" name="Picture 14">
            <a:extLst>
              <a:ext uri="{FF2B5EF4-FFF2-40B4-BE49-F238E27FC236}">
                <a16:creationId xmlns:a16="http://schemas.microsoft.com/office/drawing/2014/main" id="{76DCFC36-F105-1B43-BB85-59E610354C4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764069" y="3161094"/>
            <a:ext cx="349602" cy="34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032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108593" y="451485"/>
            <a:ext cx="9753154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161E69"/>
                </a:solidFill>
                <a:latin typeface="Open Sans Extra Bold"/>
              </a:rPr>
              <a:t>Politics of Health Care in 2021 </a:t>
            </a:r>
          </a:p>
        </p:txBody>
      </p:sp>
      <p:sp>
        <p:nvSpPr>
          <p:cNvPr id="3" name="AutoShape 3"/>
          <p:cNvSpPr/>
          <p:nvPr/>
        </p:nvSpPr>
        <p:spPr>
          <a:xfrm>
            <a:off x="6721788" y="1376617"/>
            <a:ext cx="4844424" cy="102373"/>
          </a:xfrm>
          <a:prstGeom prst="rect">
            <a:avLst/>
          </a:prstGeom>
          <a:solidFill>
            <a:srgbClr val="BD2D1A"/>
          </a:solidFill>
        </p:spPr>
      </p:sp>
      <p:sp>
        <p:nvSpPr>
          <p:cNvPr id="4" name="TextBox 4"/>
          <p:cNvSpPr txBox="1"/>
          <p:nvPr/>
        </p:nvSpPr>
        <p:spPr>
          <a:xfrm>
            <a:off x="3796238" y="2379345"/>
            <a:ext cx="10695523" cy="5909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3890" lvl="1" indent="-321945">
              <a:lnSpc>
                <a:spcPts val="5849"/>
              </a:lnSpc>
              <a:buFont typeface="Arial"/>
              <a:buChar char="•"/>
            </a:pPr>
            <a:r>
              <a:rPr lang="en-US" sz="3899" spc="38">
                <a:solidFill>
                  <a:srgbClr val="161E69"/>
                </a:solidFill>
                <a:latin typeface="Open Sans 2"/>
              </a:rPr>
              <a:t>On one hand - pandemic and economic distress pave the way for some modest but important improvements</a:t>
            </a:r>
          </a:p>
          <a:p>
            <a:pPr>
              <a:lnSpc>
                <a:spcPts val="5849"/>
              </a:lnSpc>
            </a:pPr>
            <a:endParaRPr lang="en-US" sz="3899" spc="38">
              <a:solidFill>
                <a:srgbClr val="161E69"/>
              </a:solidFill>
              <a:latin typeface="Open Sans 2"/>
            </a:endParaRPr>
          </a:p>
          <a:p>
            <a:pPr marL="643890" lvl="1" indent="-321945">
              <a:lnSpc>
                <a:spcPts val="5849"/>
              </a:lnSpc>
              <a:buFont typeface="Arial"/>
              <a:buChar char="•"/>
            </a:pPr>
            <a:r>
              <a:rPr lang="en-US" sz="3899" spc="38">
                <a:solidFill>
                  <a:srgbClr val="161E69"/>
                </a:solidFill>
                <a:latin typeface="Open Sans 2"/>
              </a:rPr>
              <a:t>On the other - narrow Democratic majority and the policy preferences of individual Senators impose significant limitations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0F4F7787-C7E6-3542-8C90-F4386E62360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7139691" y="9459779"/>
            <a:ext cx="835044" cy="63672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108593" y="451485"/>
            <a:ext cx="9753154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161E69"/>
                </a:solidFill>
                <a:latin typeface="Open Sans Extra Bold"/>
              </a:rPr>
              <a:t>Politics of Health Care in 2021 </a:t>
            </a:r>
          </a:p>
        </p:txBody>
      </p:sp>
      <p:sp>
        <p:nvSpPr>
          <p:cNvPr id="3" name="AutoShape 3"/>
          <p:cNvSpPr/>
          <p:nvPr/>
        </p:nvSpPr>
        <p:spPr>
          <a:xfrm>
            <a:off x="6721788" y="1376617"/>
            <a:ext cx="4844424" cy="102373"/>
          </a:xfrm>
          <a:prstGeom prst="rect">
            <a:avLst/>
          </a:prstGeom>
          <a:solidFill>
            <a:srgbClr val="BD2D1A"/>
          </a:solidFill>
        </p:spPr>
      </p:sp>
      <p:grpSp>
        <p:nvGrpSpPr>
          <p:cNvPr id="4" name="Group 4"/>
          <p:cNvGrpSpPr/>
          <p:nvPr/>
        </p:nvGrpSpPr>
        <p:grpSpPr>
          <a:xfrm>
            <a:off x="1028700" y="2502768"/>
            <a:ext cx="7738816" cy="5183697"/>
            <a:chOff x="0" y="-85725"/>
            <a:chExt cx="10318422" cy="6911595"/>
          </a:xfrm>
        </p:grpSpPr>
        <p:sp>
          <p:nvSpPr>
            <p:cNvPr id="5" name="TextBox 5"/>
            <p:cNvSpPr txBox="1"/>
            <p:nvPr/>
          </p:nvSpPr>
          <p:spPr>
            <a:xfrm>
              <a:off x="0" y="1136705"/>
              <a:ext cx="10318422" cy="56891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62280" lvl="1" indent="-231140">
                <a:lnSpc>
                  <a:spcPts val="4199"/>
                </a:lnSpc>
                <a:buFont typeface="Arial"/>
                <a:buChar char="•"/>
              </a:pPr>
              <a:r>
                <a:rPr lang="en-US" sz="2750" spc="27" dirty="0">
                  <a:solidFill>
                    <a:srgbClr val="161E69"/>
                  </a:solidFill>
                  <a:latin typeface="Open Sans 2"/>
                </a:rPr>
                <a:t>Expand financial assistance in 2 important ways:</a:t>
              </a:r>
            </a:p>
            <a:p>
              <a:pPr marL="919480" lvl="2" indent="-231140">
                <a:lnSpc>
                  <a:spcPts val="4199"/>
                </a:lnSpc>
                <a:buFont typeface="Arial"/>
                <a:buChar char="•"/>
              </a:pPr>
              <a:r>
                <a:rPr lang="en-US" sz="2750" spc="27" dirty="0">
                  <a:solidFill>
                    <a:srgbClr val="161E69"/>
                  </a:solidFill>
                  <a:latin typeface="Open Sans 2"/>
                </a:rPr>
                <a:t>Lower premiums across the income spectrum (for 2 years)</a:t>
              </a:r>
              <a:endParaRPr lang="en-US" sz="2750" spc="27" dirty="0">
                <a:solidFill>
                  <a:srgbClr val="161E69"/>
                </a:solidFill>
                <a:latin typeface="Open Sans 2"/>
                <a:ea typeface="Open Sans 2"/>
                <a:cs typeface="Open Sans 2"/>
              </a:endParaRPr>
            </a:p>
            <a:p>
              <a:pPr marL="919480" lvl="2" indent="-231140">
                <a:lnSpc>
                  <a:spcPts val="4199"/>
                </a:lnSpc>
                <a:buFont typeface="Arial"/>
                <a:buChar char="•"/>
              </a:pPr>
              <a:r>
                <a:rPr lang="en-US" sz="2750" spc="27" dirty="0">
                  <a:solidFill>
                    <a:srgbClr val="161E69"/>
                  </a:solidFill>
                  <a:latin typeface="Open Sans 2"/>
                </a:rPr>
                <a:t>Eliminate the "subsidy cliff"</a:t>
              </a:r>
              <a:endParaRPr lang="en-US" sz="2750" spc="27" dirty="0">
                <a:solidFill>
                  <a:srgbClr val="161E69"/>
                </a:solidFill>
                <a:latin typeface="Open Sans 2"/>
                <a:ea typeface="Open Sans 2"/>
                <a:cs typeface="Open Sans 2"/>
              </a:endParaRPr>
            </a:p>
            <a:p>
              <a:pPr marL="462280" lvl="1" indent="-231140">
                <a:lnSpc>
                  <a:spcPts val="4199"/>
                </a:lnSpc>
                <a:buFont typeface="Arial"/>
                <a:buChar char="•"/>
              </a:pPr>
              <a:r>
                <a:rPr lang="en-US" sz="2750" spc="27" dirty="0">
                  <a:solidFill>
                    <a:srgbClr val="161E69"/>
                  </a:solidFill>
                  <a:latin typeface="Open Sans 2"/>
                </a:rPr>
                <a:t>Offer to pay states to expand Medicaid</a:t>
              </a:r>
              <a:endParaRPr lang="en-US" sz="2750" spc="27" dirty="0">
                <a:solidFill>
                  <a:srgbClr val="161E69"/>
                </a:solidFill>
                <a:latin typeface="Open Sans 2"/>
                <a:ea typeface="Open Sans 2"/>
                <a:cs typeface="Open Sans 2"/>
              </a:endParaRPr>
            </a:p>
            <a:p>
              <a:pPr marL="462280" lvl="1" indent="-231140">
                <a:lnSpc>
                  <a:spcPts val="4199"/>
                </a:lnSpc>
                <a:buFont typeface="Arial"/>
                <a:buChar char="•"/>
              </a:pPr>
              <a:r>
                <a:rPr lang="en-US" sz="2750" spc="27" dirty="0">
                  <a:solidFill>
                    <a:srgbClr val="161E69"/>
                  </a:solidFill>
                  <a:latin typeface="Open Sans 2"/>
                </a:rPr>
                <a:t>Some other things to help the unemployed maintain coverage </a:t>
              </a:r>
              <a:endParaRPr lang="en-US" sz="2750" spc="27" dirty="0">
                <a:solidFill>
                  <a:srgbClr val="161E69"/>
                </a:solidFill>
                <a:latin typeface="Open Sans 2"/>
                <a:ea typeface="Open Sans 2"/>
                <a:cs typeface="Open Sans 2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85725"/>
              <a:ext cx="10318422" cy="7222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89"/>
                </a:lnSpc>
              </a:pPr>
              <a:r>
                <a:rPr lang="en-US" sz="2999" spc="329" dirty="0">
                  <a:solidFill>
                    <a:srgbClr val="BD2D1A"/>
                  </a:solidFill>
                  <a:latin typeface="Open Sans Extra Bold"/>
                </a:rPr>
                <a:t>WHAT CONGRESS IS DOING</a:t>
              </a:r>
            </a:p>
          </p:txBody>
        </p:sp>
      </p:grpSp>
      <p:sp>
        <p:nvSpPr>
          <p:cNvPr id="7" name="AutoShape 7"/>
          <p:cNvSpPr/>
          <p:nvPr/>
        </p:nvSpPr>
        <p:spPr>
          <a:xfrm>
            <a:off x="9098308" y="2567062"/>
            <a:ext cx="72339" cy="6691238"/>
          </a:xfrm>
          <a:prstGeom prst="rect">
            <a:avLst/>
          </a:prstGeom>
          <a:solidFill>
            <a:srgbClr val="D9D9D9"/>
          </a:solidFill>
        </p:spPr>
      </p:sp>
      <p:grpSp>
        <p:nvGrpSpPr>
          <p:cNvPr id="8" name="Group 8"/>
          <p:cNvGrpSpPr/>
          <p:nvPr/>
        </p:nvGrpSpPr>
        <p:grpSpPr>
          <a:xfrm>
            <a:off x="9659681" y="2502768"/>
            <a:ext cx="7599619" cy="6260915"/>
            <a:chOff x="0" y="-85725"/>
            <a:chExt cx="10132825" cy="8347886"/>
          </a:xfrm>
        </p:grpSpPr>
        <p:sp>
          <p:nvSpPr>
            <p:cNvPr id="9" name="TextBox 9"/>
            <p:cNvSpPr txBox="1"/>
            <p:nvPr/>
          </p:nvSpPr>
          <p:spPr>
            <a:xfrm>
              <a:off x="0" y="1136705"/>
              <a:ext cx="10132825" cy="71254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62280" lvl="1" indent="-231140">
                <a:lnSpc>
                  <a:spcPts val="4199"/>
                </a:lnSpc>
                <a:buFont typeface="Arial"/>
                <a:buChar char="•"/>
              </a:pPr>
              <a:r>
                <a:rPr lang="en-US" sz="2750" spc="27" dirty="0">
                  <a:solidFill>
                    <a:srgbClr val="161E69"/>
                  </a:solidFill>
                  <a:latin typeface="Open Sans 2"/>
                </a:rPr>
                <a:t>Make the premium improvements permanent</a:t>
              </a:r>
            </a:p>
            <a:p>
              <a:pPr marL="462280" lvl="1" indent="-231140">
                <a:lnSpc>
                  <a:spcPts val="4199"/>
                </a:lnSpc>
                <a:buFont typeface="Arial"/>
                <a:buChar char="•"/>
              </a:pPr>
              <a:r>
                <a:rPr lang="en-US" sz="2750" spc="27" dirty="0">
                  <a:solidFill>
                    <a:srgbClr val="161E69"/>
                  </a:solidFill>
                  <a:latin typeface="Open Sans 2"/>
                </a:rPr>
                <a:t>Tackle high cost-sharing in Marketplace plans</a:t>
              </a:r>
              <a:endParaRPr lang="en-US" sz="2750" spc="27" dirty="0">
                <a:solidFill>
                  <a:srgbClr val="161E69"/>
                </a:solidFill>
                <a:latin typeface="Open Sans 2"/>
                <a:ea typeface="Open Sans 2"/>
                <a:cs typeface="Open Sans 2"/>
              </a:endParaRPr>
            </a:p>
            <a:p>
              <a:pPr marL="462280" lvl="1" indent="-231140">
                <a:lnSpc>
                  <a:spcPts val="4199"/>
                </a:lnSpc>
                <a:buFont typeface="Arial"/>
                <a:buChar char="•"/>
              </a:pPr>
              <a:r>
                <a:rPr lang="en-US" sz="2750" spc="27" dirty="0">
                  <a:solidFill>
                    <a:srgbClr val="161E69"/>
                  </a:solidFill>
                  <a:latin typeface="Open Sans 2"/>
                </a:rPr>
                <a:t>Try to figure out what approach to Public Option might have a chance of passage including direct federal coverage of low-income people if states don't take up the expansion option</a:t>
              </a:r>
              <a:endParaRPr lang="en-US" sz="2750" spc="27" dirty="0">
                <a:solidFill>
                  <a:srgbClr val="161E69"/>
                </a:solidFill>
                <a:latin typeface="Open Sans 2"/>
                <a:ea typeface="Open Sans 2"/>
                <a:cs typeface="Open Sans 2"/>
              </a:endParaRPr>
            </a:p>
            <a:p>
              <a:pPr marL="462280" lvl="1" indent="-231140">
                <a:lnSpc>
                  <a:spcPts val="4199"/>
                </a:lnSpc>
                <a:buFont typeface="Arial"/>
                <a:buChar char="•"/>
              </a:pPr>
              <a:r>
                <a:rPr lang="en-US" sz="2750" spc="27" dirty="0">
                  <a:solidFill>
                    <a:srgbClr val="161E69"/>
                  </a:solidFill>
                  <a:latin typeface="Open Sans 2"/>
                </a:rPr>
                <a:t>Downward pressure on Rx prices</a:t>
              </a:r>
              <a:endParaRPr lang="en-US" sz="2750" spc="27" dirty="0">
                <a:solidFill>
                  <a:srgbClr val="161E69"/>
                </a:solidFill>
                <a:latin typeface="Open Sans 2"/>
                <a:ea typeface="Open Sans 2"/>
                <a:cs typeface="Open Sans 2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85725"/>
              <a:ext cx="10132825" cy="6927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89"/>
                </a:lnSpc>
              </a:pPr>
              <a:r>
                <a:rPr lang="en-US" sz="2999" spc="329">
                  <a:solidFill>
                    <a:srgbClr val="BD2D1A"/>
                  </a:solidFill>
                  <a:latin typeface="Open Sans Extra Bold"/>
                </a:rPr>
                <a:t>WHAT'S COMING NEXT</a:t>
              </a:r>
            </a:p>
          </p:txBody>
        </p:sp>
      </p:grpSp>
      <p:pic>
        <p:nvPicPr>
          <p:cNvPr id="11" name="Picture 5">
            <a:extLst>
              <a:ext uri="{FF2B5EF4-FFF2-40B4-BE49-F238E27FC236}">
                <a16:creationId xmlns:a16="http://schemas.microsoft.com/office/drawing/2014/main" id="{5E4CE8C8-9E0F-6B48-80B2-CD9470CA62F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7139691" y="9459779"/>
            <a:ext cx="835044" cy="63672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294652" y="451485"/>
            <a:ext cx="11381036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161E69"/>
                </a:solidFill>
                <a:latin typeface="Open Sans Extra Bold"/>
              </a:rPr>
              <a:t>Universal Health Care and the ACA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5893308" y="1257935"/>
            <a:ext cx="6286748" cy="547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BD2D1A"/>
                </a:solidFill>
                <a:latin typeface="Open Sans 2 Bold"/>
              </a:rPr>
              <a:t>How Do We Get There? </a:t>
            </a:r>
          </a:p>
        </p:txBody>
      </p:sp>
      <p:sp>
        <p:nvSpPr>
          <p:cNvPr id="4" name="AutoShape 4"/>
          <p:cNvSpPr/>
          <p:nvPr/>
        </p:nvSpPr>
        <p:spPr>
          <a:xfrm>
            <a:off x="5574469" y="1539058"/>
            <a:ext cx="318840" cy="32749"/>
          </a:xfrm>
          <a:prstGeom prst="rect">
            <a:avLst/>
          </a:prstGeom>
          <a:solidFill>
            <a:srgbClr val="BD2D1A"/>
          </a:solidFill>
        </p:spPr>
      </p:sp>
      <p:sp>
        <p:nvSpPr>
          <p:cNvPr id="5" name="AutoShape 5"/>
          <p:cNvSpPr/>
          <p:nvPr/>
        </p:nvSpPr>
        <p:spPr>
          <a:xfrm>
            <a:off x="12180056" y="1522684"/>
            <a:ext cx="318840" cy="32749"/>
          </a:xfrm>
          <a:prstGeom prst="rect">
            <a:avLst/>
          </a:prstGeom>
          <a:solidFill>
            <a:srgbClr val="BD2D1A"/>
          </a:solidFill>
        </p:spPr>
      </p:sp>
      <p:sp>
        <p:nvSpPr>
          <p:cNvPr id="6" name="TextBox 6"/>
          <p:cNvSpPr txBox="1"/>
          <p:nvPr/>
        </p:nvSpPr>
        <p:spPr>
          <a:xfrm>
            <a:off x="770575" y="4089579"/>
            <a:ext cx="6633916" cy="3728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62280" lvl="1" indent="-231140">
              <a:lnSpc>
                <a:spcPts val="4199"/>
              </a:lnSpc>
              <a:buFont typeface="Arial"/>
              <a:buChar char="•"/>
            </a:pPr>
            <a:r>
              <a:rPr lang="en-US" sz="2750" spc="27" dirty="0">
                <a:solidFill>
                  <a:srgbClr val="161E69"/>
                </a:solidFill>
                <a:latin typeface="Open Sans 2"/>
              </a:rPr>
              <a:t>Close the Medicaid coverage gap</a:t>
            </a:r>
          </a:p>
          <a:p>
            <a:pPr marL="462280" lvl="1" indent="-231140">
              <a:lnSpc>
                <a:spcPts val="4199"/>
              </a:lnSpc>
              <a:buFont typeface="Arial"/>
              <a:buChar char="•"/>
            </a:pPr>
            <a:r>
              <a:rPr lang="en-US" sz="2750" spc="27" dirty="0">
                <a:solidFill>
                  <a:srgbClr val="161E69"/>
                </a:solidFill>
                <a:latin typeface="Open Sans 2"/>
              </a:rPr>
              <a:t>Address the problem of unaffordable ESI</a:t>
            </a:r>
            <a:endParaRPr lang="en-US" sz="2750" spc="27" dirty="0">
              <a:solidFill>
                <a:srgbClr val="161E69"/>
              </a:solidFill>
              <a:latin typeface="Open Sans 2"/>
              <a:ea typeface="Open Sans 2"/>
              <a:cs typeface="Open Sans 2"/>
            </a:endParaRPr>
          </a:p>
          <a:p>
            <a:pPr marL="462280" lvl="1" indent="-231140">
              <a:lnSpc>
                <a:spcPts val="4199"/>
              </a:lnSpc>
              <a:buFont typeface="Arial"/>
              <a:buChar char="•"/>
            </a:pPr>
            <a:r>
              <a:rPr lang="en-US" sz="2750" spc="27" dirty="0">
                <a:solidFill>
                  <a:srgbClr val="161E69"/>
                </a:solidFill>
                <a:latin typeface="Open Sans 2"/>
              </a:rPr>
              <a:t>Expand eligibility to currently excluded immigrants</a:t>
            </a:r>
            <a:endParaRPr lang="en-US" sz="2750" spc="27" dirty="0">
              <a:solidFill>
                <a:srgbClr val="161E69"/>
              </a:solidFill>
              <a:latin typeface="Open Sans 2"/>
              <a:ea typeface="Open Sans 2"/>
              <a:cs typeface="Open Sans 2"/>
            </a:endParaRPr>
          </a:p>
          <a:p>
            <a:pPr marL="462280" lvl="1" indent="-231140">
              <a:lnSpc>
                <a:spcPts val="4199"/>
              </a:lnSpc>
              <a:buFont typeface="Arial"/>
              <a:buChar char="•"/>
            </a:pPr>
            <a:r>
              <a:rPr lang="en-US" sz="2750" spc="27" dirty="0">
                <a:solidFill>
                  <a:srgbClr val="161E69"/>
                </a:solidFill>
                <a:latin typeface="Open Sans 2"/>
              </a:rPr>
              <a:t>Make some benefit and cost sharing improvements too</a:t>
            </a:r>
            <a:endParaRPr lang="en-US" sz="2750" spc="27" dirty="0">
              <a:solidFill>
                <a:srgbClr val="161E69"/>
              </a:solidFill>
              <a:latin typeface="Open Sans 2"/>
              <a:ea typeface="Open Sans 2"/>
              <a:cs typeface="Open Sans 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770575" y="3160851"/>
            <a:ext cx="6633916" cy="541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89"/>
              </a:lnSpc>
            </a:pPr>
            <a:r>
              <a:rPr lang="en-US" sz="2999" spc="329">
                <a:solidFill>
                  <a:srgbClr val="BD2D1A"/>
                </a:solidFill>
                <a:latin typeface="Open Sans Extra Bold"/>
              </a:rPr>
              <a:t>EXPAND ELIGIBILITY</a:t>
            </a:r>
          </a:p>
        </p:txBody>
      </p:sp>
      <p:sp>
        <p:nvSpPr>
          <p:cNvPr id="8" name="AutoShape 8"/>
          <p:cNvSpPr/>
          <p:nvPr/>
        </p:nvSpPr>
        <p:spPr>
          <a:xfrm>
            <a:off x="7688608" y="2905183"/>
            <a:ext cx="72339" cy="6081638"/>
          </a:xfrm>
          <a:prstGeom prst="rect">
            <a:avLst/>
          </a:prstGeom>
          <a:solidFill>
            <a:srgbClr val="D9D9D9"/>
          </a:solidFill>
        </p:spPr>
      </p:sp>
      <p:sp>
        <p:nvSpPr>
          <p:cNvPr id="9" name="TextBox 9"/>
          <p:cNvSpPr txBox="1"/>
          <p:nvPr/>
        </p:nvSpPr>
        <p:spPr>
          <a:xfrm>
            <a:off x="8860061" y="4089579"/>
            <a:ext cx="7599619" cy="3636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9" lvl="1" indent="-302260">
              <a:lnSpc>
                <a:spcPts val="4199"/>
              </a:lnSpc>
              <a:buFont typeface="Arial"/>
              <a:buChar char="•"/>
            </a:pPr>
            <a:r>
              <a:rPr lang="en-US" sz="2799" spc="27">
                <a:solidFill>
                  <a:srgbClr val="161E69"/>
                </a:solidFill>
                <a:latin typeface="Open Sans 2"/>
              </a:rPr>
              <a:t>Enrollment available year-round (at least for some people)</a:t>
            </a:r>
          </a:p>
          <a:p>
            <a:pPr marL="604519" lvl="1" indent="-302260">
              <a:lnSpc>
                <a:spcPts val="4199"/>
              </a:lnSpc>
              <a:buFont typeface="Arial"/>
              <a:buChar char="•"/>
            </a:pPr>
            <a:r>
              <a:rPr lang="en-US" sz="2799" spc="27">
                <a:solidFill>
                  <a:srgbClr val="161E69"/>
                </a:solidFill>
                <a:latin typeface="Open Sans 2"/>
              </a:rPr>
              <a:t>Make signing up for and keeping coverage easier</a:t>
            </a:r>
          </a:p>
          <a:p>
            <a:pPr marL="1209039" lvl="2" indent="-403013">
              <a:lnSpc>
                <a:spcPts val="4199"/>
              </a:lnSpc>
              <a:buFont typeface="Arial"/>
              <a:buChar char="⚬"/>
            </a:pPr>
            <a:r>
              <a:rPr lang="en-US" sz="2799" spc="27">
                <a:solidFill>
                  <a:srgbClr val="161E69"/>
                </a:solidFill>
                <a:latin typeface="Open Sans 2"/>
              </a:rPr>
              <a:t>Standard plans</a:t>
            </a:r>
          </a:p>
          <a:p>
            <a:pPr marL="1209039" lvl="2" indent="-403013">
              <a:lnSpc>
                <a:spcPts val="4199"/>
              </a:lnSpc>
              <a:buFont typeface="Arial"/>
              <a:buChar char="⚬"/>
            </a:pPr>
            <a:r>
              <a:rPr lang="en-US" sz="2799" spc="27">
                <a:solidFill>
                  <a:srgbClr val="161E69"/>
                </a:solidFill>
                <a:latin typeface="Open Sans 2"/>
              </a:rPr>
              <a:t>Enrollment assistance</a:t>
            </a:r>
          </a:p>
          <a:p>
            <a:pPr marL="1209039" lvl="2" indent="-403013">
              <a:lnSpc>
                <a:spcPts val="4199"/>
              </a:lnSpc>
              <a:buFont typeface="Arial"/>
              <a:buChar char="⚬"/>
            </a:pPr>
            <a:r>
              <a:rPr lang="en-US" sz="2799" spc="27">
                <a:solidFill>
                  <a:srgbClr val="161E69"/>
                </a:solidFill>
                <a:latin typeface="Open Sans 2"/>
              </a:rPr>
              <a:t>Continuous eligibility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125206" y="3160851"/>
            <a:ext cx="9561769" cy="541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89"/>
              </a:lnSpc>
            </a:pPr>
            <a:r>
              <a:rPr lang="en-US" sz="2999" spc="329">
                <a:solidFill>
                  <a:srgbClr val="BD2D1A"/>
                </a:solidFill>
                <a:latin typeface="Open Sans Extra Bold"/>
              </a:rPr>
              <a:t>MAKE IT EASIER TO GET &amp; KEEP COVERAGE</a:t>
            </a:r>
          </a:p>
        </p:txBody>
      </p:sp>
      <p:pic>
        <p:nvPicPr>
          <p:cNvPr id="11" name="Picture 5">
            <a:extLst>
              <a:ext uri="{FF2B5EF4-FFF2-40B4-BE49-F238E27FC236}">
                <a16:creationId xmlns:a16="http://schemas.microsoft.com/office/drawing/2014/main" id="{5B84B849-EE01-1B46-9BA9-5EF235138CB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7139691" y="9459779"/>
            <a:ext cx="835044" cy="63672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078404" y="451485"/>
            <a:ext cx="11813530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161E69"/>
                </a:solidFill>
                <a:latin typeface="Open Sans Extra Bold"/>
              </a:rPr>
              <a:t>Increasing Access at the State Level</a:t>
            </a:r>
          </a:p>
        </p:txBody>
      </p:sp>
      <p:sp>
        <p:nvSpPr>
          <p:cNvPr id="3" name="AutoShape 3"/>
          <p:cNvSpPr/>
          <p:nvPr/>
        </p:nvSpPr>
        <p:spPr>
          <a:xfrm>
            <a:off x="6721788" y="1376617"/>
            <a:ext cx="4844424" cy="102373"/>
          </a:xfrm>
          <a:prstGeom prst="rect">
            <a:avLst/>
          </a:prstGeom>
          <a:solidFill>
            <a:srgbClr val="BD2D1A"/>
          </a:solidFill>
        </p:spPr>
      </p:sp>
      <p:grpSp>
        <p:nvGrpSpPr>
          <p:cNvPr id="4" name="Group 4"/>
          <p:cNvGrpSpPr/>
          <p:nvPr/>
        </p:nvGrpSpPr>
        <p:grpSpPr>
          <a:xfrm>
            <a:off x="2100788" y="2552700"/>
            <a:ext cx="14086423" cy="6637907"/>
            <a:chOff x="0" y="-835660"/>
            <a:chExt cx="18781898" cy="8850542"/>
          </a:xfrm>
        </p:grpSpPr>
        <p:sp>
          <p:nvSpPr>
            <p:cNvPr id="5" name="TextBox 5"/>
            <p:cNvSpPr txBox="1"/>
            <p:nvPr/>
          </p:nvSpPr>
          <p:spPr>
            <a:xfrm>
              <a:off x="0" y="-835660"/>
              <a:ext cx="18781898" cy="88505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842009" lvl="1" indent="-421005">
                <a:lnSpc>
                  <a:spcPts val="5849"/>
                </a:lnSpc>
                <a:buFont typeface="Arial"/>
                <a:buChar char="•"/>
              </a:pPr>
              <a:r>
                <a:rPr lang="en-US" sz="3899" spc="38" dirty="0">
                  <a:solidFill>
                    <a:srgbClr val="161E69"/>
                  </a:solidFill>
                  <a:latin typeface="Open Sans 2"/>
                </a:rPr>
                <a:t>State can go beyond ACA requirements to:</a:t>
              </a:r>
            </a:p>
            <a:p>
              <a:pPr marL="1684019" lvl="2" indent="-561340">
                <a:lnSpc>
                  <a:spcPts val="5849"/>
                </a:lnSpc>
                <a:buFont typeface="Arial"/>
                <a:buChar char="⚬"/>
              </a:pPr>
              <a:r>
                <a:rPr lang="en-US" sz="3899" spc="38" dirty="0">
                  <a:solidFill>
                    <a:srgbClr val="161E69"/>
                  </a:solidFill>
                  <a:latin typeface="Open Sans 2"/>
                </a:rPr>
                <a:t>Make coverage and care more affordable</a:t>
              </a:r>
            </a:p>
            <a:p>
              <a:pPr marL="1684019" lvl="2" indent="-561340">
                <a:lnSpc>
                  <a:spcPts val="5849"/>
                </a:lnSpc>
                <a:buFont typeface="Arial"/>
                <a:buChar char="⚬"/>
              </a:pPr>
              <a:r>
                <a:rPr lang="en-US" sz="3899" spc="38" dirty="0">
                  <a:solidFill>
                    <a:srgbClr val="161E69"/>
                  </a:solidFill>
                  <a:latin typeface="Open Sans 2"/>
                </a:rPr>
                <a:t>Make it easier to get and keep coverage</a:t>
              </a:r>
            </a:p>
            <a:p>
              <a:pPr>
                <a:lnSpc>
                  <a:spcPts val="5849"/>
                </a:lnSpc>
              </a:pPr>
              <a:endParaRPr lang="en-US" sz="3899" spc="38" dirty="0">
                <a:solidFill>
                  <a:srgbClr val="161E69"/>
                </a:solidFill>
                <a:latin typeface="Open Sans 2"/>
              </a:endParaRPr>
            </a:p>
            <a:p>
              <a:pPr marL="841375" lvl="1" indent="-421005">
                <a:lnSpc>
                  <a:spcPts val="5849"/>
                </a:lnSpc>
                <a:buFont typeface="Arial"/>
                <a:buChar char="•"/>
              </a:pPr>
              <a:r>
                <a:rPr lang="en-US" sz="3850" spc="38" dirty="0">
                  <a:solidFill>
                    <a:srgbClr val="161E69"/>
                  </a:solidFill>
                  <a:latin typeface="Open Sans 2"/>
                </a:rPr>
                <a:t>Road to public option (or single payer) runs through the states         </a:t>
              </a:r>
              <a:endParaRPr lang="en-US" sz="3850" spc="38" dirty="0">
                <a:solidFill>
                  <a:srgbClr val="161E69"/>
                </a:solidFill>
                <a:latin typeface="Open Sans 2"/>
                <a:ea typeface="Open Sans 2"/>
                <a:cs typeface="Open Sans 2"/>
              </a:endParaRPr>
            </a:p>
            <a:p>
              <a:pPr marL="420370" lvl="1">
                <a:lnSpc>
                  <a:spcPts val="5849"/>
                </a:lnSpc>
              </a:pPr>
              <a:endParaRPr lang="en-US" sz="3850" spc="38" dirty="0">
                <a:solidFill>
                  <a:srgbClr val="161E69"/>
                </a:solidFill>
                <a:latin typeface="Open Sans 2"/>
                <a:ea typeface="Open Sans 2"/>
                <a:cs typeface="Open Sans 2"/>
              </a:endParaRPr>
            </a:p>
            <a:p>
              <a:pPr marL="841375" lvl="1" indent="-421005">
                <a:lnSpc>
                  <a:spcPts val="5849"/>
                </a:lnSpc>
                <a:buFont typeface="Arial"/>
                <a:buChar char="•"/>
              </a:pPr>
              <a:r>
                <a:rPr lang="en-US" sz="3850" spc="38" dirty="0">
                  <a:solidFill>
                    <a:srgbClr val="161E69"/>
                  </a:solidFill>
                  <a:latin typeface="Open Sans 2"/>
                  <a:ea typeface="Open Sans 2"/>
                  <a:cs typeface="Open Sans 2"/>
                </a:rPr>
                <a:t>States need cooperation from Congress and the Biden Administration to make it happen</a:t>
              </a:r>
              <a:endParaRPr lang="en-US" dirty="0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8740352" y="4461510"/>
              <a:ext cx="1138633" cy="18179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459"/>
                </a:lnSpc>
              </a:pPr>
              <a:endParaRPr lang="en-US" sz="3900" dirty="0">
                <a:solidFill>
                  <a:srgbClr val="BD2D1A"/>
                </a:solidFill>
                <a:latin typeface="Open Sans 1 Bold"/>
                <a:ea typeface="Open Sans 1 Bold"/>
                <a:cs typeface="Open Sans 1 Bold"/>
              </a:endParaRPr>
            </a:p>
            <a:p>
              <a:pPr algn="ctr">
                <a:lnSpc>
                  <a:spcPts val="5459"/>
                </a:lnSpc>
              </a:pPr>
              <a:endParaRPr lang="en-US" sz="3900" dirty="0">
                <a:solidFill>
                  <a:srgbClr val="BD2D1A"/>
                </a:solidFill>
                <a:latin typeface="Open Sans 1 Bold"/>
                <a:ea typeface="Open Sans 1 Bold"/>
                <a:cs typeface="Open Sans 1 Bold"/>
              </a:endParaRPr>
            </a:p>
          </p:txBody>
        </p:sp>
      </p:grpSp>
      <p:pic>
        <p:nvPicPr>
          <p:cNvPr id="7" name="Picture 5">
            <a:extLst>
              <a:ext uri="{FF2B5EF4-FFF2-40B4-BE49-F238E27FC236}">
                <a16:creationId xmlns:a16="http://schemas.microsoft.com/office/drawing/2014/main" id="{A5695FB2-58BF-814F-A387-0FF4F391BF2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7139691" y="9459779"/>
            <a:ext cx="835044" cy="63672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582</Words>
  <Application>Microsoft Office PowerPoint</Application>
  <PresentationFormat>Custom</PresentationFormat>
  <Paragraphs>81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Arial</vt:lpstr>
      <vt:lpstr>Open Sans 2 Italics</vt:lpstr>
      <vt:lpstr>Open Sans Extra Bold</vt:lpstr>
      <vt:lpstr>Glacial Indifference Bold</vt:lpstr>
      <vt:lpstr>Open Sans 2 Bold</vt:lpstr>
      <vt:lpstr>Calibri</vt:lpstr>
      <vt:lpstr>Open Sans 2</vt:lpstr>
      <vt:lpstr>Open Sans Extra Bold Italics</vt:lpstr>
      <vt:lpstr>Open Sans Light</vt:lpstr>
      <vt:lpstr>Open Sans 1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Regis Presentation - March 2021</dc:title>
  <dc:creator>Glynn Penelope</dc:creator>
  <cp:lastModifiedBy>Jefferson Carolyn</cp:lastModifiedBy>
  <cp:revision>37</cp:revision>
  <dcterms:created xsi:type="dcterms:W3CDTF">2006-08-16T00:00:00Z</dcterms:created>
  <dcterms:modified xsi:type="dcterms:W3CDTF">2021-03-10T17:32:22Z</dcterms:modified>
  <dc:identifier>DAEW-g_-PDg</dc:identifier>
</cp:coreProperties>
</file>