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653" r:id="rId3"/>
    <p:sldId id="654" r:id="rId4"/>
    <p:sldId id="425" r:id="rId5"/>
    <p:sldId id="353" r:id="rId6"/>
    <p:sldId id="259" r:id="rId7"/>
    <p:sldId id="457" r:id="rId8"/>
    <p:sldId id="424" r:id="rId9"/>
    <p:sldId id="655" r:id="rId10"/>
    <p:sldId id="271" r:id="rId11"/>
    <p:sldId id="659" r:id="rId12"/>
    <p:sldId id="504" r:id="rId13"/>
    <p:sldId id="651" r:id="rId14"/>
    <p:sldId id="660" r:id="rId15"/>
    <p:sldId id="512" r:id="rId16"/>
    <p:sldId id="330" r:id="rId17"/>
    <p:sldId id="493" r:id="rId18"/>
    <p:sldId id="305" r:id="rId19"/>
    <p:sldId id="656" r:id="rId20"/>
    <p:sldId id="508" r:id="rId21"/>
    <p:sldId id="460" r:id="rId22"/>
    <p:sldId id="661" r:id="rId23"/>
    <p:sldId id="657" r:id="rId24"/>
    <p:sldId id="662" r:id="rId25"/>
    <p:sldId id="658" r:id="rId26"/>
    <p:sldId id="663" r:id="rId27"/>
    <p:sldId id="461" r:id="rId28"/>
    <p:sldId id="462" r:id="rId29"/>
    <p:sldId id="455" r:id="rId30"/>
    <p:sldId id="652" r:id="rId31"/>
    <p:sldId id="468" r:id="rId32"/>
    <p:sldId id="44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5"/>
    <p:restoredTop sz="95761"/>
  </p:normalViewPr>
  <p:slideViewPr>
    <p:cSldViewPr snapToGrid="0" snapToObjects="1">
      <p:cViewPr varScale="1">
        <p:scale>
          <a:sx n="93" d="100"/>
          <a:sy n="93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80900697064544E-2"/>
          <c:y val="3.5331654033114189E-2"/>
          <c:w val="0.7992589291892116"/>
          <c:h val="0.88219856405862962"/>
        </c:manualLayout>
      </c:layout>
      <c:lineChart>
        <c:grouping val="standard"/>
        <c:varyColors val="0"/>
        <c:ser>
          <c:idx val="10"/>
          <c:order val="0"/>
          <c:tx>
            <c:strRef>
              <c:f>Sheet1!$A$12</c:f>
              <c:strCache>
                <c:ptCount val="1"/>
                <c:pt idx="0">
                  <c:v>US (16.8%)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strCache>
            </c:strRef>
          </c:cat>
          <c:val>
            <c:numRef>
              <c:f>Sheet1!$B$12:$AO$12</c:f>
              <c:numCache>
                <c:formatCode>#,##0.0_ ;\-#,##0.0\ </c:formatCode>
                <c:ptCount val="40"/>
                <c:pt idx="0">
                  <c:v>8.2409999999999997</c:v>
                </c:pt>
                <c:pt idx="1">
                  <c:v>8.5259999999999998</c:v>
                </c:pt>
                <c:pt idx="2">
                  <c:v>9.2119999999999997</c:v>
                </c:pt>
                <c:pt idx="3">
                  <c:v>9.3409999999999993</c:v>
                </c:pt>
                <c:pt idx="4">
                  <c:v>9.2910000000000004</c:v>
                </c:pt>
                <c:pt idx="5">
                  <c:v>9.5150000000000006</c:v>
                </c:pt>
                <c:pt idx="6">
                  <c:v>9.6890000000000001</c:v>
                </c:pt>
                <c:pt idx="7">
                  <c:v>9.8620000000000001</c:v>
                </c:pt>
                <c:pt idx="8">
                  <c:v>10.250999999999999</c:v>
                </c:pt>
                <c:pt idx="9">
                  <c:v>10.606999999999999</c:v>
                </c:pt>
                <c:pt idx="10">
                  <c:v>11.239000000000001</c:v>
                </c:pt>
                <c:pt idx="11">
                  <c:v>11.92</c:v>
                </c:pt>
                <c:pt idx="12">
                  <c:v>12.196999999999999</c:v>
                </c:pt>
                <c:pt idx="13">
                  <c:v>12.455</c:v>
                </c:pt>
                <c:pt idx="14">
                  <c:v>12.382999999999999</c:v>
                </c:pt>
                <c:pt idx="15">
                  <c:v>12.500999999999999</c:v>
                </c:pt>
                <c:pt idx="16">
                  <c:v>12.472</c:v>
                </c:pt>
                <c:pt idx="17">
                  <c:v>12.379</c:v>
                </c:pt>
                <c:pt idx="18">
                  <c:v>12.362</c:v>
                </c:pt>
                <c:pt idx="19">
                  <c:v>12.348000000000001</c:v>
                </c:pt>
                <c:pt idx="20">
                  <c:v>12.484</c:v>
                </c:pt>
                <c:pt idx="21">
                  <c:v>13.164</c:v>
                </c:pt>
                <c:pt idx="22">
                  <c:v>13.981999999999999</c:v>
                </c:pt>
                <c:pt idx="23">
                  <c:v>14.499000000000001</c:v>
                </c:pt>
                <c:pt idx="24">
                  <c:v>14.595000000000001</c:v>
                </c:pt>
                <c:pt idx="25">
                  <c:v>14.605</c:v>
                </c:pt>
                <c:pt idx="26">
                  <c:v>14.718</c:v>
                </c:pt>
                <c:pt idx="27">
                  <c:v>14.939</c:v>
                </c:pt>
                <c:pt idx="28">
                  <c:v>15.266999999999999</c:v>
                </c:pt>
                <c:pt idx="29">
                  <c:v>16.234000000000002</c:v>
                </c:pt>
                <c:pt idx="30">
                  <c:v>16.259</c:v>
                </c:pt>
                <c:pt idx="31">
                  <c:v>16.199000000000002</c:v>
                </c:pt>
                <c:pt idx="32">
                  <c:v>16.175000000000001</c:v>
                </c:pt>
                <c:pt idx="33">
                  <c:v>16.065000000000001</c:v>
                </c:pt>
                <c:pt idx="34">
                  <c:v>16.253</c:v>
                </c:pt>
                <c:pt idx="35">
                  <c:v>16.524000000000001</c:v>
                </c:pt>
                <c:pt idx="36">
                  <c:v>16.844000000000001</c:v>
                </c:pt>
                <c:pt idx="37">
                  <c:v>16.806000000000001</c:v>
                </c:pt>
                <c:pt idx="38">
                  <c:v>16.687000000000001</c:v>
                </c:pt>
                <c:pt idx="39">
                  <c:v>16.766999999999999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00C-469C-B6AE-EA4A9115EDBA}"/>
            </c:ext>
          </c:extLst>
        </c:ser>
        <c:ser>
          <c:idx val="8"/>
          <c:order val="1"/>
          <c:tx>
            <c:strRef>
              <c:f>Sheet1!$A$10</c:f>
              <c:strCache>
                <c:ptCount val="1"/>
                <c:pt idx="0">
                  <c:v>SWIZ (11.3%)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strCache>
            </c:strRef>
          </c:cat>
          <c:val>
            <c:numRef>
              <c:f>Sheet1!$B$10:$AO$10</c:f>
              <c:numCache>
                <c:formatCode>#,##0.0_ ;\-#,##0.0\ </c:formatCode>
                <c:ptCount val="40"/>
                <c:pt idx="0">
                  <c:v>6.4340000000000002</c:v>
                </c:pt>
                <c:pt idx="1">
                  <c:v>6.492</c:v>
                </c:pt>
                <c:pt idx="2">
                  <c:v>6.625</c:v>
                </c:pt>
                <c:pt idx="3">
                  <c:v>6.9779999999999998</c:v>
                </c:pt>
                <c:pt idx="4">
                  <c:v>6.7450000000000001</c:v>
                </c:pt>
                <c:pt idx="5">
                  <c:v>7.2859999999999996</c:v>
                </c:pt>
                <c:pt idx="6">
                  <c:v>7.4480000000000004</c:v>
                </c:pt>
                <c:pt idx="7">
                  <c:v>7.625</c:v>
                </c:pt>
                <c:pt idx="8">
                  <c:v>7.6669999999999998</c:v>
                </c:pt>
                <c:pt idx="9">
                  <c:v>7.6740000000000004</c:v>
                </c:pt>
                <c:pt idx="10">
                  <c:v>7.6180000000000003</c:v>
                </c:pt>
                <c:pt idx="11">
                  <c:v>8.2270000000000003</c:v>
                </c:pt>
                <c:pt idx="12">
                  <c:v>8.5950000000000006</c:v>
                </c:pt>
                <c:pt idx="13">
                  <c:v>8.6950000000000003</c:v>
                </c:pt>
                <c:pt idx="14">
                  <c:v>8.8190000000000008</c:v>
                </c:pt>
                <c:pt idx="15">
                  <c:v>8.6349999999999998</c:v>
                </c:pt>
                <c:pt idx="16">
                  <c:v>8.9760000000000009</c:v>
                </c:pt>
                <c:pt idx="17">
                  <c:v>8.9990000000000006</c:v>
                </c:pt>
                <c:pt idx="18">
                  <c:v>9.0969999999999995</c:v>
                </c:pt>
                <c:pt idx="19">
                  <c:v>9.2159999999999993</c:v>
                </c:pt>
                <c:pt idx="20">
                  <c:v>9.1140000000000008</c:v>
                </c:pt>
                <c:pt idx="21">
                  <c:v>9.4390000000000001</c:v>
                </c:pt>
                <c:pt idx="22">
                  <c:v>9.8520000000000003</c:v>
                </c:pt>
                <c:pt idx="23">
                  <c:v>10.109</c:v>
                </c:pt>
                <c:pt idx="24">
                  <c:v>10.185</c:v>
                </c:pt>
                <c:pt idx="25">
                  <c:v>10.004</c:v>
                </c:pt>
                <c:pt idx="26">
                  <c:v>9.5329999999999995</c:v>
                </c:pt>
                <c:pt idx="27">
                  <c:v>9.3640000000000008</c:v>
                </c:pt>
                <c:pt idx="28">
                  <c:v>9.4809999999999999</c:v>
                </c:pt>
                <c:pt idx="29">
                  <c:v>10.069000000000001</c:v>
                </c:pt>
                <c:pt idx="30">
                  <c:v>9.9420000000000002</c:v>
                </c:pt>
                <c:pt idx="31">
                  <c:v>10.019</c:v>
                </c:pt>
                <c:pt idx="32">
                  <c:v>10.249000000000001</c:v>
                </c:pt>
                <c:pt idx="33">
                  <c:v>10.462</c:v>
                </c:pt>
                <c:pt idx="34">
                  <c:v>10.616</c:v>
                </c:pt>
                <c:pt idx="35">
                  <c:v>11.007999999999999</c:v>
                </c:pt>
                <c:pt idx="36">
                  <c:v>11.3</c:v>
                </c:pt>
                <c:pt idx="37">
                  <c:v>11.481</c:v>
                </c:pt>
                <c:pt idx="38">
                  <c:v>11.151</c:v>
                </c:pt>
                <c:pt idx="39">
                  <c:v>11.291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00C-469C-B6AE-EA4A9115EDBA}"/>
            </c:ext>
          </c:extLst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GER (11.7%)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strCache>
            </c:strRef>
          </c:cat>
          <c:val>
            <c:numRef>
              <c:f>Sheet1!$B$5:$AO$5</c:f>
              <c:numCache>
                <c:formatCode>#,##0.0_ ;\-#,##0.0\ </c:formatCode>
                <c:ptCount val="40"/>
                <c:pt idx="0">
                  <c:v>8.0980000000000008</c:v>
                </c:pt>
                <c:pt idx="1">
                  <c:v>8.3970000000000002</c:v>
                </c:pt>
                <c:pt idx="2">
                  <c:v>8.2279999999999998</c:v>
                </c:pt>
                <c:pt idx="3">
                  <c:v>8.2200000000000006</c:v>
                </c:pt>
                <c:pt idx="4">
                  <c:v>8.3360000000000003</c:v>
                </c:pt>
                <c:pt idx="5">
                  <c:v>8.4809999999999999</c:v>
                </c:pt>
                <c:pt idx="6">
                  <c:v>8.3759999999999994</c:v>
                </c:pt>
                <c:pt idx="7">
                  <c:v>8.48</c:v>
                </c:pt>
                <c:pt idx="8">
                  <c:v>8.66</c:v>
                </c:pt>
                <c:pt idx="9">
                  <c:v>8.0630000000000006</c:v>
                </c:pt>
                <c:pt idx="10">
                  <c:v>8.0310000000000006</c:v>
                </c:pt>
                <c:pt idx="12">
                  <c:v>8.9939999999999998</c:v>
                </c:pt>
                <c:pt idx="13">
                  <c:v>8.9870000000000001</c:v>
                </c:pt>
                <c:pt idx="14">
                  <c:v>9.2379999999999995</c:v>
                </c:pt>
                <c:pt idx="15">
                  <c:v>9.5310000000000006</c:v>
                </c:pt>
                <c:pt idx="16">
                  <c:v>9.8249999999999993</c:v>
                </c:pt>
                <c:pt idx="17">
                  <c:v>9.7170000000000005</c:v>
                </c:pt>
                <c:pt idx="18">
                  <c:v>9.7289999999999992</c:v>
                </c:pt>
                <c:pt idx="19">
                  <c:v>9.8070000000000004</c:v>
                </c:pt>
                <c:pt idx="20">
                  <c:v>9.8879999999999999</c:v>
                </c:pt>
                <c:pt idx="21">
                  <c:v>9.92</c:v>
                </c:pt>
                <c:pt idx="22">
                  <c:v>10.183999999999999</c:v>
                </c:pt>
                <c:pt idx="23">
                  <c:v>10.401999999999999</c:v>
                </c:pt>
                <c:pt idx="24">
                  <c:v>10.146000000000001</c:v>
                </c:pt>
                <c:pt idx="25">
                  <c:v>10.311999999999999</c:v>
                </c:pt>
                <c:pt idx="26">
                  <c:v>10.18</c:v>
                </c:pt>
                <c:pt idx="27">
                  <c:v>10.051</c:v>
                </c:pt>
                <c:pt idx="28">
                  <c:v>10.250999999999999</c:v>
                </c:pt>
                <c:pt idx="29">
                  <c:v>11.238</c:v>
                </c:pt>
                <c:pt idx="30">
                  <c:v>11.096</c:v>
                </c:pt>
                <c:pt idx="31">
                  <c:v>10.778</c:v>
                </c:pt>
                <c:pt idx="32">
                  <c:v>10.853</c:v>
                </c:pt>
                <c:pt idx="33">
                  <c:v>10.997999999999999</c:v>
                </c:pt>
                <c:pt idx="34">
                  <c:v>11.022</c:v>
                </c:pt>
                <c:pt idx="35">
                  <c:v>11.183999999999999</c:v>
                </c:pt>
                <c:pt idx="36">
                  <c:v>11.236000000000001</c:v>
                </c:pt>
                <c:pt idx="37">
                  <c:v>11.329000000000001</c:v>
                </c:pt>
                <c:pt idx="38">
                  <c:v>11.45</c:v>
                </c:pt>
                <c:pt idx="39">
                  <c:v>11.696999999999999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00C-469C-B6AE-EA4A9115EDBA}"/>
            </c:ext>
          </c:extLst>
        </c:ser>
        <c:ser>
          <c:idx val="2"/>
          <c:order val="3"/>
          <c:tx>
            <c:strRef>
              <c:f>Sheet1!$A$4</c:f>
              <c:strCache>
                <c:ptCount val="1"/>
                <c:pt idx="0">
                  <c:v>FRA (11.1%)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strCache>
            </c:strRef>
          </c:cat>
          <c:val>
            <c:numRef>
              <c:f>Sheet1!$B$4:$AO$4</c:f>
              <c:numCache>
                <c:formatCode>General</c:formatCode>
                <c:ptCount val="40"/>
                <c:pt idx="0" formatCode="#,##0.0_ ;\-#,##0.0\ ">
                  <c:v>6.7590000000000003</c:v>
                </c:pt>
                <c:pt idx="5" formatCode="#,##0.0_ ;\-#,##0.0\ ">
                  <c:v>7.6710000000000003</c:v>
                </c:pt>
                <c:pt idx="10" formatCode="#,##0.0_ ;\-#,##0.0\ ">
                  <c:v>7.9969999999999999</c:v>
                </c:pt>
                <c:pt idx="11" formatCode="#,##0.0_ ;\-#,##0.0\ ">
                  <c:v>8.2210000000000001</c:v>
                </c:pt>
                <c:pt idx="12" formatCode="#,##0.0_ ;\-#,##0.0\ ">
                  <c:v>8.4459999999999997</c:v>
                </c:pt>
                <c:pt idx="13" formatCode="#,##0.0_ ;\-#,##0.0\ ">
                  <c:v>8.8569999999999993</c:v>
                </c:pt>
                <c:pt idx="14" formatCode="#,##0.0_ ;\-#,##0.0\ ">
                  <c:v>8.8409999999999993</c:v>
                </c:pt>
                <c:pt idx="15" formatCode="#,##0.0_ ;\-#,##0.0\ ">
                  <c:v>9.8840000000000003</c:v>
                </c:pt>
                <c:pt idx="16" formatCode="#,##0.0_ ;\-#,##0.0\ ">
                  <c:v>9.8859999999999992</c:v>
                </c:pt>
                <c:pt idx="17" formatCode="#,##0.0_ ;\-#,##0.0\ ">
                  <c:v>9.7609999999999992</c:v>
                </c:pt>
                <c:pt idx="18" formatCode="#,##0.0_ ;\-#,##0.0\ ">
                  <c:v>9.6590000000000007</c:v>
                </c:pt>
                <c:pt idx="19" formatCode="#,##0.0_ ;\-#,##0.0\ ">
                  <c:v>9.66</c:v>
                </c:pt>
                <c:pt idx="20" formatCode="#,##0.0_ ;\-#,##0.0\ ">
                  <c:v>9.5839999999999996</c:v>
                </c:pt>
                <c:pt idx="21" formatCode="#,##0.0_ ;\-#,##0.0\ ">
                  <c:v>9.7059999999999995</c:v>
                </c:pt>
                <c:pt idx="22" formatCode="#,##0.0_ ;\-#,##0.0\ ">
                  <c:v>10.022</c:v>
                </c:pt>
                <c:pt idx="23" formatCode="#,##0.0_ ;\-#,##0.0\ ">
                  <c:v>10.083</c:v>
                </c:pt>
                <c:pt idx="24" formatCode="#,##0.0_ ;\-#,##0.0\ ">
                  <c:v>10.164</c:v>
                </c:pt>
                <c:pt idx="25" formatCode="#,##0.0_ ;\-#,##0.0\ ">
                  <c:v>10.215</c:v>
                </c:pt>
                <c:pt idx="26" formatCode="#,##0.0_ ;\-#,##0.0\ ">
                  <c:v>10.385999999999999</c:v>
                </c:pt>
                <c:pt idx="27" formatCode="#,##0.0_ ;\-#,##0.0\ ">
                  <c:v>10.316000000000001</c:v>
                </c:pt>
                <c:pt idx="28" formatCode="#,##0.0_ ;\-#,##0.0\ ">
                  <c:v>10.500999999999999</c:v>
                </c:pt>
                <c:pt idx="29" formatCode="#,##0.0_ ;\-#,##0.0\ ">
                  <c:v>11.288</c:v>
                </c:pt>
                <c:pt idx="30" formatCode="#,##0.0_ ;\-#,##0.0\ ">
                  <c:v>11.224</c:v>
                </c:pt>
                <c:pt idx="31" formatCode="#,##0.0_ ;\-#,##0.0\ ">
                  <c:v>11.185</c:v>
                </c:pt>
                <c:pt idx="32" formatCode="#,##0.0_ ;\-#,##0.0\ ">
                  <c:v>11.297000000000001</c:v>
                </c:pt>
                <c:pt idx="33" formatCode="#,##0.0_ ;\-#,##0.0\ ">
                  <c:v>11.416</c:v>
                </c:pt>
                <c:pt idx="34" formatCode="#,##0.0_ ;\-#,##0.0\ ">
                  <c:v>11.544</c:v>
                </c:pt>
                <c:pt idx="35" formatCode="#,##0.0_ ;\-#,##0.0\ ">
                  <c:v>11.448</c:v>
                </c:pt>
                <c:pt idx="36" formatCode="#,##0.0_ ;\-#,##0.0\ ">
                  <c:v>11.472</c:v>
                </c:pt>
                <c:pt idx="37" formatCode="#,##0.0_ ;\-#,##0.0\ ">
                  <c:v>11.333</c:v>
                </c:pt>
                <c:pt idx="38" formatCode="#,##0.0_ ;\-#,##0.0\ ">
                  <c:v>11.198</c:v>
                </c:pt>
                <c:pt idx="39" formatCode="#,##0.0_ ;\-#,##0.0\ ">
                  <c:v>11.112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0C-469C-B6AE-EA4A9115EDBA}"/>
            </c:ext>
          </c:extLst>
        </c:ser>
        <c:ser>
          <c:idx val="7"/>
          <c:order val="4"/>
          <c:tx>
            <c:strRef>
              <c:f>Sheet1!$A$9</c:f>
              <c:strCache>
                <c:ptCount val="1"/>
                <c:pt idx="0">
                  <c:v>SWE (10.9%)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strCache>
            </c:strRef>
          </c:cat>
          <c:val>
            <c:numRef>
              <c:f>Sheet1!$B$9:$AO$9</c:f>
              <c:numCache>
                <c:formatCode>#,##0.0_ ;\-#,##0.0\ </c:formatCode>
                <c:ptCount val="40"/>
                <c:pt idx="0">
                  <c:v>7.7249999999999996</c:v>
                </c:pt>
                <c:pt idx="1">
                  <c:v>7.8280000000000003</c:v>
                </c:pt>
                <c:pt idx="2">
                  <c:v>7.9130000000000003</c:v>
                </c:pt>
                <c:pt idx="3">
                  <c:v>7.8250000000000002</c:v>
                </c:pt>
                <c:pt idx="4">
                  <c:v>7.6360000000000001</c:v>
                </c:pt>
                <c:pt idx="5">
                  <c:v>7.2489999999999997</c:v>
                </c:pt>
                <c:pt idx="6">
                  <c:v>7.0209999999999999</c:v>
                </c:pt>
                <c:pt idx="7">
                  <c:v>7.0979999999999999</c:v>
                </c:pt>
                <c:pt idx="8">
                  <c:v>7.016</c:v>
                </c:pt>
                <c:pt idx="9">
                  <c:v>7.0739999999999998</c:v>
                </c:pt>
                <c:pt idx="10">
                  <c:v>7.1539999999999999</c:v>
                </c:pt>
                <c:pt idx="11">
                  <c:v>7.1420000000000003</c:v>
                </c:pt>
                <c:pt idx="12">
                  <c:v>7.4219999999999997</c:v>
                </c:pt>
                <c:pt idx="13">
                  <c:v>7.6619999999999999</c:v>
                </c:pt>
                <c:pt idx="14">
                  <c:v>7.282</c:v>
                </c:pt>
                <c:pt idx="15">
                  <c:v>7.2030000000000003</c:v>
                </c:pt>
                <c:pt idx="16">
                  <c:v>7.4020000000000001</c:v>
                </c:pt>
                <c:pt idx="17">
                  <c:v>7.218</c:v>
                </c:pt>
                <c:pt idx="18">
                  <c:v>7.2930000000000001</c:v>
                </c:pt>
                <c:pt idx="19">
                  <c:v>7.327</c:v>
                </c:pt>
                <c:pt idx="20">
                  <c:v>7.327</c:v>
                </c:pt>
                <c:pt idx="21">
                  <c:v>7.9</c:v>
                </c:pt>
                <c:pt idx="22">
                  <c:v>8.2100000000000009</c:v>
                </c:pt>
                <c:pt idx="23">
                  <c:v>8.3170000000000002</c:v>
                </c:pt>
                <c:pt idx="24">
                  <c:v>8.1300000000000008</c:v>
                </c:pt>
                <c:pt idx="25">
                  <c:v>8.1509999999999998</c:v>
                </c:pt>
                <c:pt idx="26">
                  <c:v>8.0519999999999996</c:v>
                </c:pt>
                <c:pt idx="27">
                  <c:v>7.9960000000000004</c:v>
                </c:pt>
                <c:pt idx="28">
                  <c:v>8.2080000000000002</c:v>
                </c:pt>
                <c:pt idx="29">
                  <c:v>8.77</c:v>
                </c:pt>
                <c:pt idx="30">
                  <c:v>8.32</c:v>
                </c:pt>
                <c:pt idx="31">
                  <c:v>10.416</c:v>
                </c:pt>
                <c:pt idx="32">
                  <c:v>10.734999999999999</c:v>
                </c:pt>
                <c:pt idx="33">
                  <c:v>10.904999999999999</c:v>
                </c:pt>
                <c:pt idx="34">
                  <c:v>10.948</c:v>
                </c:pt>
                <c:pt idx="35">
                  <c:v>10.804</c:v>
                </c:pt>
                <c:pt idx="36">
                  <c:v>10.852</c:v>
                </c:pt>
                <c:pt idx="37">
                  <c:v>10.785</c:v>
                </c:pt>
                <c:pt idx="38">
                  <c:v>10.941000000000001</c:v>
                </c:pt>
                <c:pt idx="39">
                  <c:v>10.920999999999999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00C-469C-B6AE-EA4A9115EDBA}"/>
            </c:ext>
          </c:extLst>
        </c:ser>
        <c:ser>
          <c:idx val="1"/>
          <c:order val="5"/>
          <c:tx>
            <c:strRef>
              <c:f>Sheet1!$A$3</c:f>
              <c:strCache>
                <c:ptCount val="1"/>
                <c:pt idx="0">
                  <c:v>CAN (10.8%)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strCache>
            </c:strRef>
          </c:cat>
          <c:val>
            <c:numRef>
              <c:f>Sheet1!$B$3:$AO$3</c:f>
              <c:numCache>
                <c:formatCode>#,##0.0_ ;\-#,##0.0\ </c:formatCode>
                <c:ptCount val="40"/>
                <c:pt idx="0">
                  <c:v>6.5880000000000001</c:v>
                </c:pt>
                <c:pt idx="1">
                  <c:v>6.7889999999999997</c:v>
                </c:pt>
                <c:pt idx="2">
                  <c:v>7.5220000000000002</c:v>
                </c:pt>
                <c:pt idx="3">
                  <c:v>7.694</c:v>
                </c:pt>
                <c:pt idx="4">
                  <c:v>7.58</c:v>
                </c:pt>
                <c:pt idx="5">
                  <c:v>7.5880000000000001</c:v>
                </c:pt>
                <c:pt idx="6">
                  <c:v>7.83</c:v>
                </c:pt>
                <c:pt idx="7">
                  <c:v>7.7709999999999999</c:v>
                </c:pt>
                <c:pt idx="8">
                  <c:v>7.7690000000000001</c:v>
                </c:pt>
                <c:pt idx="9">
                  <c:v>7.976</c:v>
                </c:pt>
                <c:pt idx="10">
                  <c:v>8.3940000000000001</c:v>
                </c:pt>
                <c:pt idx="11">
                  <c:v>9.0809999999999995</c:v>
                </c:pt>
                <c:pt idx="12">
                  <c:v>9.3320000000000007</c:v>
                </c:pt>
                <c:pt idx="13">
                  <c:v>9.2159999999999993</c:v>
                </c:pt>
                <c:pt idx="14">
                  <c:v>8.8620000000000001</c:v>
                </c:pt>
                <c:pt idx="15">
                  <c:v>8.5589999999999993</c:v>
                </c:pt>
                <c:pt idx="16">
                  <c:v>8.3629999999999995</c:v>
                </c:pt>
                <c:pt idx="17">
                  <c:v>8.3179999999999996</c:v>
                </c:pt>
                <c:pt idx="18">
                  <c:v>8.5470000000000006</c:v>
                </c:pt>
                <c:pt idx="19">
                  <c:v>8.3290000000000006</c:v>
                </c:pt>
                <c:pt idx="20">
                  <c:v>8.2479999999999993</c:v>
                </c:pt>
                <c:pt idx="21">
                  <c:v>8.625</c:v>
                </c:pt>
                <c:pt idx="22">
                  <c:v>8.8569999999999993</c:v>
                </c:pt>
                <c:pt idx="23">
                  <c:v>9.0109999999999992</c:v>
                </c:pt>
                <c:pt idx="24">
                  <c:v>9.0660000000000007</c:v>
                </c:pt>
                <c:pt idx="25">
                  <c:v>9.0350000000000001</c:v>
                </c:pt>
                <c:pt idx="26">
                  <c:v>9.3420000000000005</c:v>
                </c:pt>
                <c:pt idx="27">
                  <c:v>9.4450000000000003</c:v>
                </c:pt>
                <c:pt idx="28">
                  <c:v>9.6069999999999993</c:v>
                </c:pt>
                <c:pt idx="29">
                  <c:v>10.717000000000001</c:v>
                </c:pt>
                <c:pt idx="30">
                  <c:v>10.696</c:v>
                </c:pt>
                <c:pt idx="31">
                  <c:v>10.401</c:v>
                </c:pt>
                <c:pt idx="32">
                  <c:v>10.506</c:v>
                </c:pt>
                <c:pt idx="33">
                  <c:v>10.404999999999999</c:v>
                </c:pt>
                <c:pt idx="34">
                  <c:v>10.249000000000001</c:v>
                </c:pt>
                <c:pt idx="35">
                  <c:v>10.733000000000001</c:v>
                </c:pt>
                <c:pt idx="36">
                  <c:v>11.023</c:v>
                </c:pt>
                <c:pt idx="37">
                  <c:v>10.835000000000001</c:v>
                </c:pt>
                <c:pt idx="38">
                  <c:v>10.805999999999999</c:v>
                </c:pt>
                <c:pt idx="39">
                  <c:v>10.843999999999999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0C-469C-B6AE-EA4A9115EDBA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NOR (10.5%)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strCache>
            </c:strRef>
          </c:cat>
          <c:val>
            <c:numRef>
              <c:f>Sheet1!$B$8:$AO$8</c:f>
              <c:numCache>
                <c:formatCode>#,##0.0_ ;\-#,##0.0\ </c:formatCode>
                <c:ptCount val="40"/>
                <c:pt idx="0">
                  <c:v>5.41</c:v>
                </c:pt>
                <c:pt idx="1">
                  <c:v>5.44</c:v>
                </c:pt>
                <c:pt idx="2">
                  <c:v>5.64</c:v>
                </c:pt>
                <c:pt idx="3">
                  <c:v>5.8220000000000001</c:v>
                </c:pt>
                <c:pt idx="4">
                  <c:v>5.4790000000000001</c:v>
                </c:pt>
                <c:pt idx="5">
                  <c:v>5.4770000000000003</c:v>
                </c:pt>
                <c:pt idx="6">
                  <c:v>5.9180000000000001</c:v>
                </c:pt>
                <c:pt idx="7">
                  <c:v>6.1539999999999999</c:v>
                </c:pt>
                <c:pt idx="8">
                  <c:v>6.2910000000000004</c:v>
                </c:pt>
                <c:pt idx="9">
                  <c:v>6.1180000000000003</c:v>
                </c:pt>
                <c:pt idx="10">
                  <c:v>7.0750000000000002</c:v>
                </c:pt>
                <c:pt idx="11">
                  <c:v>7.35</c:v>
                </c:pt>
                <c:pt idx="12">
                  <c:v>7.5010000000000003</c:v>
                </c:pt>
                <c:pt idx="13">
                  <c:v>7.38</c:v>
                </c:pt>
                <c:pt idx="14">
                  <c:v>7.2930000000000001</c:v>
                </c:pt>
                <c:pt idx="15">
                  <c:v>7.2729999999999997</c:v>
                </c:pt>
                <c:pt idx="16">
                  <c:v>7.1890000000000001</c:v>
                </c:pt>
                <c:pt idx="17">
                  <c:v>7.7430000000000003</c:v>
                </c:pt>
                <c:pt idx="18">
                  <c:v>8.4269999999999996</c:v>
                </c:pt>
                <c:pt idx="19">
                  <c:v>8.4359999999999999</c:v>
                </c:pt>
                <c:pt idx="20">
                  <c:v>7.7119999999999997</c:v>
                </c:pt>
                <c:pt idx="21">
                  <c:v>8.0220000000000002</c:v>
                </c:pt>
                <c:pt idx="22">
                  <c:v>9.0009999999999994</c:v>
                </c:pt>
                <c:pt idx="23">
                  <c:v>9.2149999999999999</c:v>
                </c:pt>
                <c:pt idx="24">
                  <c:v>8.8209999999999997</c:v>
                </c:pt>
                <c:pt idx="25">
                  <c:v>8.3279999999999994</c:v>
                </c:pt>
                <c:pt idx="26">
                  <c:v>7.9130000000000003</c:v>
                </c:pt>
                <c:pt idx="27">
                  <c:v>8.0510000000000002</c:v>
                </c:pt>
                <c:pt idx="28">
                  <c:v>7.9610000000000003</c:v>
                </c:pt>
                <c:pt idx="29">
                  <c:v>9.0739999999999998</c:v>
                </c:pt>
                <c:pt idx="30">
                  <c:v>8.9060000000000006</c:v>
                </c:pt>
                <c:pt idx="31">
                  <c:v>8.7889999999999997</c:v>
                </c:pt>
                <c:pt idx="32">
                  <c:v>8.7780000000000005</c:v>
                </c:pt>
                <c:pt idx="33">
                  <c:v>8.93</c:v>
                </c:pt>
                <c:pt idx="34">
                  <c:v>9.3450000000000006</c:v>
                </c:pt>
                <c:pt idx="35">
                  <c:v>10.131</c:v>
                </c:pt>
                <c:pt idx="36">
                  <c:v>10.590999999999999</c:v>
                </c:pt>
                <c:pt idx="37">
                  <c:v>10.316000000000001</c:v>
                </c:pt>
                <c:pt idx="38">
                  <c:v>10.023999999999999</c:v>
                </c:pt>
                <c:pt idx="39">
                  <c:v>10.521000000000001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00C-469C-B6AE-EA4A9115EDBA}"/>
            </c:ext>
          </c:extLst>
        </c:ser>
        <c:ser>
          <c:idx val="9"/>
          <c:order val="7"/>
          <c:tx>
            <c:strRef>
              <c:f>Sheet1!$A$11</c:f>
              <c:strCache>
                <c:ptCount val="1"/>
                <c:pt idx="0">
                  <c:v>UK (10.2%)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strCache>
            </c:strRef>
          </c:cat>
          <c:val>
            <c:numRef>
              <c:f>Sheet1!$B$11:$AO$11</c:f>
              <c:numCache>
                <c:formatCode>#,##0.0_ ;\-#,##0.0\ </c:formatCode>
                <c:ptCount val="40"/>
                <c:pt idx="0">
                  <c:v>5.0629999999999997</c:v>
                </c:pt>
                <c:pt idx="1">
                  <c:v>5.2850000000000001</c:v>
                </c:pt>
                <c:pt idx="2">
                  <c:v>5.1230000000000002</c:v>
                </c:pt>
                <c:pt idx="3">
                  <c:v>5.3209999999999997</c:v>
                </c:pt>
                <c:pt idx="4">
                  <c:v>5.2370000000000001</c:v>
                </c:pt>
                <c:pt idx="5">
                  <c:v>5.14</c:v>
                </c:pt>
                <c:pt idx="6">
                  <c:v>5.125</c:v>
                </c:pt>
                <c:pt idx="7">
                  <c:v>5.1779999999999999</c:v>
                </c:pt>
                <c:pt idx="8">
                  <c:v>5.0890000000000004</c:v>
                </c:pt>
                <c:pt idx="9">
                  <c:v>5.0369999999999999</c:v>
                </c:pt>
                <c:pt idx="10">
                  <c:v>5.09</c:v>
                </c:pt>
                <c:pt idx="11">
                  <c:v>5.4859999999999998</c:v>
                </c:pt>
                <c:pt idx="12">
                  <c:v>5.9349999999999996</c:v>
                </c:pt>
                <c:pt idx="13">
                  <c:v>6.0030000000000001</c:v>
                </c:pt>
                <c:pt idx="14">
                  <c:v>6.0780000000000003</c:v>
                </c:pt>
                <c:pt idx="15">
                  <c:v>5.5730000000000004</c:v>
                </c:pt>
                <c:pt idx="16">
                  <c:v>5.5629999999999997</c:v>
                </c:pt>
                <c:pt idx="17">
                  <c:v>6.827</c:v>
                </c:pt>
                <c:pt idx="18">
                  <c:v>6.9660000000000002</c:v>
                </c:pt>
                <c:pt idx="19">
                  <c:v>7.1470000000000002</c:v>
                </c:pt>
                <c:pt idx="20">
                  <c:v>7.1950000000000003</c:v>
                </c:pt>
                <c:pt idx="21">
                  <c:v>7.5670000000000002</c:v>
                </c:pt>
                <c:pt idx="22">
                  <c:v>7.9409999999999998</c:v>
                </c:pt>
                <c:pt idx="23">
                  <c:v>8.1120000000000001</c:v>
                </c:pt>
                <c:pt idx="24">
                  <c:v>8.39</c:v>
                </c:pt>
                <c:pt idx="25">
                  <c:v>8.4410000000000007</c:v>
                </c:pt>
                <c:pt idx="26">
                  <c:v>8.6080000000000005</c:v>
                </c:pt>
                <c:pt idx="27">
                  <c:v>8.7850000000000001</c:v>
                </c:pt>
                <c:pt idx="28">
                  <c:v>9.0640000000000001</c:v>
                </c:pt>
                <c:pt idx="29">
                  <c:v>9.8810000000000002</c:v>
                </c:pt>
                <c:pt idx="30">
                  <c:v>9.8350000000000009</c:v>
                </c:pt>
                <c:pt idx="31">
                  <c:v>9.8480000000000008</c:v>
                </c:pt>
                <c:pt idx="32">
                  <c:v>9.9139999999999997</c:v>
                </c:pt>
                <c:pt idx="33">
                  <c:v>9.9760000000000009</c:v>
                </c:pt>
                <c:pt idx="34">
                  <c:v>9.9499999999999993</c:v>
                </c:pt>
                <c:pt idx="35">
                  <c:v>9.9009999999999998</c:v>
                </c:pt>
                <c:pt idx="36">
                  <c:v>9.8729999999999993</c:v>
                </c:pt>
                <c:pt idx="37">
                  <c:v>9.8079999999999998</c:v>
                </c:pt>
                <c:pt idx="38">
                  <c:v>9.9039999999999999</c:v>
                </c:pt>
                <c:pt idx="39">
                  <c:v>10.154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00C-469C-B6AE-EA4A9115EDBA}"/>
            </c:ext>
          </c:extLst>
        </c:ser>
        <c:ser>
          <c:idx val="4"/>
          <c:order val="8"/>
          <c:tx>
            <c:strRef>
              <c:f>Sheet1!$A$6</c:f>
              <c:strCache>
                <c:ptCount val="1"/>
                <c:pt idx="0">
                  <c:v>NETH (10.2%)</c:v>
                </c:pt>
              </c:strCache>
            </c:strRef>
          </c:tx>
          <c:spPr>
            <a:ln w="28575" cap="rnd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strCache>
            </c:strRef>
          </c:cat>
          <c:val>
            <c:numRef>
              <c:f>Sheet1!$B$6:$AO$6</c:f>
              <c:numCache>
                <c:formatCode>#,##0.0_ ;\-#,##0.0\ </c:formatCode>
                <c:ptCount val="40"/>
                <c:pt idx="0">
                  <c:v>6.5140000000000002</c:v>
                </c:pt>
                <c:pt idx="1">
                  <c:v>6.6040000000000001</c:v>
                </c:pt>
                <c:pt idx="2">
                  <c:v>6.8289999999999997</c:v>
                </c:pt>
                <c:pt idx="3">
                  <c:v>6.8289999999999997</c:v>
                </c:pt>
                <c:pt idx="4">
                  <c:v>6.5549999999999997</c:v>
                </c:pt>
                <c:pt idx="5">
                  <c:v>6.5439999999999996</c:v>
                </c:pt>
                <c:pt idx="6">
                  <c:v>6.63</c:v>
                </c:pt>
                <c:pt idx="7">
                  <c:v>6.7380000000000004</c:v>
                </c:pt>
                <c:pt idx="8">
                  <c:v>6.6669999999999998</c:v>
                </c:pt>
                <c:pt idx="9">
                  <c:v>6.8339999999999996</c:v>
                </c:pt>
                <c:pt idx="10">
                  <c:v>6.992</c:v>
                </c:pt>
                <c:pt idx="11">
                  <c:v>7.1689999999999996</c:v>
                </c:pt>
                <c:pt idx="12">
                  <c:v>7.3760000000000003</c:v>
                </c:pt>
                <c:pt idx="13">
                  <c:v>7.476</c:v>
                </c:pt>
                <c:pt idx="14">
                  <c:v>7.359</c:v>
                </c:pt>
                <c:pt idx="15">
                  <c:v>7.27</c:v>
                </c:pt>
                <c:pt idx="16">
                  <c:v>7.2130000000000001</c:v>
                </c:pt>
                <c:pt idx="17">
                  <c:v>7.0259999999999998</c:v>
                </c:pt>
                <c:pt idx="18">
                  <c:v>7.7960000000000003</c:v>
                </c:pt>
                <c:pt idx="19">
                  <c:v>7.8250000000000002</c:v>
                </c:pt>
                <c:pt idx="20">
                  <c:v>7.7069999999999999</c:v>
                </c:pt>
                <c:pt idx="21">
                  <c:v>8.0589999999999993</c:v>
                </c:pt>
                <c:pt idx="22">
                  <c:v>8.6489999999999991</c:v>
                </c:pt>
                <c:pt idx="23">
                  <c:v>9.0570000000000004</c:v>
                </c:pt>
                <c:pt idx="24">
                  <c:v>9.1110000000000007</c:v>
                </c:pt>
                <c:pt idx="25">
                  <c:v>9.0969999999999995</c:v>
                </c:pt>
                <c:pt idx="26">
                  <c:v>9.0809999999999995</c:v>
                </c:pt>
                <c:pt idx="27">
                  <c:v>9.0530000000000008</c:v>
                </c:pt>
                <c:pt idx="28">
                  <c:v>9.2769999999999992</c:v>
                </c:pt>
                <c:pt idx="29">
                  <c:v>9.9930000000000003</c:v>
                </c:pt>
                <c:pt idx="30">
                  <c:v>10.154999999999999</c:v>
                </c:pt>
                <c:pt idx="31">
                  <c:v>10.234</c:v>
                </c:pt>
                <c:pt idx="32">
                  <c:v>10.539</c:v>
                </c:pt>
                <c:pt idx="33">
                  <c:v>10.584</c:v>
                </c:pt>
                <c:pt idx="34">
                  <c:v>10.567</c:v>
                </c:pt>
                <c:pt idx="35">
                  <c:v>10.324</c:v>
                </c:pt>
                <c:pt idx="36">
                  <c:v>10.253</c:v>
                </c:pt>
                <c:pt idx="37">
                  <c:v>10.108000000000001</c:v>
                </c:pt>
                <c:pt idx="38">
                  <c:v>10.032</c:v>
                </c:pt>
                <c:pt idx="39">
                  <c:v>10.164999999999999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00C-469C-B6AE-EA4A9115EDBA}"/>
            </c:ext>
          </c:extLst>
        </c:ser>
        <c:ser>
          <c:idx val="0"/>
          <c:order val="9"/>
          <c:tx>
            <c:strRef>
              <c:f>Sheet1!$A$2</c:f>
              <c:strCache>
                <c:ptCount val="1"/>
                <c:pt idx="0">
                  <c:v>AUS (9.4%)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strCache>
            </c:strRef>
          </c:cat>
          <c:val>
            <c:numRef>
              <c:f>Sheet1!$B$2:$AO$2</c:f>
              <c:numCache>
                <c:formatCode>#,##0.0_ ;\-#,##0.0\ </c:formatCode>
                <c:ptCount val="40"/>
                <c:pt idx="0">
                  <c:v>5.83</c:v>
                </c:pt>
                <c:pt idx="1">
                  <c:v>5.8390000000000004</c:v>
                </c:pt>
                <c:pt idx="2">
                  <c:v>6.1059999999999999</c:v>
                </c:pt>
                <c:pt idx="3">
                  <c:v>6.0519999999999996</c:v>
                </c:pt>
                <c:pt idx="4">
                  <c:v>6.024</c:v>
                </c:pt>
                <c:pt idx="5">
                  <c:v>6.0750000000000002</c:v>
                </c:pt>
                <c:pt idx="6">
                  <c:v>6.274</c:v>
                </c:pt>
                <c:pt idx="7">
                  <c:v>6.1120000000000001</c:v>
                </c:pt>
                <c:pt idx="8">
                  <c:v>6.0670000000000002</c:v>
                </c:pt>
                <c:pt idx="9">
                  <c:v>6.12</c:v>
                </c:pt>
                <c:pt idx="10">
                  <c:v>6.48</c:v>
                </c:pt>
                <c:pt idx="11">
                  <c:v>6.7759999999999998</c:v>
                </c:pt>
                <c:pt idx="12">
                  <c:v>6.84</c:v>
                </c:pt>
                <c:pt idx="13">
                  <c:v>6.8570000000000002</c:v>
                </c:pt>
                <c:pt idx="14">
                  <c:v>6.8890000000000002</c:v>
                </c:pt>
                <c:pt idx="15">
                  <c:v>6.9349999999999996</c:v>
                </c:pt>
                <c:pt idx="16">
                  <c:v>7.0739999999999998</c:v>
                </c:pt>
                <c:pt idx="17">
                  <c:v>7.0880000000000001</c:v>
                </c:pt>
                <c:pt idx="18">
                  <c:v>7.2439999999999998</c:v>
                </c:pt>
                <c:pt idx="19">
                  <c:v>7.3310000000000004</c:v>
                </c:pt>
                <c:pt idx="20">
                  <c:v>7.6139999999999999</c:v>
                </c:pt>
                <c:pt idx="21">
                  <c:v>7.6959999999999997</c:v>
                </c:pt>
                <c:pt idx="22">
                  <c:v>7.8929999999999998</c:v>
                </c:pt>
                <c:pt idx="23">
                  <c:v>7.9039999999999999</c:v>
                </c:pt>
                <c:pt idx="24">
                  <c:v>8.109</c:v>
                </c:pt>
                <c:pt idx="25">
                  <c:v>7.99</c:v>
                </c:pt>
                <c:pt idx="26">
                  <c:v>7.9889999999999999</c:v>
                </c:pt>
                <c:pt idx="27">
                  <c:v>8.0679999999999996</c:v>
                </c:pt>
                <c:pt idx="28">
                  <c:v>8.2560000000000002</c:v>
                </c:pt>
                <c:pt idx="29">
                  <c:v>8.5630000000000006</c:v>
                </c:pt>
                <c:pt idx="30">
                  <c:v>8.4309999999999992</c:v>
                </c:pt>
                <c:pt idx="31">
                  <c:v>8.5419999999999998</c:v>
                </c:pt>
                <c:pt idx="32">
                  <c:v>8.6760000000000002</c:v>
                </c:pt>
                <c:pt idx="33">
                  <c:v>8.7609999999999992</c:v>
                </c:pt>
                <c:pt idx="34">
                  <c:v>9.0359999999999996</c:v>
                </c:pt>
                <c:pt idx="35">
                  <c:v>9.3279999999999994</c:v>
                </c:pt>
                <c:pt idx="36">
                  <c:v>9.2479999999999993</c:v>
                </c:pt>
                <c:pt idx="37">
                  <c:v>9.2669999999999995</c:v>
                </c:pt>
                <c:pt idx="38">
                  <c:v>9.1549999999999994</c:v>
                </c:pt>
                <c:pt idx="39">
                  <c:v>9.4179999999999993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0C-469C-B6AE-EA4A9115EDBA}"/>
            </c:ext>
          </c:extLst>
        </c:ser>
        <c:ser>
          <c:idx val="5"/>
          <c:order val="10"/>
          <c:tx>
            <c:strRef>
              <c:f>Sheet1!$A$7</c:f>
              <c:strCache>
                <c:ptCount val="1"/>
                <c:pt idx="0">
                  <c:v>NZ (9.1%)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strCache>
            </c:strRef>
          </c:cat>
          <c:val>
            <c:numRef>
              <c:f>Sheet1!$B$7:$AO$7</c:f>
              <c:numCache>
                <c:formatCode>#,##0.0_ ;\-#,##0.0\ </c:formatCode>
                <c:ptCount val="40"/>
                <c:pt idx="0">
                  <c:v>5.7389999999999999</c:v>
                </c:pt>
                <c:pt idx="1">
                  <c:v>5.66</c:v>
                </c:pt>
                <c:pt idx="2">
                  <c:v>5.8019999999999996</c:v>
                </c:pt>
                <c:pt idx="3">
                  <c:v>5.65</c:v>
                </c:pt>
                <c:pt idx="4">
                  <c:v>5.37</c:v>
                </c:pt>
                <c:pt idx="5">
                  <c:v>4.9370000000000003</c:v>
                </c:pt>
                <c:pt idx="6">
                  <c:v>5.0369999999999999</c:v>
                </c:pt>
                <c:pt idx="7">
                  <c:v>5.57</c:v>
                </c:pt>
                <c:pt idx="8">
                  <c:v>6.1289999999999996</c:v>
                </c:pt>
                <c:pt idx="9">
                  <c:v>6.2750000000000004</c:v>
                </c:pt>
                <c:pt idx="10">
                  <c:v>6.6680000000000001</c:v>
                </c:pt>
                <c:pt idx="11">
                  <c:v>7.1</c:v>
                </c:pt>
                <c:pt idx="12">
                  <c:v>7.2279999999999998</c:v>
                </c:pt>
                <c:pt idx="13">
                  <c:v>6.9249999999999998</c:v>
                </c:pt>
                <c:pt idx="14">
                  <c:v>6.9340000000000002</c:v>
                </c:pt>
                <c:pt idx="15">
                  <c:v>6.9480000000000004</c:v>
                </c:pt>
                <c:pt idx="16">
                  <c:v>6.891</c:v>
                </c:pt>
                <c:pt idx="17">
                  <c:v>7.0979999999999999</c:v>
                </c:pt>
                <c:pt idx="18">
                  <c:v>7.5129999999999999</c:v>
                </c:pt>
                <c:pt idx="19">
                  <c:v>7.3970000000000002</c:v>
                </c:pt>
                <c:pt idx="20">
                  <c:v>7.47</c:v>
                </c:pt>
                <c:pt idx="21">
                  <c:v>7.5789999999999997</c:v>
                </c:pt>
                <c:pt idx="22">
                  <c:v>7.9</c:v>
                </c:pt>
                <c:pt idx="23">
                  <c:v>7.7220000000000004</c:v>
                </c:pt>
                <c:pt idx="24">
                  <c:v>7.9009999999999998</c:v>
                </c:pt>
                <c:pt idx="25">
                  <c:v>8.2729999999999997</c:v>
                </c:pt>
                <c:pt idx="26">
                  <c:v>8.6379999999999999</c:v>
                </c:pt>
                <c:pt idx="27">
                  <c:v>8.3290000000000006</c:v>
                </c:pt>
                <c:pt idx="28">
                  <c:v>9.1240000000000006</c:v>
                </c:pt>
                <c:pt idx="29">
                  <c:v>9.6210000000000004</c:v>
                </c:pt>
                <c:pt idx="30">
                  <c:v>9.593</c:v>
                </c:pt>
                <c:pt idx="31">
                  <c:v>9.52</c:v>
                </c:pt>
                <c:pt idx="32">
                  <c:v>9.6519999999999992</c:v>
                </c:pt>
                <c:pt idx="33">
                  <c:v>9.36</c:v>
                </c:pt>
                <c:pt idx="34">
                  <c:v>9.4019999999999992</c:v>
                </c:pt>
                <c:pt idx="35">
                  <c:v>9.2829999999999995</c:v>
                </c:pt>
                <c:pt idx="36">
                  <c:v>9.2390000000000008</c:v>
                </c:pt>
                <c:pt idx="37">
                  <c:v>8.9529999999999994</c:v>
                </c:pt>
                <c:pt idx="38">
                  <c:v>9.0239999999999991</c:v>
                </c:pt>
                <c:pt idx="39">
                  <c:v>9.0690000000000008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00C-469C-B6AE-EA4A9115E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6417800"/>
        <c:axId val="696420752"/>
      </c:lineChart>
      <c:dateAx>
        <c:axId val="69641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+mn-cs"/>
              </a:defRPr>
            </a:pPr>
            <a:endParaRPr lang="en-US"/>
          </a:p>
        </c:txPr>
        <c:crossAx val="696420752"/>
        <c:crosses val="autoZero"/>
        <c:auto val="0"/>
        <c:lblOffset val="100"/>
        <c:baseTimeUnit val="days"/>
        <c:majorUnit val="5"/>
      </c:dateAx>
      <c:valAx>
        <c:axId val="696420752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+mn-cs"/>
              </a:defRPr>
            </a:pPr>
            <a:endParaRPr lang="en-US"/>
          </a:p>
        </c:txPr>
        <c:crossAx val="69641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984896953468514"/>
          <c:y val="0.23380796725041772"/>
          <c:w val="0.14164792990231365"/>
          <c:h val="0.621240870261738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Suisse Int'l" panose="020B0804000000000000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0" i="0">
          <a:solidFill>
            <a:schemeClr val="tx1"/>
          </a:solidFill>
          <a:latin typeface="Suisse Int'l" panose="020B0804000000000000" pitchFamily="34" charset="77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2892532875595E-4"/>
          <c:y val="3.6515748031496063E-2"/>
          <c:w val="0.980516525355283"/>
          <c:h val="0.799953740157480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Premium</c:v>
                </c:pt>
              </c:strCache>
            </c:strRef>
          </c:tx>
          <c:spPr>
            <a:ln w="28575" cap="rnd">
              <a:solidFill>
                <a:srgbClr val="65A59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65A591"/>
              </a:solidFill>
              <a:ln w="9525">
                <a:solidFill>
                  <a:srgbClr val="65A59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65A59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Sheet1!$B$2:$B$13</c:f>
              <c:numCache>
                <c:formatCode>0.0%</c:formatCode>
                <c:ptCount val="11"/>
                <c:pt idx="0">
                  <c:v>5.8000000000000003E-2</c:v>
                </c:pt>
                <c:pt idx="1">
                  <c:v>6.0999999999999999E-2</c:v>
                </c:pt>
                <c:pt idx="2">
                  <c:v>6.5000000000000002E-2</c:v>
                </c:pt>
                <c:pt idx="3">
                  <c:v>6.5000000000000002E-2</c:v>
                </c:pt>
                <c:pt idx="4">
                  <c:v>6.5000000000000002E-2</c:v>
                </c:pt>
                <c:pt idx="5">
                  <c:v>6.6000000000000003E-2</c:v>
                </c:pt>
                <c:pt idx="6">
                  <c:v>6.7000000000000004E-2</c:v>
                </c:pt>
                <c:pt idx="7">
                  <c:v>6.8000000000000005E-2</c:v>
                </c:pt>
                <c:pt idx="8">
                  <c:v>6.8000000000000005E-2</c:v>
                </c:pt>
                <c:pt idx="9">
                  <c:v>6.8000000000000005E-2</c:v>
                </c:pt>
                <c:pt idx="10">
                  <c:v>6.9000000000000006E-2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50-2F44-8257-729F241FB4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Deductible</c:v>
                </c:pt>
              </c:strCache>
            </c:strRef>
          </c:tx>
          <c:spPr>
            <a:ln w="28575" cap="rnd">
              <a:solidFill>
                <a:srgbClr val="F0866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08662"/>
              </a:solidFill>
              <a:ln w="9525">
                <a:solidFill>
                  <a:srgbClr val="F0866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0866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Sheet1!$C$2:$C$13</c:f>
              <c:numCache>
                <c:formatCode>0.0%</c:formatCode>
                <c:ptCount val="11"/>
                <c:pt idx="0">
                  <c:v>3.3000000000000002E-2</c:v>
                </c:pt>
                <c:pt idx="1">
                  <c:v>3.6999999999999998E-2</c:v>
                </c:pt>
                <c:pt idx="2">
                  <c:v>3.7999999999999999E-2</c:v>
                </c:pt>
                <c:pt idx="3">
                  <c:v>0.04</c:v>
                </c:pt>
                <c:pt idx="4">
                  <c:v>4.1000000000000002E-2</c:v>
                </c:pt>
                <c:pt idx="5">
                  <c:v>4.3999999999999997E-2</c:v>
                </c:pt>
                <c:pt idx="6">
                  <c:v>4.4999999999999998E-2</c:v>
                </c:pt>
                <c:pt idx="7">
                  <c:v>4.8000000000000001E-2</c:v>
                </c:pt>
                <c:pt idx="8">
                  <c:v>4.5999999999999999E-2</c:v>
                </c:pt>
                <c:pt idx="9">
                  <c:v>4.7E-2</c:v>
                </c:pt>
                <c:pt idx="10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50-2F44-8257-729F241FB4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Premium + Deductible</c:v>
                </c:pt>
              </c:strCache>
            </c:strRef>
          </c:tx>
          <c:spPr>
            <a:ln w="28575" cap="rnd">
              <a:solidFill>
                <a:srgbClr val="115479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115479"/>
              </a:solidFill>
              <a:ln w="9525">
                <a:solidFill>
                  <a:srgbClr val="1154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154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Sheet1!$D$2:$D$13</c:f>
              <c:numCache>
                <c:formatCode>0.0%</c:formatCode>
                <c:ptCount val="11"/>
                <c:pt idx="0">
                  <c:v>9.0999999999999998E-2</c:v>
                </c:pt>
                <c:pt idx="1">
                  <c:v>9.8000000000000004E-2</c:v>
                </c:pt>
                <c:pt idx="2">
                  <c:v>0.10299999999999999</c:v>
                </c:pt>
                <c:pt idx="3">
                  <c:v>0.105</c:v>
                </c:pt>
                <c:pt idx="4">
                  <c:v>0.106</c:v>
                </c:pt>
                <c:pt idx="5">
                  <c:v>0.111</c:v>
                </c:pt>
                <c:pt idx="6">
                  <c:v>0.113</c:v>
                </c:pt>
                <c:pt idx="7">
                  <c:v>0.11600000000000001</c:v>
                </c:pt>
                <c:pt idx="8">
                  <c:v>0.114</c:v>
                </c:pt>
                <c:pt idx="9">
                  <c:v>0.115</c:v>
                </c:pt>
                <c:pt idx="10">
                  <c:v>0.11600000000000001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50-2F44-8257-729F241FB49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3674304"/>
        <c:axId val="173408040"/>
      </c:lineChart>
      <c:catAx>
        <c:axId val="17367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49514A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9514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408040"/>
        <c:crosses val="autoZero"/>
        <c:auto val="1"/>
        <c:lblAlgn val="ctr"/>
        <c:lblOffset val="100"/>
        <c:noMultiLvlLbl val="0"/>
      </c:catAx>
      <c:valAx>
        <c:axId val="173408040"/>
        <c:scaling>
          <c:orientation val="minMax"/>
          <c:max val="0.15000000000000002"/>
          <c:min val="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173674304"/>
        <c:crosses val="autoZero"/>
        <c:crossBetween val="between"/>
        <c:majorUnit val="3.0000000000000006E-2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0.84659</cdr:x>
      <cdr:y>0.16453</cdr:y>
    </cdr:from>
    <cdr:to>
      <cdr:x>0.96666</cdr:x>
      <cdr:y>0.22644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F50B331-F616-784D-81C5-9E25AE592283}"/>
            </a:ext>
          </a:extLst>
        </cdr:cNvPr>
        <cdr:cNvSpPr txBox="1"/>
      </cdr:nvSpPr>
      <cdr:spPr>
        <a:xfrm xmlns:a="http://schemas.openxmlformats.org/drawingml/2006/main">
          <a:off x="7586662" y="728981"/>
          <a:ext cx="1076024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latin typeface="Suisse Int'l Bold" panose="020B0804000000000000" pitchFamily="34" charset="77"/>
            </a:rPr>
            <a:t>2019* data: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B098E-03F4-6940-B4D2-82219DB04DEB}" type="datetimeFigureOut">
              <a:rPr lang="en-US" smtClean="0"/>
              <a:t>3/7/22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57E03-E9E5-1049-877A-241BCCF4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67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064" indent="-286179" defTabSz="93167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4715" indent="-228943" defTabSz="93167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2600" indent="-228943" defTabSz="93167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0486" indent="-228943" defTabSz="93167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8372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6258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4144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2029" indent="-228943" defTabSz="9316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53CA5-10FF-4CF4-AAB7-0C4DEF3DD22A}" type="slidenum">
              <a:rPr lang="en-US" smtClean="0"/>
              <a:pPr eaLnBrk="1" hangingPunct="1"/>
              <a:t>31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82385" eaLnBrk="1" hangingPunct="1">
              <a:spcBef>
                <a:spcPct val="0"/>
              </a:spcBef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467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10139-E757-45ED-869E-E2D623A59E1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99/m5dt-5f70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6099/m5dt-5f70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9DC70-0B3B-FD4E-A875-6E2A3448C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E0535-EAA6-C847-A7EC-25DF7BF4B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45C53-3C3B-6349-8F5A-E1009EAB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DEF1-68B7-F643-A2D1-1D7A54689958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BFF2A-6CB8-534C-9C99-B7CAF125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7DD00-3580-B248-A68D-EFBF40BF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7735-B11C-9C44-8976-5722658B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B4C3-7AF7-424E-ACCA-73132D91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D3137-DE0E-7842-BDCE-5746CD9CA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723D4-4C8F-E941-AB7A-736AC1F4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DEF1-68B7-F643-A2D1-1D7A54689958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6A6A0-0849-D147-831D-6E17C8CE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2CA41-B988-C445-8509-73E35519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7735-B11C-9C44-8976-5722658B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5376D-67C0-7444-B5B3-92C23A720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825BB1-6B29-5348-AF1F-77596DD6B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A95BE-6A63-6E4F-9005-50FAC81C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DEF1-68B7-F643-A2D1-1D7A54689958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0006B-E130-8349-8AD0-5458AFA2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622BA-F08E-AA4A-B273-9A33479E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7735-B11C-9C44-8976-5722658B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56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EA9BB7-F188-5443-B4C2-E09C82B82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10335302" y="6394515"/>
            <a:ext cx="1761365" cy="41886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95333" y="6394514"/>
            <a:ext cx="9505057" cy="4188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latin typeface="Suisse Int'l" panose="020B0804000000000000" pitchFamily="34" charset="77"/>
              </a:rPr>
              <a:t>Source: Eric C. Schneider et al., </a:t>
            </a:r>
            <a:r>
              <a:rPr lang="en-US" sz="800" b="0" i="0" dirty="0">
                <a:latin typeface="Suisse Int'l Italic" panose="020B0804000000000000" pitchFamily="34" charset="77"/>
              </a:rPr>
              <a:t>Mirror, Mirror 2021 — Reflecting Poorly: Health Care in the U.S. Compared to Other High-Income Countries </a:t>
            </a:r>
            <a:r>
              <a:rPr lang="en-US" sz="800" b="0" i="0" dirty="0">
                <a:latin typeface="Suisse Int'l" panose="020B0804000000000000" pitchFamily="34" charset="77"/>
              </a:rPr>
              <a:t>(Commonwealth Fund, Aug. 2021). </a:t>
            </a:r>
          </a:p>
        </p:txBody>
      </p:sp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95332" y="260648"/>
            <a:ext cx="11948160" cy="45360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400" b="0" i="0" spc="-50" baseline="0">
                <a:solidFill>
                  <a:schemeClr val="tx1"/>
                </a:solidFill>
                <a:effectLst/>
                <a:latin typeface="Berlingske Serif Text Light" panose="0200040306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95251" y="1028754"/>
            <a:ext cx="11948160" cy="4569779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endParaRPr lang="en-US" dirty="0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95332" y="6345324"/>
            <a:ext cx="1194816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332" y="44625"/>
            <a:ext cx="11948160" cy="188341"/>
          </a:xfrm>
        </p:spPr>
        <p:txBody>
          <a:bodyPr anchor="b" anchorCtr="0">
            <a:noAutofit/>
          </a:bodyPr>
          <a:lstStyle>
            <a:lvl1pPr marL="0" indent="0">
              <a:buNone/>
              <a:defRPr sz="1000" b="0" i="0">
                <a:latin typeface="Suisse Int'l Bold" panose="020B0804000000000000" pitchFamily="34" charset="77"/>
              </a:defRPr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 dirty="0"/>
              <a:t>EXHIBIT #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95332" y="5739484"/>
            <a:ext cx="11948160" cy="453602"/>
          </a:xfrm>
        </p:spPr>
        <p:txBody>
          <a:bodyPr anchor="b" anchorCtr="0">
            <a:noAutofit/>
          </a:bodyPr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171446" indent="0">
              <a:buNone/>
              <a:defRPr sz="900">
                <a:solidFill>
                  <a:schemeClr val="tx1"/>
                </a:solidFill>
              </a:defRPr>
            </a:lvl2pPr>
            <a:lvl3pPr marL="344479" indent="0">
              <a:buNone/>
              <a:defRPr sz="900">
                <a:solidFill>
                  <a:schemeClr val="tx1"/>
                </a:solidFill>
              </a:defRPr>
            </a:lvl3pPr>
            <a:lvl4pPr marL="515925" indent="0">
              <a:buNone/>
              <a:defRPr sz="900">
                <a:solidFill>
                  <a:schemeClr val="tx1"/>
                </a:solidFill>
              </a:defRPr>
            </a:lvl4pPr>
            <a:lvl5pPr marL="687371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Notes &amp; Data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16BF663-DC62-694A-B4C3-0C73B72697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51" y="766149"/>
            <a:ext cx="11948160" cy="25131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100" b="0" i="0">
                <a:solidFill>
                  <a:schemeClr val="tx1"/>
                </a:solidFill>
                <a:latin typeface="Suisse Int'l Italic" panose="020B0804000000000000" pitchFamily="34" charset="77"/>
              </a:defRPr>
            </a:lvl1pPr>
            <a:lvl2pPr marL="128584" indent="0">
              <a:buNone/>
              <a:defRPr/>
            </a:lvl2pPr>
            <a:lvl3pPr marL="258359" indent="0">
              <a:buNone/>
              <a:defRPr/>
            </a:lvl3pPr>
            <a:lvl4pPr marL="386943" indent="0">
              <a:buNone/>
              <a:defRPr/>
            </a:lvl4pPr>
            <a:lvl5pPr marL="515528" indent="0">
              <a:buNone/>
              <a:defRPr/>
            </a:lvl5pPr>
          </a:lstStyle>
          <a:p>
            <a:pPr lvl="0"/>
            <a:r>
              <a:rPr lang="en-US" dirty="0"/>
              <a:t>Axis Title</a:t>
            </a:r>
          </a:p>
        </p:txBody>
      </p:sp>
    </p:spTree>
    <p:extLst>
      <p:ext uri="{BB962C8B-B14F-4D97-AF65-F5344CB8AC3E}">
        <p14:creationId xmlns:p14="http://schemas.microsoft.com/office/powerpoint/2010/main" val="65238707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95334" y="296652"/>
            <a:ext cx="12001333" cy="75608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0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95334" y="1052736"/>
            <a:ext cx="12001332" cy="4596104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 flipH="1">
            <a:off x="95334" y="6309320"/>
            <a:ext cx="1200133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334" y="8620"/>
            <a:ext cx="12001333" cy="224346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/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/>
              <a:t>Exhibit #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95334" y="5697252"/>
            <a:ext cx="12001417" cy="495834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71446" indent="0">
              <a:buNone/>
              <a:defRPr sz="900">
                <a:solidFill>
                  <a:schemeClr val="tx1"/>
                </a:solidFill>
              </a:defRPr>
            </a:lvl2pPr>
            <a:lvl3pPr marL="344479" indent="0">
              <a:buNone/>
              <a:defRPr sz="900">
                <a:solidFill>
                  <a:schemeClr val="tx1"/>
                </a:solidFill>
              </a:defRPr>
            </a:lvl3pPr>
            <a:lvl4pPr marL="515925" indent="0">
              <a:buNone/>
              <a:defRPr sz="900">
                <a:solidFill>
                  <a:schemeClr val="tx1"/>
                </a:solidFill>
              </a:defRPr>
            </a:lvl4pPr>
            <a:lvl5pPr marL="687371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Notes &amp;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AEE61-C891-BA42-B7F1-B1A62EBB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47328" y="6345324"/>
            <a:ext cx="1968219" cy="4680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DEC17A-1645-5447-BE15-F96248D56B9B}"/>
              </a:ext>
            </a:extLst>
          </p:cNvPr>
          <p:cNvSpPr txBox="1"/>
          <p:nvPr userDrawn="1"/>
        </p:nvSpPr>
        <p:spPr>
          <a:xfrm>
            <a:off x="-3589867" y="4978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5A646-8BAA-C943-AC84-369B29354CFD}"/>
              </a:ext>
            </a:extLst>
          </p:cNvPr>
          <p:cNvSpPr txBox="1"/>
          <p:nvPr userDrawn="1"/>
        </p:nvSpPr>
        <p:spPr>
          <a:xfrm>
            <a:off x="2351584" y="6393859"/>
            <a:ext cx="9793089" cy="4084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Sara R. Collins, David C. Radley, and Jesse C. Baumgartner, </a:t>
            </a:r>
            <a:r>
              <a:rPr lang="en-US" sz="800" i="1" baseline="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Trends in Employer Premiums and Deductibles, 2010–2020  </a:t>
            </a:r>
            <a:r>
              <a:rPr lang="en-US" sz="800" baseline="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(Commonwealth Fund, Jan. 2022). </a:t>
            </a:r>
            <a:r>
              <a:rPr lang="en-US" sz="800" u="none" baseline="0" dirty="0">
                <a:solidFill>
                  <a:srgbClr val="65A59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https://doi.org/10.26099/m5dt-5f70</a:t>
            </a:r>
            <a:endParaRPr lang="en-US" sz="800" u="none" baseline="0" dirty="0">
              <a:solidFill>
                <a:srgbClr val="65A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02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95334" y="296652"/>
            <a:ext cx="12001333" cy="75608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2000" spc="0" baseline="0">
                <a:solidFill>
                  <a:srgbClr val="4C515A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95334" y="1052736"/>
            <a:ext cx="12001332" cy="4596104"/>
          </a:xfrm>
        </p:spPr>
        <p:txBody>
          <a:bodyPr>
            <a:normAutofit/>
          </a:bodyPr>
          <a:lstStyle>
            <a:lvl1pPr>
              <a:defRPr sz="13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 flipH="1">
            <a:off x="95334" y="6309320"/>
            <a:ext cx="12001332" cy="0"/>
          </a:xfrm>
          <a:prstGeom prst="line">
            <a:avLst/>
          </a:prstGeom>
          <a:ln>
            <a:solidFill>
              <a:srgbClr val="ABA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334" y="8620"/>
            <a:ext cx="12001333" cy="224346"/>
          </a:xfrm>
        </p:spPr>
        <p:txBody>
          <a:bodyPr anchor="b" anchorCtr="0">
            <a:noAutofit/>
          </a:bodyPr>
          <a:lstStyle>
            <a:lvl1pPr marL="0" indent="0">
              <a:buNone/>
              <a:defRPr sz="1200"/>
            </a:lvl1pPr>
            <a:lvl2pPr marL="171446" indent="0">
              <a:buNone/>
              <a:defRPr sz="1200"/>
            </a:lvl2pPr>
            <a:lvl3pPr marL="344479" indent="0">
              <a:buNone/>
              <a:defRPr sz="1200"/>
            </a:lvl3pPr>
            <a:lvl4pPr marL="515925" indent="0">
              <a:buNone/>
              <a:defRPr sz="1200"/>
            </a:lvl4pPr>
            <a:lvl5pPr marL="687371" indent="0">
              <a:buNone/>
              <a:defRPr sz="1200"/>
            </a:lvl5pPr>
          </a:lstStyle>
          <a:p>
            <a:pPr lvl="0"/>
            <a:r>
              <a:rPr lang="en-US"/>
              <a:t>Exhibit #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95334" y="5697252"/>
            <a:ext cx="12001417" cy="495834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71446" indent="0">
              <a:buNone/>
              <a:defRPr sz="900">
                <a:solidFill>
                  <a:schemeClr val="tx1"/>
                </a:solidFill>
              </a:defRPr>
            </a:lvl2pPr>
            <a:lvl3pPr marL="344479" indent="0">
              <a:buNone/>
              <a:defRPr sz="900">
                <a:solidFill>
                  <a:schemeClr val="tx1"/>
                </a:solidFill>
              </a:defRPr>
            </a:lvl3pPr>
            <a:lvl4pPr marL="515925" indent="0">
              <a:buNone/>
              <a:defRPr sz="900">
                <a:solidFill>
                  <a:schemeClr val="tx1"/>
                </a:solidFill>
              </a:defRPr>
            </a:lvl4pPr>
            <a:lvl5pPr marL="687371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Notes &amp;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AEE61-C891-BA42-B7F1-B1A62EBB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47328" y="6345324"/>
            <a:ext cx="1968219" cy="4680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DEC17A-1645-5447-BE15-F96248D56B9B}"/>
              </a:ext>
            </a:extLst>
          </p:cNvPr>
          <p:cNvSpPr txBox="1"/>
          <p:nvPr userDrawn="1"/>
        </p:nvSpPr>
        <p:spPr>
          <a:xfrm>
            <a:off x="-3589867" y="497840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15A646-8BAA-C943-AC84-369B29354CFD}"/>
              </a:ext>
            </a:extLst>
          </p:cNvPr>
          <p:cNvSpPr txBox="1"/>
          <p:nvPr userDrawn="1"/>
        </p:nvSpPr>
        <p:spPr>
          <a:xfrm>
            <a:off x="2351584" y="6393859"/>
            <a:ext cx="9793089" cy="4084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Sara R. Collins, David C. Radley, and Jesse C. Baumgartner, </a:t>
            </a:r>
            <a:r>
              <a:rPr lang="en-US" sz="800" i="1" baseline="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Trends in Employer Premiums and Deductibles, 2010–2020  </a:t>
            </a:r>
            <a:r>
              <a:rPr lang="en-US" sz="800" baseline="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(Commonwealth Fund, Jan. 2022). </a:t>
            </a:r>
            <a:r>
              <a:rPr lang="en-US" sz="800" u="none" baseline="0" dirty="0">
                <a:solidFill>
                  <a:srgbClr val="65A59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https://doi.org/10.26099/m5dt-5f70</a:t>
            </a:r>
            <a:endParaRPr lang="en-US" sz="800" u="none" baseline="0" dirty="0">
              <a:solidFill>
                <a:srgbClr val="65A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9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F076-5F6B-CB4D-A391-9E116132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ADB9C-186F-C34E-937B-E7B2F938A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696D5-31B2-4D44-89FD-C0DA77E9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DEF1-68B7-F643-A2D1-1D7A54689958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CB983-3ADF-4F4B-9D77-BE9027D9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4C3A4-6B48-0A43-922F-C4A3F2EE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7735-B11C-9C44-8976-5722658B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059A-727C-0541-B7D6-07311C2B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5EC78-5A06-1343-AAE6-47D48A1EC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92335-A24D-8B4E-AD68-FDEC071F0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DEF1-68B7-F643-A2D1-1D7A54689958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BAC81-12F0-EA40-B9F1-2A68FAB37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C944B-0E49-8145-9E68-E294CBBE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7735-B11C-9C44-8976-5722658B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89AD5-7B3E-2A46-B77E-CA460A8C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75605-571D-894F-9A11-78C54EBD5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660C7-ADD1-E44A-A9A5-7ABE81C05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86453-C42D-0441-9B50-9C8B6953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DEF1-68B7-F643-A2D1-1D7A54689958}" type="datetimeFigureOut">
              <a:rPr lang="en-US" smtClean="0"/>
              <a:t>3/7/22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619602-5947-C64E-BBF1-830E8DDC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FF079-8515-F849-A3A7-F0A1A6CB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7735-B11C-9C44-8976-5722658B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5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55D4-8CC5-E64A-A5AF-D0D3A43C1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BDBE4-0CFE-7343-B15E-16EB2693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ADCF1-D75D-664B-A5E6-1F4BB13C6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97521-F1D7-5A45-9C1D-9E9BBDE40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3462A-F2D8-9F45-91C7-160904B3C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DFD7F4-18DB-E645-895B-D71D16265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DEF1-68B7-F643-A2D1-1D7A54689958}" type="datetimeFigureOut">
              <a:rPr lang="en-US" smtClean="0"/>
              <a:t>3/7/22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7E59C-E1EB-5D4A-837C-7A0DA949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6628B-AE30-9B45-8A9B-400D119A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7735-B11C-9C44-8976-5722658B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1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91FF-9483-8B47-B02B-92F7FC03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83611-7A3D-2048-96E2-73AA099EC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DEF1-68B7-F643-A2D1-1D7A54689958}" type="datetimeFigureOut">
              <a:rPr lang="en-US" smtClean="0"/>
              <a:t>3/7/22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2A36D-C2B9-824A-96EE-3082C959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4C099-8717-4944-A44F-555A799C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7735-B11C-9C44-8976-5722658B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A361A-6517-8E41-8B3D-6E1CC91EC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DEF1-68B7-F643-A2D1-1D7A54689958}" type="datetimeFigureOut">
              <a:rPr lang="en-US" smtClean="0"/>
              <a:t>3/7/22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3A04D-DD27-F04B-B68C-1D0C14F9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DB817-F0FD-934D-BA1A-FAEACDE5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7735-B11C-9C44-8976-5722658B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8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57D1-B461-C147-8555-C4CB05F4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F6A26-4B83-044C-8C59-4C837B2EA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84054-3A67-694C-AF69-C74FCAA27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4B520-F89D-2948-A27D-B4343CC3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DEF1-68B7-F643-A2D1-1D7A54689958}" type="datetimeFigureOut">
              <a:rPr lang="en-US" smtClean="0"/>
              <a:t>3/7/22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95673-EF41-8B43-9E3E-C7AE4C13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D172F-EA88-444C-8003-BFE812BD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7735-B11C-9C44-8976-5722658B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1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5FE1-D9A1-F345-A49A-5684DEE18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D2503A-D574-DB4E-9B0D-4883B4C2A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87360-3B2C-2040-8990-1D0766694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7FF45-C351-A446-88AB-1B09FA29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DEF1-68B7-F643-A2D1-1D7A54689958}" type="datetimeFigureOut">
              <a:rPr lang="en-US" smtClean="0"/>
              <a:t>3/7/22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2EC4B-1491-E54A-AE5D-71A95985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30164-6660-E44A-9814-BAC6D2CF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77735-B11C-9C44-8976-5722658B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6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9F3E8E-A8A7-FA4D-A3FE-BB3A9E87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20B63-AAAC-A440-89D5-E9CFE1068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664BB-BC72-B84A-A456-077EBA5D55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DEF1-68B7-F643-A2D1-1D7A54689958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429CB-116E-364C-9D33-A8123C80D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77D6-5D3C-0340-848B-4DEC53747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77735-B11C-9C44-8976-5722658B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1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89FA-AF4C-B548-97DF-5B541BD3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03" y="1122363"/>
            <a:ext cx="10011984" cy="2387600"/>
          </a:xfrm>
        </p:spPr>
        <p:txBody>
          <a:bodyPr>
            <a:normAutofit/>
          </a:bodyPr>
          <a:lstStyle/>
          <a:p>
            <a:r>
              <a:rPr lang="en-US" sz="4800" dirty="0"/>
              <a:t>Progress &amp; Peril in </a:t>
            </a:r>
            <a:br>
              <a:rPr lang="en-US" sz="4800" dirty="0"/>
            </a:br>
            <a:r>
              <a:rPr lang="en-US" sz="4800" dirty="0"/>
              <a:t>US Health Reform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C8D1B-C283-3946-A363-B4F41CAC0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2895" y="4109077"/>
            <a:ext cx="9144000" cy="183673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+mj-lt"/>
              </a:rPr>
              <a:t>Prof. John E McDonough, Harvard T.H. Chan School of Public Health</a:t>
            </a:r>
          </a:p>
          <a:p>
            <a:pPr algn="l"/>
            <a:r>
              <a:rPr lang="en-US" dirty="0">
                <a:latin typeface="+mj-lt"/>
              </a:rPr>
              <a:t>for Regis College Public Policy Forum</a:t>
            </a:r>
          </a:p>
          <a:p>
            <a:pPr algn="l"/>
            <a:r>
              <a:rPr lang="en-US" dirty="0">
                <a:latin typeface="+mj-lt"/>
              </a:rPr>
              <a:t>March 9, 2022</a:t>
            </a:r>
          </a:p>
        </p:txBody>
      </p:sp>
    </p:spTree>
    <p:extLst>
      <p:ext uri="{BB962C8B-B14F-4D97-AF65-F5344CB8AC3E}">
        <p14:creationId xmlns:p14="http://schemas.microsoft.com/office/powerpoint/2010/main" val="288621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87499" y="1096396"/>
          <a:ext cx="89662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56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/>
                          <a:cs typeface="Arial"/>
                        </a:rPr>
                        <a:t>Title Name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Detail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"/>
                          <a:cs typeface="Arial"/>
                        </a:rPr>
                        <a:t>Quality, Affordable Health Care for All Americans</a:t>
                      </a:r>
                    </a:p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Private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Insurance Reform and coverage expansion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Role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of Public Programs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Medicaid expansion/CHIP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Improving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the Quality and Efficiency of Health Care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Medicare/delivery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system reform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Prevention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of Chronic Disease and Improving Public Health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Prevention/wellness/public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Health Care Workforce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Workforce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Transparency and Program Integrity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Fraud, sunshine, comparative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effectiveness research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Improving Access to Innovative Medical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Therapies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Biosimilars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trike="sngStrike" dirty="0">
                          <a:latin typeface="Arial"/>
                          <a:cs typeface="Arial"/>
                        </a:rPr>
                        <a:t>Community Living Assistance Services &amp;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CLASS (repealed)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Revenue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Measures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New taxes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and fees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656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Reauthorization</a:t>
                      </a:r>
                      <a:r>
                        <a:rPr lang="en-US" sz="1600" baseline="0" dirty="0">
                          <a:latin typeface="Arial"/>
                          <a:cs typeface="Arial"/>
                        </a:rPr>
                        <a:t> of Indian Health Care Improvement Act</a:t>
                      </a:r>
                    </a:p>
                    <a:p>
                      <a:r>
                        <a:rPr lang="en-US" sz="1600" baseline="0" dirty="0">
                          <a:latin typeface="Arial"/>
                          <a:cs typeface="Arial"/>
                        </a:rPr>
                        <a:t>plus Health Care Education &amp; Reconciliation Act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Manager’s Amendment plus HCERA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3F4F7B0-97E0-E140-98F8-C4AF0921DE2A}"/>
              </a:ext>
            </a:extLst>
          </p:cNvPr>
          <p:cNvSpPr txBox="1"/>
          <p:nvPr/>
        </p:nvSpPr>
        <p:spPr>
          <a:xfrm>
            <a:off x="1587499" y="249264"/>
            <a:ext cx="7956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j-lt"/>
              </a:rPr>
              <a:t>The Affordable Care Act (ACA) by Title</a:t>
            </a:r>
          </a:p>
        </p:txBody>
      </p:sp>
    </p:spTree>
    <p:extLst>
      <p:ext uri="{BB962C8B-B14F-4D97-AF65-F5344CB8AC3E}">
        <p14:creationId xmlns:p14="http://schemas.microsoft.com/office/powerpoint/2010/main" val="111406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7B6AF-6E26-9E46-8F84-673DD7D5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340"/>
          </a:xfrm>
        </p:spPr>
        <p:txBody>
          <a:bodyPr/>
          <a:lstStyle/>
          <a:p>
            <a:r>
              <a:rPr lang="en-US" dirty="0"/>
              <a:t>Key ACA Reforms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20F46-87A7-864C-A264-8F5003169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466"/>
            <a:ext cx="10515600" cy="505249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Title 1 – Private Health Insurance</a:t>
            </a:r>
          </a:p>
          <a:p>
            <a:pPr lvl="1"/>
            <a:r>
              <a:rPr lang="en-US" dirty="0">
                <a:latin typeface="+mj-lt"/>
              </a:rPr>
              <a:t>Households with income over 138% FPL (1=$17K; 4=$35K) can buy individual insurance via fed/state marketplace/exchange; subsidies 138</a:t>
            </a:r>
            <a:r>
              <a:rPr lang="en-US" dirty="0">
                <a:latin typeface="+mj-lt"/>
                <a:sym typeface="Wingdings" pitchFamily="2" charset="2"/>
              </a:rPr>
              <a:t>400% FPL</a:t>
            </a:r>
          </a:p>
          <a:p>
            <a:pPr lvl="1"/>
            <a:r>
              <a:rPr lang="en-US" dirty="0">
                <a:latin typeface="+mj-lt"/>
                <a:sym typeface="Wingdings" pitchFamily="2" charset="2"/>
              </a:rPr>
              <a:t>Elimination of pre-existing condition exclusions &amp; medical underwriting in individual health insurance policies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Title 2 – Medicaid</a:t>
            </a:r>
          </a:p>
          <a:p>
            <a:pPr lvl="1"/>
            <a:r>
              <a:rPr lang="en-US" dirty="0">
                <a:latin typeface="+mj-lt"/>
              </a:rPr>
              <a:t>Households with income below 138% FPL can obtain Medicaid coverage</a:t>
            </a:r>
          </a:p>
          <a:p>
            <a:pPr lvl="2"/>
            <a:r>
              <a:rPr lang="en-US" dirty="0">
                <a:latin typeface="+mj-lt"/>
              </a:rPr>
              <a:t>Except in 12 rejecting states: AL, FL, GA, KS, MS, NC, SC, SD, TN, TX, WI, WY  </a:t>
            </a:r>
          </a:p>
          <a:p>
            <a:r>
              <a:rPr lang="en-US" dirty="0">
                <a:latin typeface="+mj-lt"/>
              </a:rPr>
              <a:t>Title 3 – Medicare and Delivery System Reform  </a:t>
            </a:r>
          </a:p>
          <a:p>
            <a:pPr lvl="1"/>
            <a:r>
              <a:rPr lang="en-US" dirty="0">
                <a:latin typeface="+mj-lt"/>
              </a:rPr>
              <a:t>Programs to move from Fee-for-Service to Value-Based Payments to make US health care higher quality and more efficient, i.e.:</a:t>
            </a:r>
          </a:p>
          <a:p>
            <a:pPr lvl="2"/>
            <a:r>
              <a:rPr lang="en-US" dirty="0">
                <a:latin typeface="+mj-lt"/>
              </a:rPr>
              <a:t>Accountable Care Organizations</a:t>
            </a:r>
          </a:p>
          <a:p>
            <a:pPr lvl="2"/>
            <a:r>
              <a:rPr lang="en-US" dirty="0">
                <a:latin typeface="+mj-lt"/>
              </a:rPr>
              <a:t>Bundled Payments</a:t>
            </a:r>
          </a:p>
        </p:txBody>
      </p:sp>
    </p:spTree>
    <p:extLst>
      <p:ext uri="{BB962C8B-B14F-4D97-AF65-F5344CB8AC3E}">
        <p14:creationId xmlns:p14="http://schemas.microsoft.com/office/powerpoint/2010/main" val="2435504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1A5F9-8454-C140-B3B5-37597D9D3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Opinion on the ACA: 2010-2021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89F3E236-098E-7147-8156-05A6B5C8C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059" y="948042"/>
            <a:ext cx="10223969" cy="554483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307782-651B-1840-8DBA-8A4BC943D4F0}"/>
              </a:ext>
            </a:extLst>
          </p:cNvPr>
          <p:cNvSpPr txBox="1"/>
          <p:nvPr/>
        </p:nvSpPr>
        <p:spPr>
          <a:xfrm>
            <a:off x="494270" y="6573795"/>
            <a:ext cx="72250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www.kff.org</a:t>
            </a:r>
            <a:r>
              <a:rPr lang="en-US" sz="1000" dirty="0"/>
              <a:t>/interactive/</a:t>
            </a:r>
            <a:r>
              <a:rPr lang="en-US" sz="1000" dirty="0" err="1"/>
              <a:t>kff</a:t>
            </a:r>
            <a:r>
              <a:rPr lang="en-US" sz="1000" dirty="0"/>
              <a:t>-health-tracking-poll-the-publics-views-on-the-aca/#?response=Favorable--</a:t>
            </a:r>
            <a:r>
              <a:rPr lang="en-US" sz="1000" dirty="0" err="1"/>
              <a:t>Unfavorable&amp;aRange</a:t>
            </a:r>
            <a:r>
              <a:rPr lang="en-US" sz="1000" dirty="0"/>
              <a:t>=all</a:t>
            </a:r>
          </a:p>
        </p:txBody>
      </p:sp>
    </p:spTree>
    <p:extLst>
      <p:ext uri="{BB962C8B-B14F-4D97-AF65-F5344CB8AC3E}">
        <p14:creationId xmlns:p14="http://schemas.microsoft.com/office/powerpoint/2010/main" val="1085982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bar chart, histogram&#10;&#10;Description automatically generated">
            <a:extLst>
              <a:ext uri="{FF2B5EF4-FFF2-40B4-BE49-F238E27FC236}">
                <a16:creationId xmlns:a16="http://schemas.microsoft.com/office/drawing/2014/main" id="{BA985014-9B52-0A42-A89F-1D53A44B7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385" y="267926"/>
            <a:ext cx="11405061" cy="6454513"/>
          </a:xfrm>
        </p:spPr>
      </p:pic>
    </p:spTree>
    <p:extLst>
      <p:ext uri="{BB962C8B-B14F-4D97-AF65-F5344CB8AC3E}">
        <p14:creationId xmlns:p14="http://schemas.microsoft.com/office/powerpoint/2010/main" val="2375170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C75099-3025-094E-862B-F17A5795C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120" y="199915"/>
            <a:ext cx="10268464" cy="6467354"/>
          </a:xfrm>
        </p:spPr>
      </p:pic>
    </p:spTree>
    <p:extLst>
      <p:ext uri="{BB962C8B-B14F-4D97-AF65-F5344CB8AC3E}">
        <p14:creationId xmlns:p14="http://schemas.microsoft.com/office/powerpoint/2010/main" val="2125829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1AE6-B145-5B43-A572-4DD64A5C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643"/>
            <a:ext cx="10515600" cy="766251"/>
          </a:xfrm>
        </p:spPr>
        <p:txBody>
          <a:bodyPr/>
          <a:lstStyle/>
          <a:p>
            <a:r>
              <a:rPr lang="en-US" dirty="0"/>
              <a:t>Uninsured Rates by State/County</a:t>
            </a: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546AF2FF-CBAE-BF42-BB4B-5F068A72D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632" y="972468"/>
            <a:ext cx="6531780" cy="569088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7FCA86-BB47-AF45-AC50-1B6937C1EE08}"/>
              </a:ext>
            </a:extLst>
          </p:cNvPr>
          <p:cNvSpPr txBox="1"/>
          <p:nvPr/>
        </p:nvSpPr>
        <p:spPr>
          <a:xfrm>
            <a:off x="297521" y="6294025"/>
            <a:ext cx="196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US Census </a:t>
            </a:r>
          </a:p>
          <a:p>
            <a:r>
              <a:rPr lang="en-US" dirty="0"/>
              <a:t>Bureau, 2021</a:t>
            </a:r>
          </a:p>
        </p:txBody>
      </p:sp>
    </p:spTree>
    <p:extLst>
      <p:ext uri="{BB962C8B-B14F-4D97-AF65-F5344CB8AC3E}">
        <p14:creationId xmlns:p14="http://schemas.microsoft.com/office/powerpoint/2010/main" val="10402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9281-1918-4E48-AF32-47F6B244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93" y="365126"/>
            <a:ext cx="10741573" cy="400994"/>
          </a:xfrm>
        </p:spPr>
        <p:txBody>
          <a:bodyPr>
            <a:normAutofit fontScale="90000"/>
          </a:bodyPr>
          <a:lstStyle/>
          <a:p>
            <a:r>
              <a:rPr lang="en-US" dirty="0"/>
              <a:t>Bold Agenda for Health System Transformation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FAA0C5-C651-D643-9D31-80C759AD9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654" y="920439"/>
            <a:ext cx="7685903" cy="5525407"/>
          </a:xfrm>
        </p:spPr>
      </p:pic>
    </p:spTree>
    <p:extLst>
      <p:ext uri="{BB962C8B-B14F-4D97-AF65-F5344CB8AC3E}">
        <p14:creationId xmlns:p14="http://schemas.microsoft.com/office/powerpoint/2010/main" val="3729127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5075" y="6367814"/>
            <a:ext cx="6189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 err="1"/>
              <a:t>Murhlestein</a:t>
            </a:r>
            <a:r>
              <a:rPr lang="en-US" sz="1100" dirty="0"/>
              <a:t> and McClellan. “Accountable Care Organizations in 2016.  Health Affairs Blog,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6973A-023B-1642-B171-E472DB024518}"/>
              </a:ext>
            </a:extLst>
          </p:cNvPr>
          <p:cNvSpPr txBox="1"/>
          <p:nvPr/>
        </p:nvSpPr>
        <p:spPr>
          <a:xfrm>
            <a:off x="1015075" y="128086"/>
            <a:ext cx="10374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j-lt"/>
              </a:rPr>
              <a:t>Growth in Accountable Care Organizations (ACOs)</a:t>
            </a:r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D9D3C895-C083-4849-8C34-899710E4E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322" y="931397"/>
            <a:ext cx="8375373" cy="5245566"/>
          </a:xfrm>
        </p:spPr>
      </p:pic>
    </p:spTree>
    <p:extLst>
      <p:ext uri="{BB962C8B-B14F-4D97-AF65-F5344CB8AC3E}">
        <p14:creationId xmlns:p14="http://schemas.microsoft.com/office/powerpoint/2010/main" val="116333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749BE-A544-1648-BABA-AAE7B91F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26757"/>
          </a:xfrm>
        </p:spPr>
        <p:txBody>
          <a:bodyPr/>
          <a:lstStyle/>
          <a:p>
            <a:pPr algn="ctr"/>
            <a:r>
              <a:rPr lang="en-US" dirty="0"/>
              <a:t>Growth in Medicare ACO Enrollment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36E0C5-91E2-BB4D-AADC-F5DF6508E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643" y="748568"/>
            <a:ext cx="7636476" cy="5723892"/>
          </a:xfrm>
        </p:spPr>
      </p:pic>
    </p:spTree>
    <p:extLst>
      <p:ext uri="{BB962C8B-B14F-4D97-AF65-F5344CB8AC3E}">
        <p14:creationId xmlns:p14="http://schemas.microsoft.com/office/powerpoint/2010/main" val="3542681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F820A-C5A2-014A-B579-952944CD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581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+mj-lt"/>
              </a:rPr>
              <a:t>3. American Rescue Plan Act (ARPA) – what matters most? </a:t>
            </a:r>
          </a:p>
        </p:txBody>
      </p:sp>
    </p:spTree>
    <p:extLst>
      <p:ext uri="{BB962C8B-B14F-4D97-AF65-F5344CB8AC3E}">
        <p14:creationId xmlns:p14="http://schemas.microsoft.com/office/powerpoint/2010/main" val="135843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CE45-068E-1A4B-B537-1BDAFACA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Contents: US Health Reform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73C-2095-8846-A318-E5F3610C8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Where are we </a:t>
            </a:r>
            <a:r>
              <a:rPr lang="en-US" sz="4000" i="1" dirty="0">
                <a:latin typeface="+mj-lt"/>
              </a:rPr>
              <a:t>right now?</a:t>
            </a:r>
          </a:p>
          <a:p>
            <a:r>
              <a:rPr lang="en-US" sz="4000" dirty="0">
                <a:latin typeface="+mj-lt"/>
              </a:rPr>
              <a:t>2010: Affordable Care Act – key components</a:t>
            </a:r>
          </a:p>
          <a:p>
            <a:r>
              <a:rPr lang="en-US" sz="4000" dirty="0">
                <a:latin typeface="+mj-lt"/>
              </a:rPr>
              <a:t>2021: American Rescue Plan Act (ARPA) – key changes</a:t>
            </a:r>
          </a:p>
          <a:p>
            <a:r>
              <a:rPr lang="en-US" sz="4000" dirty="0">
                <a:latin typeface="+mj-lt"/>
              </a:rPr>
              <a:t>2022: Build Back Better Plan – key proposals</a:t>
            </a:r>
          </a:p>
          <a:p>
            <a:r>
              <a:rPr lang="en-US" sz="4000" dirty="0">
                <a:latin typeface="+mj-lt"/>
              </a:rPr>
              <a:t>2023 forward: Looking ahead </a:t>
            </a:r>
          </a:p>
        </p:txBody>
      </p:sp>
    </p:spTree>
    <p:extLst>
      <p:ext uri="{BB962C8B-B14F-4D97-AF65-F5344CB8AC3E}">
        <p14:creationId xmlns:p14="http://schemas.microsoft.com/office/powerpoint/2010/main" val="2883139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B934FD76-6D90-9642-A212-6FE0608F0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169" y="465513"/>
            <a:ext cx="11538926" cy="6134791"/>
          </a:xfrm>
        </p:spPr>
      </p:pic>
    </p:spTree>
    <p:extLst>
      <p:ext uri="{BB962C8B-B14F-4D97-AF65-F5344CB8AC3E}">
        <p14:creationId xmlns:p14="http://schemas.microsoft.com/office/powerpoint/2010/main" val="483125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5941A271-D91D-2040-99DA-3B9FCC5CF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535" y="133005"/>
            <a:ext cx="9929562" cy="6564848"/>
          </a:xfrm>
        </p:spPr>
      </p:pic>
    </p:spTree>
    <p:extLst>
      <p:ext uri="{BB962C8B-B14F-4D97-AF65-F5344CB8AC3E}">
        <p14:creationId xmlns:p14="http://schemas.microsoft.com/office/powerpoint/2010/main" val="1379458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77CB8-52CF-BA45-934A-029374EC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65941" cy="1325563"/>
          </a:xfrm>
        </p:spPr>
        <p:txBody>
          <a:bodyPr/>
          <a:lstStyle/>
          <a:p>
            <a:r>
              <a:rPr lang="en-US" dirty="0"/>
              <a:t>What’s at Stake re: ARPA Subsidy Continuation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E7816-E266-4148-BD02-96121ED8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238"/>
            <a:ext cx="10515600" cy="46447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ARPA-level subsidies are what designers of ACA originally wanted and were unable to achieve in 2010 because of overall budget constraints in ACA process</a:t>
            </a:r>
          </a:p>
          <a:p>
            <a:r>
              <a:rPr lang="en-US" sz="3200" dirty="0">
                <a:latin typeface="+mj-lt"/>
              </a:rPr>
              <a:t>As an emergency law, ARPA subsidies only last for 2 years and expire on 12/31/22 unless Congress extends</a:t>
            </a:r>
          </a:p>
          <a:p>
            <a:r>
              <a:rPr lang="en-US" sz="3200" dirty="0">
                <a:latin typeface="+mj-lt"/>
              </a:rPr>
              <a:t>Build Back Better plan (now on ice) would extend thru end of 2025</a:t>
            </a:r>
          </a:p>
          <a:p>
            <a:r>
              <a:rPr lang="en-US" sz="3200" dirty="0">
                <a:latin typeface="+mj-lt"/>
              </a:rPr>
              <a:t>D. Sens. Manchin and Sinema support this extension</a:t>
            </a:r>
          </a:p>
        </p:txBody>
      </p:sp>
    </p:spTree>
    <p:extLst>
      <p:ext uri="{BB962C8B-B14F-4D97-AF65-F5344CB8AC3E}">
        <p14:creationId xmlns:p14="http://schemas.microsoft.com/office/powerpoint/2010/main" val="1215704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F820A-C5A2-014A-B579-952944CD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581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+mj-lt"/>
              </a:rPr>
              <a:t>4. Build Back Better legislation – where is it and what matters now?</a:t>
            </a:r>
          </a:p>
        </p:txBody>
      </p:sp>
    </p:spTree>
    <p:extLst>
      <p:ext uri="{BB962C8B-B14F-4D97-AF65-F5344CB8AC3E}">
        <p14:creationId xmlns:p14="http://schemas.microsoft.com/office/powerpoint/2010/main" val="3044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3F29-CCB8-A040-B599-D82D5D9E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238008"/>
            <a:ext cx="10515600" cy="759340"/>
          </a:xfrm>
        </p:spPr>
        <p:txBody>
          <a:bodyPr/>
          <a:lstStyle/>
          <a:p>
            <a:r>
              <a:rPr lang="en-US" dirty="0"/>
              <a:t>Key Health Provisions of BBB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EB473-3227-EC47-9556-D6175A30E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" y="1128792"/>
            <a:ext cx="10949940" cy="505249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Continuing ACA Marketplace Subsidy Expansion ($73.9B)</a:t>
            </a:r>
          </a:p>
          <a:p>
            <a:pPr lvl="1"/>
            <a:r>
              <a:rPr lang="en-US" dirty="0">
                <a:latin typeface="+mj-lt"/>
              </a:rPr>
              <a:t>As outlined above, effective 2023-25 inclusive</a:t>
            </a:r>
          </a:p>
          <a:p>
            <a:r>
              <a:rPr lang="en-US" dirty="0">
                <a:latin typeface="+mj-lt"/>
              </a:rPr>
              <a:t>Adding New Medicare Hearing Benefit ($36.7B)</a:t>
            </a:r>
          </a:p>
          <a:p>
            <a:pPr lvl="1"/>
            <a:r>
              <a:rPr lang="en-US" dirty="0">
                <a:latin typeface="+mj-lt"/>
              </a:rPr>
              <a:t>Benefits for dental services and vision left out because of costs</a:t>
            </a:r>
          </a:p>
          <a:p>
            <a:r>
              <a:rPr lang="en-US" dirty="0">
                <a:latin typeface="+mj-lt"/>
              </a:rPr>
              <a:t>Lowering Prescription Drug Prices and Spending ($78.8B savings)</a:t>
            </a:r>
          </a:p>
          <a:p>
            <a:pPr lvl="1"/>
            <a:r>
              <a:rPr lang="en-US" dirty="0">
                <a:latin typeface="+mj-lt"/>
              </a:rPr>
              <a:t>Drug price negotiations; Rebates; Insulin cost limits; </a:t>
            </a:r>
          </a:p>
          <a:p>
            <a:r>
              <a:rPr lang="en-US" dirty="0">
                <a:latin typeface="+mj-lt"/>
              </a:rPr>
              <a:t>Capping on Enrollee Out-of-Pocket Spending in Medicare Part D ($1.5B svgs.)</a:t>
            </a:r>
          </a:p>
          <a:p>
            <a:r>
              <a:rPr lang="en-US" dirty="0">
                <a:latin typeface="+mj-lt"/>
              </a:rPr>
              <a:t>Filling the Medicaid Coverage Gap in 12 non-expansion states ($57B)</a:t>
            </a:r>
          </a:p>
          <a:p>
            <a:r>
              <a:rPr lang="en-US" dirty="0">
                <a:latin typeface="+mj-lt"/>
              </a:rPr>
              <a:t>Addressing Maternal Mortality Provisions ($1.2B)</a:t>
            </a:r>
          </a:p>
          <a:p>
            <a:r>
              <a:rPr lang="en-US" dirty="0">
                <a:latin typeface="+mj-lt"/>
              </a:rPr>
              <a:t>Capping Medicaid costs for Territories at 17%/83% feds ($9.5B)</a:t>
            </a:r>
          </a:p>
          <a:p>
            <a:r>
              <a:rPr lang="en-US" dirty="0">
                <a:latin typeface="+mj-lt"/>
              </a:rPr>
              <a:t>Funding Family &amp; Medical Leave ($205.5B)</a:t>
            </a:r>
          </a:p>
          <a:p>
            <a:r>
              <a:rPr lang="en-US" dirty="0">
                <a:latin typeface="+mj-lt"/>
              </a:rPr>
              <a:t>NET COST OF ABOVE PROVISIONS = $303.5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A4228-2BE3-2E41-8AC2-E9E9F8C65CF3}"/>
              </a:ext>
            </a:extLst>
          </p:cNvPr>
          <p:cNvSpPr txBox="1"/>
          <p:nvPr/>
        </p:nvSpPr>
        <p:spPr>
          <a:xfrm>
            <a:off x="567159" y="6366076"/>
            <a:ext cx="6920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www.kff.org</a:t>
            </a:r>
            <a:r>
              <a:rPr lang="en-US" sz="1050" dirty="0"/>
              <a:t>/health-costs/issue-brief/potential-costs-and-impact-of-health-provisions-in-the-build-back-better-act/</a:t>
            </a:r>
          </a:p>
        </p:txBody>
      </p:sp>
    </p:spTree>
    <p:extLst>
      <p:ext uri="{BB962C8B-B14F-4D97-AF65-F5344CB8AC3E}">
        <p14:creationId xmlns:p14="http://schemas.microsoft.com/office/powerpoint/2010/main" val="2531091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F820A-C5A2-014A-B579-952944CD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58131"/>
            <a:ext cx="8338930" cy="1118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+mj-lt"/>
              </a:rPr>
              <a:t>5. Looking Ahead </a:t>
            </a:r>
          </a:p>
        </p:txBody>
      </p:sp>
    </p:spTree>
    <p:extLst>
      <p:ext uri="{BB962C8B-B14F-4D97-AF65-F5344CB8AC3E}">
        <p14:creationId xmlns:p14="http://schemas.microsoft.com/office/powerpoint/2010/main" val="3838188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B9017-F0B8-7D49-BBCE-DF5EBFEE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 fontScale="90000"/>
          </a:bodyPr>
          <a:lstStyle/>
          <a:p>
            <a:r>
              <a:rPr lang="en-US" dirty="0"/>
              <a:t>5. What’s Coming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21548-B08D-174F-A24D-1D3C0954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1" y="1020418"/>
            <a:ext cx="11194774" cy="5156545"/>
          </a:xfrm>
        </p:spPr>
        <p:txBody>
          <a:bodyPr/>
          <a:lstStyle/>
          <a:p>
            <a:pPr lvl="1"/>
            <a:r>
              <a:rPr lang="en-US" sz="3200" dirty="0">
                <a:latin typeface="+mj-lt"/>
              </a:rPr>
              <a:t>Legislative Outlook</a:t>
            </a:r>
          </a:p>
          <a:p>
            <a:pPr lvl="2"/>
            <a:r>
              <a:rPr lang="en-US" sz="2800" dirty="0">
                <a:latin typeface="+mj-lt"/>
              </a:rPr>
              <a:t>In spite of dire outlook, negotiations quietly underway with Manchin &amp; Sinema</a:t>
            </a:r>
          </a:p>
          <a:p>
            <a:pPr lvl="1"/>
            <a:r>
              <a:rPr lang="en-US" sz="3200" dirty="0">
                <a:latin typeface="+mj-lt"/>
              </a:rPr>
              <a:t>Midterm elections</a:t>
            </a:r>
          </a:p>
          <a:p>
            <a:pPr lvl="2"/>
            <a:r>
              <a:rPr lang="en-US" sz="2800" dirty="0">
                <a:latin typeface="+mj-lt"/>
              </a:rPr>
              <a:t>All things being equal, Democrats should lose Senate and/or House</a:t>
            </a:r>
          </a:p>
          <a:p>
            <a:pPr lvl="2"/>
            <a:r>
              <a:rPr lang="en-US" sz="2800" dirty="0">
                <a:latin typeface="+mj-lt"/>
              </a:rPr>
              <a:t>All things </a:t>
            </a:r>
            <a:r>
              <a:rPr lang="en-US" sz="2800" i="1" dirty="0">
                <a:latin typeface="+mj-lt"/>
              </a:rPr>
              <a:t>are not </a:t>
            </a:r>
            <a:r>
              <a:rPr lang="en-US" sz="2800" dirty="0">
                <a:latin typeface="+mj-lt"/>
              </a:rPr>
              <a:t>equal, i.e. COVID19, January 6</a:t>
            </a:r>
            <a:r>
              <a:rPr lang="en-US" sz="2800" baseline="30000" dirty="0">
                <a:latin typeface="+mj-lt"/>
              </a:rPr>
              <a:t>th</a:t>
            </a:r>
            <a:r>
              <a:rPr lang="en-US" sz="2800" dirty="0">
                <a:latin typeface="+mj-lt"/>
              </a:rPr>
              <a:t>, Ukraine, Economy</a:t>
            </a:r>
          </a:p>
          <a:p>
            <a:pPr lvl="1"/>
            <a:r>
              <a:rPr lang="en-US" sz="3200" dirty="0">
                <a:latin typeface="+mj-lt"/>
              </a:rPr>
              <a:t>Public Option</a:t>
            </a:r>
          </a:p>
          <a:p>
            <a:pPr lvl="2"/>
            <a:r>
              <a:rPr lang="en-US" sz="2800" dirty="0">
                <a:latin typeface="+mj-lt"/>
              </a:rPr>
              <a:t>Not on the table</a:t>
            </a:r>
          </a:p>
          <a:p>
            <a:pPr lvl="1"/>
            <a:r>
              <a:rPr lang="en-US" sz="3200" dirty="0">
                <a:latin typeface="+mj-lt"/>
              </a:rPr>
              <a:t>Medicare for All/aka Single Payer</a:t>
            </a:r>
          </a:p>
          <a:p>
            <a:pPr lvl="2"/>
            <a:r>
              <a:rPr lang="en-US" sz="2800" dirty="0">
                <a:latin typeface="+mj-lt"/>
              </a:rPr>
              <a:t>Not on the planet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33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3CE9-7D34-F543-BD69-62AFEDD6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0" y="196160"/>
            <a:ext cx="10850217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70+ Years of Universal Coverage Attempts in the U.S.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2A3B84-0987-DA46-AA0B-8C1F41C28B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95130" y="815588"/>
          <a:ext cx="1055867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192">
                  <a:extLst>
                    <a:ext uri="{9D8B030D-6E8A-4147-A177-3AD203B41FA5}">
                      <a16:colId xmlns:a16="http://schemas.microsoft.com/office/drawing/2014/main" val="1645286217"/>
                    </a:ext>
                  </a:extLst>
                </a:gridCol>
                <a:gridCol w="1302026">
                  <a:extLst>
                    <a:ext uri="{9D8B030D-6E8A-4147-A177-3AD203B41FA5}">
                      <a16:colId xmlns:a16="http://schemas.microsoft.com/office/drawing/2014/main" val="1188621912"/>
                    </a:ext>
                  </a:extLst>
                </a:gridCol>
                <a:gridCol w="1560443">
                  <a:extLst>
                    <a:ext uri="{9D8B030D-6E8A-4147-A177-3AD203B41FA5}">
                      <a16:colId xmlns:a16="http://schemas.microsoft.com/office/drawing/2014/main" val="2894466880"/>
                    </a:ext>
                  </a:extLst>
                </a:gridCol>
                <a:gridCol w="2007705">
                  <a:extLst>
                    <a:ext uri="{9D8B030D-6E8A-4147-A177-3AD203B41FA5}">
                      <a16:colId xmlns:a16="http://schemas.microsoft.com/office/drawing/2014/main" val="1062244973"/>
                    </a:ext>
                  </a:extLst>
                </a:gridCol>
                <a:gridCol w="2266121">
                  <a:extLst>
                    <a:ext uri="{9D8B030D-6E8A-4147-A177-3AD203B41FA5}">
                      <a16:colId xmlns:a16="http://schemas.microsoft.com/office/drawing/2014/main" val="1747413331"/>
                    </a:ext>
                  </a:extLst>
                </a:gridCol>
                <a:gridCol w="1494183">
                  <a:extLst>
                    <a:ext uri="{9D8B030D-6E8A-4147-A177-3AD203B41FA5}">
                      <a16:colId xmlns:a16="http://schemas.microsoft.com/office/drawing/2014/main" val="2581612323"/>
                    </a:ext>
                  </a:extLst>
                </a:gridCol>
              </a:tblGrid>
              <a:tr h="812370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j-lt"/>
                        </a:rPr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j-lt"/>
                        </a:rPr>
                        <a:t>Year of W/L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j-lt"/>
                        </a:rPr>
                        <a:t>W. House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j-lt"/>
                        </a:rPr>
                        <a:t>Congress Control S/H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j-lt"/>
                        </a:rPr>
                        <a:t>Policy Ambition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j-lt"/>
                        </a:rPr>
                        <a:t>Win/Loss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420879"/>
                  </a:ext>
                </a:extLst>
              </a:tr>
              <a:tr h="75634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Harry      Truman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18593"/>
                  </a:ext>
                </a:extLst>
              </a:tr>
              <a:tr h="75634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Lyndon Johnson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55636"/>
                  </a:ext>
                </a:extLst>
              </a:tr>
              <a:tr h="75634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Richard      Nixon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24050"/>
                  </a:ext>
                </a:extLst>
              </a:tr>
              <a:tr h="75634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Bill            Clinton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724232"/>
                  </a:ext>
                </a:extLst>
              </a:tr>
              <a:tr h="75634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Clinton     (CHIP)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R/R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645082"/>
                  </a:ext>
                </a:extLst>
              </a:tr>
              <a:tr h="75634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Barack    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599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934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3CE9-7D34-F543-BD69-62AFEDD6B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0" y="196160"/>
            <a:ext cx="10850217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70 Years of U.S. Universal Coverage Attempts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2A3B84-0987-DA46-AA0B-8C1F41C28B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95130" y="840160"/>
          <a:ext cx="1055867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192">
                  <a:extLst>
                    <a:ext uri="{9D8B030D-6E8A-4147-A177-3AD203B41FA5}">
                      <a16:colId xmlns:a16="http://schemas.microsoft.com/office/drawing/2014/main" val="1645286217"/>
                    </a:ext>
                  </a:extLst>
                </a:gridCol>
                <a:gridCol w="1302026">
                  <a:extLst>
                    <a:ext uri="{9D8B030D-6E8A-4147-A177-3AD203B41FA5}">
                      <a16:colId xmlns:a16="http://schemas.microsoft.com/office/drawing/2014/main" val="1188621912"/>
                    </a:ext>
                  </a:extLst>
                </a:gridCol>
                <a:gridCol w="1560443">
                  <a:extLst>
                    <a:ext uri="{9D8B030D-6E8A-4147-A177-3AD203B41FA5}">
                      <a16:colId xmlns:a16="http://schemas.microsoft.com/office/drawing/2014/main" val="2894466880"/>
                    </a:ext>
                  </a:extLst>
                </a:gridCol>
                <a:gridCol w="2007705">
                  <a:extLst>
                    <a:ext uri="{9D8B030D-6E8A-4147-A177-3AD203B41FA5}">
                      <a16:colId xmlns:a16="http://schemas.microsoft.com/office/drawing/2014/main" val="1062244973"/>
                    </a:ext>
                  </a:extLst>
                </a:gridCol>
                <a:gridCol w="2266121">
                  <a:extLst>
                    <a:ext uri="{9D8B030D-6E8A-4147-A177-3AD203B41FA5}">
                      <a16:colId xmlns:a16="http://schemas.microsoft.com/office/drawing/2014/main" val="1747413331"/>
                    </a:ext>
                  </a:extLst>
                </a:gridCol>
                <a:gridCol w="1494183">
                  <a:extLst>
                    <a:ext uri="{9D8B030D-6E8A-4147-A177-3AD203B41FA5}">
                      <a16:colId xmlns:a16="http://schemas.microsoft.com/office/drawing/2014/main" val="2581612323"/>
                    </a:ext>
                  </a:extLst>
                </a:gridCol>
              </a:tblGrid>
              <a:tr h="739673"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j-lt"/>
                        </a:rPr>
                        <a:t>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j-lt"/>
                        </a:rPr>
                        <a:t>Year of W/L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j-lt"/>
                        </a:rPr>
                        <a:t>W. House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j-lt"/>
                        </a:rPr>
                        <a:t>Congress Control S/H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j-lt"/>
                        </a:rPr>
                        <a:t>Policy Ambition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+mj-lt"/>
                        </a:rPr>
                        <a:t>Win/Loss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420879"/>
                  </a:ext>
                </a:extLst>
              </a:tr>
              <a:tr h="7396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Harry      Truman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Comprehensive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18593"/>
                  </a:ext>
                </a:extLst>
              </a:tr>
              <a:tr h="7396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Lyndon Johnson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Incremental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Win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655636"/>
                  </a:ext>
                </a:extLst>
              </a:tr>
              <a:tr h="7396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Richard      Nixon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1974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Comprehensive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24050"/>
                  </a:ext>
                </a:extLst>
              </a:tr>
              <a:tr h="7396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Bill            Clinton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Comprehensive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724232"/>
                  </a:ext>
                </a:extLst>
              </a:tr>
              <a:tr h="7396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Clinton     (CHIP)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R/R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Incremental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Win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645082"/>
                  </a:ext>
                </a:extLst>
              </a:tr>
              <a:tr h="73967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Barack    Obama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D/D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Incremental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Win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599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257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C456-930B-5443-B56A-977ABA7B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1981-2020: In this era, how many years of trifecta party control? White House/House/Senate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C7D165-7200-6945-A16D-292F084DC1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600" cy="4485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8109714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90117976"/>
                    </a:ext>
                  </a:extLst>
                </a:gridCol>
              </a:tblGrid>
              <a:tr h="1099068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Control Equation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Results in years (n=40)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847350"/>
                  </a:ext>
                </a:extLst>
              </a:tr>
              <a:tr h="1099068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Democrats control all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4 (1993-’94, 2009-’10)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77372"/>
                  </a:ext>
                </a:extLst>
              </a:tr>
              <a:tr h="1099068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Republicans control all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6  1/3 (2001, 2003-’06,    2017-’18)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085797"/>
                  </a:ext>
                </a:extLst>
              </a:tr>
              <a:tr h="1099068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Divided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29 2/3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79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05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F820A-C5A2-014A-B579-952944CD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581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+mj-lt"/>
              </a:rPr>
              <a:t>1. Where are we, right now?</a:t>
            </a:r>
          </a:p>
        </p:txBody>
      </p:sp>
    </p:spTree>
    <p:extLst>
      <p:ext uri="{BB962C8B-B14F-4D97-AF65-F5344CB8AC3E}">
        <p14:creationId xmlns:p14="http://schemas.microsoft.com/office/powerpoint/2010/main" val="647952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C456-930B-5443-B56A-977ABA7B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8037" cy="1325563"/>
          </a:xfrm>
        </p:spPr>
        <p:txBody>
          <a:bodyPr>
            <a:noAutofit/>
          </a:bodyPr>
          <a:lstStyle/>
          <a:p>
            <a:r>
              <a:rPr lang="en-US" sz="4000" dirty="0"/>
              <a:t>1933-1980: In New Deal Era, how many years of unified party control? White House/House/Senate?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C7D165-7200-6945-A16D-292F084DC1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600" cy="4485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18109714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90117976"/>
                    </a:ext>
                  </a:extLst>
                </a:gridCol>
              </a:tblGrid>
              <a:tr h="1099068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Control Equation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Results in years (n=48)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847350"/>
                  </a:ext>
                </a:extLst>
              </a:tr>
              <a:tr h="1099068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Democrats control all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477372"/>
                  </a:ext>
                </a:extLst>
              </a:tr>
              <a:tr h="1099068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Republicans control all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2 (1953-’54)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085797"/>
                  </a:ext>
                </a:extLst>
              </a:tr>
              <a:tr h="1099068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Divided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+mj-lt"/>
                        </a:rPr>
                        <a:t>18 (1947-’48; 1955-’60;     1969-’76)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79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618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Placeholder 14">
            <a:extLst>
              <a:ext uri="{FF2B5EF4-FFF2-40B4-BE49-F238E27FC236}">
                <a16:creationId xmlns:a16="http://schemas.microsoft.com/office/drawing/2014/main" id="{675CF8BD-DB49-6043-81C1-53EEE84E546F}"/>
              </a:ext>
            </a:extLst>
          </p:cNvPr>
          <p:cNvGraphicFramePr>
            <a:graphicFrameLocks noGrp="1"/>
          </p:cNvGraphicFramePr>
          <p:nvPr>
            <p:ph type="chart" sz="quarter" idx="19"/>
          </p:nvPr>
        </p:nvGraphicFramePr>
        <p:xfrm>
          <a:off x="1595501" y="1052513"/>
          <a:ext cx="8121814" cy="45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B491BE1-7AE8-4DDC-AD0D-5244CD95B1F3}"/>
              </a:ext>
            </a:extLst>
          </p:cNvPr>
          <p:cNvSpPr txBox="1"/>
          <p:nvPr/>
        </p:nvSpPr>
        <p:spPr>
          <a:xfrm>
            <a:off x="9570720" y="3561990"/>
            <a:ext cx="100584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F086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Deductible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7974AE-5BA1-4890-926F-9CDB7D5D677D}"/>
              </a:ext>
            </a:extLst>
          </p:cNvPr>
          <p:cNvSpPr txBox="1"/>
          <p:nvPr/>
        </p:nvSpPr>
        <p:spPr>
          <a:xfrm>
            <a:off x="9570720" y="2915426"/>
            <a:ext cx="1005840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65A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Premium contribution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957423-D836-40E0-97D0-88659D40FE6D}"/>
              </a:ext>
            </a:extLst>
          </p:cNvPr>
          <p:cNvSpPr txBox="1"/>
          <p:nvPr/>
        </p:nvSpPr>
        <p:spPr>
          <a:xfrm>
            <a:off x="9570720" y="1564195"/>
            <a:ext cx="1005840" cy="7315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1154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 premium contribution + deductible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21EB653-2EAA-A244-9009-6A5FFADF7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500" y="274320"/>
            <a:ext cx="9001000" cy="68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49514A"/>
                </a:solidFill>
                <a:latin typeface="Georgia" panose="02040502050405020303" pitchFamily="18" charset="0"/>
              </a:rPr>
              <a:t>Premium contributions and deductibles added up to more than </a:t>
            </a:r>
            <a:br>
              <a:rPr lang="en-US" b="1" dirty="0">
                <a:solidFill>
                  <a:srgbClr val="49514A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rgbClr val="49514A"/>
                </a:solidFill>
                <a:latin typeface="Georgia" panose="02040502050405020303" pitchFamily="18" charset="0"/>
              </a:rPr>
              <a:t>11 percent of U.S. median income in 2020.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990361-22DD-8E4C-85AD-D74E350069F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spcBef>
                <a:spcPts val="250"/>
              </a:spcBef>
            </a:pPr>
            <a:r>
              <a:rPr lang="en-US" sz="8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Combined estimates of single and family premium contributions and deductibles are weighted for the distribution of single-person and family households in the state.</a:t>
            </a:r>
          </a:p>
          <a:p>
            <a:pPr>
              <a:spcBef>
                <a:spcPts val="250"/>
              </a:spcBef>
            </a:pPr>
            <a:r>
              <a:rPr lang="en-US" sz="8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Premium contributions and deductibles — Medical Expenditure Panel Survey–Insurance Component (MEPS–IC), 2010–2020; Median household income and household distribution type — analysis of Current Population Survey (CPS), 2010–2021, by Mikaela Springsteen and Sherry Glied of New York University for the Commonwealth Fund.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F9447-E537-074E-819A-EDC7BEFCBED5}"/>
              </a:ext>
            </a:extLst>
          </p:cNvPr>
          <p:cNvSpPr txBox="1"/>
          <p:nvPr/>
        </p:nvSpPr>
        <p:spPr>
          <a:xfrm>
            <a:off x="1597152" y="1051560"/>
            <a:ext cx="2286000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i="1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of median income (%)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849316-17A6-4AB3-BE94-E1E56E9E81AD}"/>
              </a:ext>
            </a:extLst>
          </p:cNvPr>
          <p:cNvSpPr txBox="1"/>
          <p:nvPr/>
        </p:nvSpPr>
        <p:spPr>
          <a:xfrm>
            <a:off x="1597152" y="73152"/>
            <a:ext cx="8997696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defTabSz="1219170"/>
            <a:r>
              <a:rPr lang="en-US" sz="1000" dirty="0">
                <a:solidFill>
                  <a:srgbClr val="49514A"/>
                </a:solidFill>
              </a:rPr>
              <a:t>EXHIBIT 1</a:t>
            </a:r>
          </a:p>
        </p:txBody>
      </p:sp>
    </p:spTree>
    <p:extLst>
      <p:ext uri="{BB962C8B-B14F-4D97-AF65-F5344CB8AC3E}">
        <p14:creationId xmlns:p14="http://schemas.microsoft.com/office/powerpoint/2010/main" val="2793597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9091"/>
          <a:stretch/>
        </p:blipFill>
        <p:spPr>
          <a:xfrm>
            <a:off x="1524000" y="1600200"/>
            <a:ext cx="91440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500" y="274320"/>
            <a:ext cx="9001000" cy="68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spc="-60" dirty="0">
                <a:solidFill>
                  <a:srgbClr val="49514A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In a growing number of states, worker insurance premium contributions </a:t>
            </a:r>
            <a:r>
              <a:rPr lang="en-US" b="1" dirty="0">
                <a:solidFill>
                  <a:srgbClr val="49514A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and deductibles make up 10 percent or more of median income.</a:t>
            </a:r>
            <a:endParaRPr lang="en-US" b="1" dirty="0">
              <a:solidFill>
                <a:srgbClr val="49514A"/>
              </a:solidFill>
              <a:latin typeface="Georgia" panose="02040502050405020303" pitchFamily="18" charset="0"/>
            </a:endParaRP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A9CEF511-76AD-A648-AD76-0D77179D6B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>
              <a:spcBef>
                <a:spcPts val="250"/>
              </a:spcBef>
            </a:pPr>
            <a:r>
              <a:rPr lang="en-US" sz="8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Combined estimates of single and family premium contributions and deductibles are weighted for the distribution of single-person and family households in the state.</a:t>
            </a:r>
          </a:p>
          <a:p>
            <a:pPr>
              <a:spcBef>
                <a:spcPts val="250"/>
              </a:spcBef>
            </a:pPr>
            <a:r>
              <a:rPr lang="en-US" sz="8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Premium contributions and deductibles — Medical Expenditure Panel Survey–Insurance Component (MEPS–IC), 2010–2020; Median household income and household distribution type — analysis of Current Population Survey (CPS), 2010–2021, by Mikaela Springsteen and Sherry Glied of New York University for the Commonwealth Fund.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33399" y="4374085"/>
            <a:ext cx="182880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&lt;10.0% (13 states + D.C.)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33399" y="4647142"/>
            <a:ext cx="182880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10.0%–11.9% (14 states)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36064" y="3931920"/>
            <a:ext cx="8147304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200" b="1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employee share of premium plus average deductible as percent of median state income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33399" y="4927208"/>
            <a:ext cx="182880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12.0%–14.9% (18 states)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9C503-BFD7-49EA-AD8C-FB250EDB97AC}"/>
              </a:ext>
            </a:extLst>
          </p:cNvPr>
          <p:cNvSpPr txBox="1"/>
          <p:nvPr/>
        </p:nvSpPr>
        <p:spPr>
          <a:xfrm>
            <a:off x="2669323" y="1277384"/>
            <a:ext cx="9144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4E684E-FE4A-4DFA-B3AF-118C59918976}"/>
              </a:ext>
            </a:extLst>
          </p:cNvPr>
          <p:cNvSpPr txBox="1"/>
          <p:nvPr/>
        </p:nvSpPr>
        <p:spPr>
          <a:xfrm>
            <a:off x="5776187" y="1277384"/>
            <a:ext cx="9144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76DA63-58A3-4B26-A279-B109327875FF}"/>
              </a:ext>
            </a:extLst>
          </p:cNvPr>
          <p:cNvSpPr txBox="1"/>
          <p:nvPr/>
        </p:nvSpPr>
        <p:spPr>
          <a:xfrm>
            <a:off x="8891914" y="1277384"/>
            <a:ext cx="914400" cy="22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4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330C10-32D4-4FEB-83F0-3BD3B9EA6F21}"/>
              </a:ext>
            </a:extLst>
          </p:cNvPr>
          <p:cNvSpPr txBox="1"/>
          <p:nvPr/>
        </p:nvSpPr>
        <p:spPr>
          <a:xfrm>
            <a:off x="5318072" y="4374085"/>
            <a:ext cx="182880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&lt;10.0% (18 states + D.C.)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99C844-C162-4AF9-A168-618658E8CDF1}"/>
              </a:ext>
            </a:extLst>
          </p:cNvPr>
          <p:cNvSpPr txBox="1"/>
          <p:nvPr/>
        </p:nvSpPr>
        <p:spPr>
          <a:xfrm>
            <a:off x="5318072" y="4647142"/>
            <a:ext cx="182880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10.0%–11.9% (16 states)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795C95-E2A7-4515-A02B-D88041051B20}"/>
              </a:ext>
            </a:extLst>
          </p:cNvPr>
          <p:cNvSpPr txBox="1"/>
          <p:nvPr/>
        </p:nvSpPr>
        <p:spPr>
          <a:xfrm>
            <a:off x="5318072" y="4927208"/>
            <a:ext cx="182880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12.0%–14.9% (15 states)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D64B302-C59D-4361-8643-C0C7074217B5}"/>
              </a:ext>
            </a:extLst>
          </p:cNvPr>
          <p:cNvSpPr/>
          <p:nvPr/>
        </p:nvSpPr>
        <p:spPr>
          <a:xfrm>
            <a:off x="2019948" y="4396903"/>
            <a:ext cx="136500" cy="136500"/>
          </a:xfrm>
          <a:prstGeom prst="ellipse">
            <a:avLst/>
          </a:prstGeom>
          <a:solidFill>
            <a:schemeClr val="bg1"/>
          </a:solidFill>
          <a:ln w="9525">
            <a:solidFill>
              <a:srgbClr val="A0B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BBBFDDA-E894-43B9-93D8-D5789B2A548C}"/>
              </a:ext>
            </a:extLst>
          </p:cNvPr>
          <p:cNvSpPr/>
          <p:nvPr/>
        </p:nvSpPr>
        <p:spPr>
          <a:xfrm>
            <a:off x="2019948" y="4667057"/>
            <a:ext cx="136500" cy="136500"/>
          </a:xfrm>
          <a:prstGeom prst="ellipse">
            <a:avLst/>
          </a:prstGeom>
          <a:solidFill>
            <a:srgbClr val="A0BBC9"/>
          </a:solidFill>
          <a:ln w="9525">
            <a:solidFill>
              <a:srgbClr val="A0B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24C553-BA3F-40D8-821B-EB1427BD7B39}"/>
              </a:ext>
            </a:extLst>
          </p:cNvPr>
          <p:cNvSpPr txBox="1"/>
          <p:nvPr/>
        </p:nvSpPr>
        <p:spPr>
          <a:xfrm>
            <a:off x="2219013" y="4374085"/>
            <a:ext cx="182880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&lt;10.0% (40 states + D.C.)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BACB21-8653-4206-944C-820F8AA7842B}"/>
              </a:ext>
            </a:extLst>
          </p:cNvPr>
          <p:cNvSpPr txBox="1"/>
          <p:nvPr/>
        </p:nvSpPr>
        <p:spPr>
          <a:xfrm>
            <a:off x="2219013" y="4647142"/>
            <a:ext cx="182880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10.0%–11.9% (7 states)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22EBDA-F324-3F40-9340-469E76AE82F0}"/>
              </a:ext>
            </a:extLst>
          </p:cNvPr>
          <p:cNvSpPr/>
          <p:nvPr/>
        </p:nvSpPr>
        <p:spPr>
          <a:xfrm>
            <a:off x="5110921" y="4396903"/>
            <a:ext cx="136500" cy="136500"/>
          </a:xfrm>
          <a:prstGeom prst="ellipse">
            <a:avLst/>
          </a:prstGeom>
          <a:solidFill>
            <a:schemeClr val="bg1"/>
          </a:solidFill>
          <a:ln w="9525">
            <a:solidFill>
              <a:srgbClr val="A0B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8AF3849-1FEC-5947-A5A7-E1CDDE3E2A59}"/>
              </a:ext>
            </a:extLst>
          </p:cNvPr>
          <p:cNvSpPr/>
          <p:nvPr/>
        </p:nvSpPr>
        <p:spPr>
          <a:xfrm>
            <a:off x="5110921" y="4667057"/>
            <a:ext cx="136500" cy="136500"/>
          </a:xfrm>
          <a:prstGeom prst="ellipse">
            <a:avLst/>
          </a:prstGeom>
          <a:solidFill>
            <a:srgbClr val="A0BBC9"/>
          </a:solidFill>
          <a:ln w="9525">
            <a:solidFill>
              <a:srgbClr val="A0B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E03319E-2997-AD41-89BA-0B7A9161BFB2}"/>
              </a:ext>
            </a:extLst>
          </p:cNvPr>
          <p:cNvSpPr/>
          <p:nvPr/>
        </p:nvSpPr>
        <p:spPr>
          <a:xfrm>
            <a:off x="5110921" y="4944475"/>
            <a:ext cx="136500" cy="136500"/>
          </a:xfrm>
          <a:prstGeom prst="ellipse">
            <a:avLst/>
          </a:prstGeom>
          <a:solidFill>
            <a:srgbClr val="417694"/>
          </a:solidFill>
          <a:ln w="9525">
            <a:solidFill>
              <a:srgbClr val="417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3FE2ADC-90C0-E845-BA55-95750F12F5A1}"/>
              </a:ext>
            </a:extLst>
          </p:cNvPr>
          <p:cNvSpPr/>
          <p:nvPr/>
        </p:nvSpPr>
        <p:spPr>
          <a:xfrm>
            <a:off x="8224374" y="4396903"/>
            <a:ext cx="136500" cy="136500"/>
          </a:xfrm>
          <a:prstGeom prst="ellipse">
            <a:avLst/>
          </a:prstGeom>
          <a:solidFill>
            <a:schemeClr val="bg1"/>
          </a:solidFill>
          <a:ln w="9525">
            <a:solidFill>
              <a:srgbClr val="A0B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CE8570F-09B1-D345-A382-B920E31FB0B7}"/>
              </a:ext>
            </a:extLst>
          </p:cNvPr>
          <p:cNvSpPr/>
          <p:nvPr/>
        </p:nvSpPr>
        <p:spPr>
          <a:xfrm>
            <a:off x="8224374" y="4667057"/>
            <a:ext cx="136500" cy="136500"/>
          </a:xfrm>
          <a:prstGeom prst="ellipse">
            <a:avLst/>
          </a:prstGeom>
          <a:solidFill>
            <a:srgbClr val="A0BBC9"/>
          </a:solidFill>
          <a:ln w="9525">
            <a:solidFill>
              <a:srgbClr val="A0BB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D2C1C65-8A14-6847-867D-4B67832B5750}"/>
              </a:ext>
            </a:extLst>
          </p:cNvPr>
          <p:cNvSpPr/>
          <p:nvPr/>
        </p:nvSpPr>
        <p:spPr>
          <a:xfrm>
            <a:off x="8224374" y="4944475"/>
            <a:ext cx="136500" cy="136500"/>
          </a:xfrm>
          <a:prstGeom prst="ellipse">
            <a:avLst/>
          </a:prstGeom>
          <a:solidFill>
            <a:srgbClr val="417694"/>
          </a:solidFill>
          <a:ln w="9525">
            <a:solidFill>
              <a:srgbClr val="417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795C95-E2A7-4515-A02B-D88041051B20}"/>
              </a:ext>
            </a:extLst>
          </p:cNvPr>
          <p:cNvSpPr txBox="1"/>
          <p:nvPr/>
        </p:nvSpPr>
        <p:spPr>
          <a:xfrm>
            <a:off x="2219013" y="4927208"/>
            <a:ext cx="182880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12.0%–13.2% (3 states)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E03319E-2997-AD41-89BA-0B7A9161BFB2}"/>
              </a:ext>
            </a:extLst>
          </p:cNvPr>
          <p:cNvSpPr/>
          <p:nvPr/>
        </p:nvSpPr>
        <p:spPr>
          <a:xfrm>
            <a:off x="2019948" y="4944475"/>
            <a:ext cx="136500" cy="136500"/>
          </a:xfrm>
          <a:prstGeom prst="ellipse">
            <a:avLst/>
          </a:prstGeom>
          <a:solidFill>
            <a:srgbClr val="417694"/>
          </a:solidFill>
          <a:ln w="9525">
            <a:solidFill>
              <a:srgbClr val="417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795C95-E2A7-4515-A02B-D88041051B20}"/>
              </a:ext>
            </a:extLst>
          </p:cNvPr>
          <p:cNvSpPr txBox="1"/>
          <p:nvPr/>
        </p:nvSpPr>
        <p:spPr>
          <a:xfrm>
            <a:off x="5318072" y="5190328"/>
            <a:ext cx="182880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15.0%–15.6% (1 state)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E03319E-2997-AD41-89BA-0B7A9161BFB2}"/>
              </a:ext>
            </a:extLst>
          </p:cNvPr>
          <p:cNvSpPr/>
          <p:nvPr/>
        </p:nvSpPr>
        <p:spPr>
          <a:xfrm>
            <a:off x="5110921" y="5215984"/>
            <a:ext cx="136500" cy="136500"/>
          </a:xfrm>
          <a:prstGeom prst="ellipse">
            <a:avLst/>
          </a:prstGeom>
          <a:solidFill>
            <a:srgbClr val="142B41"/>
          </a:solidFill>
          <a:ln w="9525">
            <a:solidFill>
              <a:srgbClr val="142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795C95-E2A7-4515-A02B-D88041051B20}"/>
              </a:ext>
            </a:extLst>
          </p:cNvPr>
          <p:cNvSpPr txBox="1"/>
          <p:nvPr/>
        </p:nvSpPr>
        <p:spPr>
          <a:xfrm>
            <a:off x="8433399" y="5190328"/>
            <a:ext cx="182880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rgbClr val="4951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15.0%–19.0% (5 states)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E03319E-2997-AD41-89BA-0B7A9161BFB2}"/>
              </a:ext>
            </a:extLst>
          </p:cNvPr>
          <p:cNvSpPr/>
          <p:nvPr/>
        </p:nvSpPr>
        <p:spPr>
          <a:xfrm>
            <a:off x="8224374" y="5215984"/>
            <a:ext cx="136500" cy="136500"/>
          </a:xfrm>
          <a:prstGeom prst="ellipse">
            <a:avLst/>
          </a:prstGeom>
          <a:solidFill>
            <a:srgbClr val="142B41"/>
          </a:solidFill>
          <a:ln w="9525">
            <a:solidFill>
              <a:srgbClr val="142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22E6D1-3BAA-497A-B9F4-F86B0B73760C}"/>
              </a:ext>
            </a:extLst>
          </p:cNvPr>
          <p:cNvSpPr txBox="1"/>
          <p:nvPr/>
        </p:nvSpPr>
        <p:spPr>
          <a:xfrm>
            <a:off x="1597152" y="73152"/>
            <a:ext cx="8997696" cy="18288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defTabSz="1219170"/>
            <a:r>
              <a:rPr lang="en-US" sz="1000" dirty="0">
                <a:solidFill>
                  <a:srgbClr val="49514A"/>
                </a:solidFill>
              </a:rPr>
              <a:t>EXHIBIT 2</a:t>
            </a:r>
          </a:p>
        </p:txBody>
      </p:sp>
    </p:spTree>
    <p:extLst>
      <p:ext uri="{BB962C8B-B14F-4D97-AF65-F5344CB8AC3E}">
        <p14:creationId xmlns:p14="http://schemas.microsoft.com/office/powerpoint/2010/main" val="356320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14" y="277091"/>
            <a:ext cx="10575472" cy="94456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March 2022: Where Are We Right Now?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69" y="1221653"/>
            <a:ext cx="11207579" cy="59134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2017 “Repeal and Replace” plans are dead—repeal now unlikely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Republican lawsuit to repeal ACA in ‘21 died in SCOTUS–last major lawsuits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Democrats/Bidenworld promoting new health reforms focused on: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Strengthening ACA private insurance Marketplaces/Exchanges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Helping 2-3 million in Medicaid coverage gap, 12 states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Advancing price controls on prescription drugs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Adding benefits to Medicare—and nothing more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American Rescue Plan was game changer for ACA– and time limited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Building Back Better seeks to extend ARPA benefits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Coverage held steady during Covid-19 crisis and economic downturn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Value-based care agenda—evolving and not going away</a:t>
            </a:r>
          </a:p>
        </p:txBody>
      </p:sp>
    </p:spTree>
    <p:extLst>
      <p:ext uri="{BB962C8B-B14F-4D97-AF65-F5344CB8AC3E}">
        <p14:creationId xmlns:p14="http://schemas.microsoft.com/office/powerpoint/2010/main" val="27211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07112F-3A03-9745-9848-6EB1566FA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555" y="1043236"/>
            <a:ext cx="8509777" cy="57068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D18E4C-C8B6-584A-B474-E89CF5A0C060}"/>
              </a:ext>
            </a:extLst>
          </p:cNvPr>
          <p:cNvSpPr txBox="1"/>
          <p:nvPr/>
        </p:nvSpPr>
        <p:spPr>
          <a:xfrm>
            <a:off x="1819555" y="182950"/>
            <a:ext cx="7155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+mj-lt"/>
                <a:cs typeface="Calibri Light" panose="020F0302020204030204" pitchFamily="34" charset="0"/>
              </a:rPr>
              <a:t>Per Capital Health Spending 2018</a:t>
            </a:r>
          </a:p>
        </p:txBody>
      </p:sp>
    </p:spTree>
    <p:extLst>
      <p:ext uri="{BB962C8B-B14F-4D97-AF65-F5344CB8AC3E}">
        <p14:creationId xmlns:p14="http://schemas.microsoft.com/office/powerpoint/2010/main" val="49055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BB967C-3D9E-4907-80FB-CC2AEF2BB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41" y="161612"/>
            <a:ext cx="11355859" cy="45360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j-lt"/>
              </a:rPr>
              <a:t>U.S. Health Spending as a Percentage of GDP, 1980–2019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CB715361-3409-4AA9-875C-5A85E024E7B2}"/>
              </a:ext>
            </a:extLst>
          </p:cNvPr>
          <p:cNvGraphicFramePr>
            <a:graphicFrameLocks noGrp="1"/>
          </p:cNvGraphicFramePr>
          <p:nvPr>
            <p:ph type="chart" sz="quarter" idx="19"/>
          </p:nvPr>
        </p:nvGraphicFramePr>
        <p:xfrm>
          <a:off x="1076632" y="1168401"/>
          <a:ext cx="9866671" cy="426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btitle 6">
            <a:extLst>
              <a:ext uri="{FF2B5EF4-FFF2-40B4-BE49-F238E27FC236}">
                <a16:creationId xmlns:a16="http://schemas.microsoft.com/office/drawing/2014/main" id="{64E2157A-792C-436F-8B13-4DABD6BEF5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95499" y="5739484"/>
            <a:ext cx="8961120" cy="453602"/>
          </a:xfrm>
        </p:spPr>
        <p:txBody>
          <a:bodyPr/>
          <a:lstStyle/>
          <a:p>
            <a:r>
              <a:rPr lang="en-US" dirty="0"/>
              <a:t>Notes: Current expenditures on health. Based on System of Health Accounts methodology, with some differences between country methodologies. GDP refers to gross domestic product. </a:t>
            </a:r>
          </a:p>
          <a:p>
            <a:r>
              <a:rPr lang="en-US" dirty="0"/>
              <a:t>* 2019 data are provisional or estimated for Australia, Canada, and New Zealand.</a:t>
            </a:r>
          </a:p>
          <a:p>
            <a:r>
              <a:rPr lang="en-US" dirty="0"/>
              <a:t>Data: OECD Health Data, July 2021.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1712BF-769B-FD45-9C0B-A23E27CD16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95438" y="766150"/>
            <a:ext cx="8961120" cy="251315"/>
          </a:xfrm>
        </p:spPr>
        <p:txBody>
          <a:bodyPr/>
          <a:lstStyle/>
          <a:p>
            <a:r>
              <a:rPr lang="en-US" dirty="0"/>
              <a:t>Percent (%) of Gross Domestic Product</a:t>
            </a:r>
          </a:p>
        </p:txBody>
      </p:sp>
    </p:spTree>
    <p:extLst>
      <p:ext uri="{BB962C8B-B14F-4D97-AF65-F5344CB8AC3E}">
        <p14:creationId xmlns:p14="http://schemas.microsoft.com/office/powerpoint/2010/main" val="84622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3B207D-DDB2-45AA-83D0-BD20AE449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463" y="269765"/>
            <a:ext cx="8961120" cy="45360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j-lt"/>
              </a:rPr>
              <a:t>Health Care System Performance Rankings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C2C13C7-BCAA-4F00-9730-052803B2EFDA}"/>
              </a:ext>
            </a:extLst>
          </p:cNvPr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1006447808"/>
              </p:ext>
            </p:extLst>
          </p:nvPr>
        </p:nvGraphicFramePr>
        <p:xfrm>
          <a:off x="927463" y="1028700"/>
          <a:ext cx="10319662" cy="511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900">
                  <a:extLst>
                    <a:ext uri="{9D8B030D-6E8A-4147-A177-3AD203B41FA5}">
                      <a16:colId xmlns:a16="http://schemas.microsoft.com/office/drawing/2014/main" val="1024339142"/>
                    </a:ext>
                  </a:extLst>
                </a:gridCol>
                <a:gridCol w="734342">
                  <a:extLst>
                    <a:ext uri="{9D8B030D-6E8A-4147-A177-3AD203B41FA5}">
                      <a16:colId xmlns:a16="http://schemas.microsoft.com/office/drawing/2014/main" val="923748998"/>
                    </a:ext>
                  </a:extLst>
                </a:gridCol>
                <a:gridCol w="734342">
                  <a:extLst>
                    <a:ext uri="{9D8B030D-6E8A-4147-A177-3AD203B41FA5}">
                      <a16:colId xmlns:a16="http://schemas.microsoft.com/office/drawing/2014/main" val="1938286253"/>
                    </a:ext>
                  </a:extLst>
                </a:gridCol>
                <a:gridCol w="734342">
                  <a:extLst>
                    <a:ext uri="{9D8B030D-6E8A-4147-A177-3AD203B41FA5}">
                      <a16:colId xmlns:a16="http://schemas.microsoft.com/office/drawing/2014/main" val="3446741469"/>
                    </a:ext>
                  </a:extLst>
                </a:gridCol>
                <a:gridCol w="734342">
                  <a:extLst>
                    <a:ext uri="{9D8B030D-6E8A-4147-A177-3AD203B41FA5}">
                      <a16:colId xmlns:a16="http://schemas.microsoft.com/office/drawing/2014/main" val="619145733"/>
                    </a:ext>
                  </a:extLst>
                </a:gridCol>
                <a:gridCol w="734342">
                  <a:extLst>
                    <a:ext uri="{9D8B030D-6E8A-4147-A177-3AD203B41FA5}">
                      <a16:colId xmlns:a16="http://schemas.microsoft.com/office/drawing/2014/main" val="2514995340"/>
                    </a:ext>
                  </a:extLst>
                </a:gridCol>
                <a:gridCol w="734342">
                  <a:extLst>
                    <a:ext uri="{9D8B030D-6E8A-4147-A177-3AD203B41FA5}">
                      <a16:colId xmlns:a16="http://schemas.microsoft.com/office/drawing/2014/main" val="2163205372"/>
                    </a:ext>
                  </a:extLst>
                </a:gridCol>
                <a:gridCol w="734342">
                  <a:extLst>
                    <a:ext uri="{9D8B030D-6E8A-4147-A177-3AD203B41FA5}">
                      <a16:colId xmlns:a16="http://schemas.microsoft.com/office/drawing/2014/main" val="1826307072"/>
                    </a:ext>
                  </a:extLst>
                </a:gridCol>
                <a:gridCol w="734342">
                  <a:extLst>
                    <a:ext uri="{9D8B030D-6E8A-4147-A177-3AD203B41FA5}">
                      <a16:colId xmlns:a16="http://schemas.microsoft.com/office/drawing/2014/main" val="742391807"/>
                    </a:ext>
                  </a:extLst>
                </a:gridCol>
                <a:gridCol w="734342">
                  <a:extLst>
                    <a:ext uri="{9D8B030D-6E8A-4147-A177-3AD203B41FA5}">
                      <a16:colId xmlns:a16="http://schemas.microsoft.com/office/drawing/2014/main" val="3066792217"/>
                    </a:ext>
                  </a:extLst>
                </a:gridCol>
                <a:gridCol w="734342">
                  <a:extLst>
                    <a:ext uri="{9D8B030D-6E8A-4147-A177-3AD203B41FA5}">
                      <a16:colId xmlns:a16="http://schemas.microsoft.com/office/drawing/2014/main" val="2844910915"/>
                    </a:ext>
                  </a:extLst>
                </a:gridCol>
                <a:gridCol w="734342">
                  <a:extLst>
                    <a:ext uri="{9D8B030D-6E8A-4147-A177-3AD203B41FA5}">
                      <a16:colId xmlns:a16="http://schemas.microsoft.com/office/drawing/2014/main" val="1634908477"/>
                    </a:ext>
                  </a:extLst>
                </a:gridCol>
              </a:tblGrid>
              <a:tr h="761365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AUS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CAN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FRA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GER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NETH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NZ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NOR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SWE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SWIZ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UK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US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159264"/>
                  </a:ext>
                </a:extLst>
              </a:tr>
              <a:tr h="725207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Suisse Int'l Bold" panose="020B0804000000000000" pitchFamily="34" charset="77"/>
                          <a:cs typeface="Arial" panose="020B0604020202020204" pitchFamily="34" charset="0"/>
                        </a:rPr>
                        <a:t>OVERALL RANKING</a:t>
                      </a:r>
                    </a:p>
                  </a:txBody>
                  <a:tcPr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 Bold" panose="020B0804000000000000" pitchFamily="34" charset="77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 Bold" panose="020B0804000000000000" pitchFamily="34" charset="77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 Bold" panose="020B0804000000000000" pitchFamily="34" charset="77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 Bold" panose="020B0804000000000000" pitchFamily="34" charset="77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 Bold" panose="020B0804000000000000" pitchFamily="34" charset="77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 Bold" panose="020B0804000000000000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 Bold" panose="020B0804000000000000" pitchFamily="34" charset="77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effectLst/>
                          <a:latin typeface="Suisse Int'l Bold" panose="020B0804000000000000" pitchFamily="34" charset="77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 Bold" panose="020B0804000000000000" pitchFamily="34" charset="77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 Bold" panose="020B0804000000000000" pitchFamily="34" charset="77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 Bold" panose="020B0804000000000000" pitchFamily="34" charset="77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81023"/>
                  </a:ext>
                </a:extLst>
              </a:tr>
              <a:tr h="725207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Access to Care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239013"/>
                  </a:ext>
                </a:extLst>
              </a:tr>
              <a:tr h="725207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Care Process</a:t>
                      </a:r>
                    </a:p>
                  </a:txBody>
                  <a:tcPr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" panose="020B0804000000000000" pitchFamily="34" charset="77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02937"/>
                  </a:ext>
                </a:extLst>
              </a:tr>
              <a:tr h="725207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Administrative Efficiency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" panose="020B0804000000000000" pitchFamily="34" charset="77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121430"/>
                  </a:ext>
                </a:extLst>
              </a:tr>
              <a:tr h="725207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Equity</a:t>
                      </a:r>
                    </a:p>
                  </a:txBody>
                  <a:tcPr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" panose="020B0804000000000000" pitchFamily="34" charset="77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666527"/>
                  </a:ext>
                </a:extLst>
              </a:tr>
              <a:tr h="725207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latin typeface="Suisse Int'l" panose="020B0804000000000000" pitchFamily="34" charset="77"/>
                          <a:cs typeface="Arial" panose="020B0604020202020204" pitchFamily="34" charset="0"/>
                        </a:rPr>
                        <a:t>Health Care Outcomes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Suisse Int'l" panose="020B0804000000000000" pitchFamily="34" charset="77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effectLst/>
                          <a:latin typeface="Suisse Int'l" panose="020B0804000000000000" pitchFamily="34" charset="77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540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58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217838-1CF5-904F-808B-D5E79E0E2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2907" y="-9764"/>
            <a:ext cx="9698681" cy="6867764"/>
          </a:xfrm>
        </p:spPr>
      </p:pic>
    </p:spTree>
    <p:extLst>
      <p:ext uri="{BB962C8B-B14F-4D97-AF65-F5344CB8AC3E}">
        <p14:creationId xmlns:p14="http://schemas.microsoft.com/office/powerpoint/2010/main" val="157732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F820A-C5A2-014A-B579-952944CD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5581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+mj-lt"/>
              </a:rPr>
              <a:t>2. Affordable Care Act – key components</a:t>
            </a:r>
          </a:p>
        </p:txBody>
      </p:sp>
    </p:spTree>
    <p:extLst>
      <p:ext uri="{BB962C8B-B14F-4D97-AF65-F5344CB8AC3E}">
        <p14:creationId xmlns:p14="http://schemas.microsoft.com/office/powerpoint/2010/main" val="188163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1662</Words>
  <Application>Microsoft Macintosh PowerPoint</Application>
  <PresentationFormat>Widescreen</PresentationFormat>
  <Paragraphs>323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Berlingske Serif Text Light</vt:lpstr>
      <vt:lpstr>Calibri</vt:lpstr>
      <vt:lpstr>Calibri Light</vt:lpstr>
      <vt:lpstr>Georgia</vt:lpstr>
      <vt:lpstr>Suisse Int'l</vt:lpstr>
      <vt:lpstr>Suisse Int'l Bold</vt:lpstr>
      <vt:lpstr>Suisse Int'l Italic</vt:lpstr>
      <vt:lpstr>Office Theme</vt:lpstr>
      <vt:lpstr>Progress &amp; Peril in  US Health Reform </vt:lpstr>
      <vt:lpstr>Contents: US Health Reform  </vt:lpstr>
      <vt:lpstr>PowerPoint Presentation</vt:lpstr>
      <vt:lpstr>March 2022: Where Are We Right Now? </vt:lpstr>
      <vt:lpstr>PowerPoint Presentation</vt:lpstr>
      <vt:lpstr>U.S. Health Spending as a Percentage of GDP, 1980–2019</vt:lpstr>
      <vt:lpstr>Health Care System Performance Rankings</vt:lpstr>
      <vt:lpstr>PowerPoint Presentation</vt:lpstr>
      <vt:lpstr>PowerPoint Presentation</vt:lpstr>
      <vt:lpstr>PowerPoint Presentation</vt:lpstr>
      <vt:lpstr>Key ACA Reforms</vt:lpstr>
      <vt:lpstr>Public Opinion on the ACA: 2010-2021</vt:lpstr>
      <vt:lpstr>PowerPoint Presentation</vt:lpstr>
      <vt:lpstr>PowerPoint Presentation</vt:lpstr>
      <vt:lpstr>Uninsured Rates by State/County</vt:lpstr>
      <vt:lpstr>Bold Agenda for Health System Transformation</vt:lpstr>
      <vt:lpstr>PowerPoint Presentation</vt:lpstr>
      <vt:lpstr>Growth in Medicare ACO Enrollment</vt:lpstr>
      <vt:lpstr>PowerPoint Presentation</vt:lpstr>
      <vt:lpstr>PowerPoint Presentation</vt:lpstr>
      <vt:lpstr>PowerPoint Presentation</vt:lpstr>
      <vt:lpstr>What’s at Stake re: ARPA Subsidy Continuation</vt:lpstr>
      <vt:lpstr>PowerPoint Presentation</vt:lpstr>
      <vt:lpstr>Key Health Provisions of BBB Legislation</vt:lpstr>
      <vt:lpstr>PowerPoint Presentation</vt:lpstr>
      <vt:lpstr>5. What’s Coming Up?</vt:lpstr>
      <vt:lpstr>70+ Years of Universal Coverage Attempts in the U.S.</vt:lpstr>
      <vt:lpstr>70 Years of U.S. Universal Coverage Attempts</vt:lpstr>
      <vt:lpstr>1981-2020: In this era, how many years of trifecta party control? White House/House/Senate</vt:lpstr>
      <vt:lpstr>1933-1980: In New Deal Era, how many years of unified party control? White House/House/Senate?</vt:lpstr>
      <vt:lpstr>Premium contributions and deductibles added up to more than  11 percent of U.S. median income in 2020.</vt:lpstr>
      <vt:lpstr>In a growing number of states, worker insurance premium contributions and deductibles make up 10 percent or more of median income.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McDonough</dc:creator>
  <cp:lastModifiedBy>John McDonough</cp:lastModifiedBy>
  <cp:revision>5</cp:revision>
  <dcterms:created xsi:type="dcterms:W3CDTF">2022-03-04T16:35:09Z</dcterms:created>
  <dcterms:modified xsi:type="dcterms:W3CDTF">2022-03-07T15:43:01Z</dcterms:modified>
</cp:coreProperties>
</file>