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70" r:id="rId3"/>
    <p:sldId id="257" r:id="rId4"/>
    <p:sldId id="258" r:id="rId5"/>
    <p:sldId id="261" r:id="rId6"/>
    <p:sldId id="262" r:id="rId7"/>
    <p:sldId id="265" r:id="rId8"/>
    <p:sldId id="263" r:id="rId9"/>
    <p:sldId id="264" r:id="rId10"/>
    <p:sldId id="271" r:id="rId11"/>
    <p:sldId id="269" r:id="rId12"/>
    <p:sldId id="266" r:id="rId13"/>
    <p:sldId id="267" r:id="rId14"/>
    <p:sldId id="268" r:id="rId15"/>
    <p:sldId id="259" r:id="rId16"/>
    <p:sldId id="260" r:id="rId17"/>
    <p:sldId id="272" r:id="rId18"/>
    <p:sldId id="275" r:id="rId19"/>
    <p:sldId id="273" r:id="rId20"/>
    <p:sldId id="274" r:id="rId21"/>
    <p:sldId id="277" r:id="rId22"/>
    <p:sldId id="276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1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6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1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3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3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6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1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3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3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7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3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2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92E9E-F1CA-41E2-A72F-D8CED27E22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 Facing the US Health Care Systems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620E5B-BD2E-484F-948A-8733EF7340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Brian Rosman</a:t>
            </a:r>
          </a:p>
          <a:p>
            <a:r>
              <a:rPr lang="en-US" dirty="0"/>
              <a:t>Legislative Director, Sen. Jo Comerford</a:t>
            </a:r>
          </a:p>
        </p:txBody>
      </p:sp>
    </p:spTree>
    <p:extLst>
      <p:ext uri="{BB962C8B-B14F-4D97-AF65-F5344CB8AC3E}">
        <p14:creationId xmlns:p14="http://schemas.microsoft.com/office/powerpoint/2010/main" val="4072769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ADE23A-57BE-439E-9A54-D9358AFC0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Access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1BCD32-1C27-4934-8F52-E47AFEB84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7635" y="878774"/>
            <a:ext cx="8299620" cy="5058888"/>
          </a:xfr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E9CD6F4-C9AE-4FC1-BEC3-9CB35FD3BF72}"/>
              </a:ext>
            </a:extLst>
          </p:cNvPr>
          <p:cNvSpPr/>
          <p:nvPr/>
        </p:nvSpPr>
        <p:spPr>
          <a:xfrm>
            <a:off x="7667625" y="4010025"/>
            <a:ext cx="2228850" cy="1047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57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4E0F-2686-4B3E-B406-DE57C5B38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Access does not always mean care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D18D6E0-E653-4B10-AFAF-32E9B30074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509620"/>
            <a:ext cx="7277100" cy="596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715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20EC-173F-47C6-867C-807201041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Problems paying medical bills even if insured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DCE7FA-1299-4BBB-B0EC-44C2FCAD2B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90" y="320175"/>
            <a:ext cx="7980828" cy="598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496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F231E5-F402-49E1-82B4-C762909ED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F0BA12B-74D1-4DB1-9A3F-C9BA27B81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15FCC40-AA93-4D3B-90D0-69BC824EA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B65669-63C2-423C-8559-6762673A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398" y="2315688"/>
            <a:ext cx="7315200" cy="22380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 i="1" dirty="0">
                <a:solidFill>
                  <a:schemeClr val="tx2"/>
                </a:solidFill>
              </a:rPr>
              <a:t>Note 1: This is way over-simplified</a:t>
            </a:r>
            <a:br>
              <a:rPr lang="en-US" sz="4100" dirty="0">
                <a:solidFill>
                  <a:schemeClr val="tx2"/>
                </a:solidFill>
              </a:rPr>
            </a:br>
            <a:br>
              <a:rPr lang="en-US" sz="4100" dirty="0">
                <a:solidFill>
                  <a:schemeClr val="tx2"/>
                </a:solidFill>
              </a:rPr>
            </a:br>
            <a:br>
              <a:rPr lang="en-US" sz="4100" dirty="0">
                <a:solidFill>
                  <a:schemeClr val="tx2"/>
                </a:solidFill>
              </a:rPr>
            </a:br>
            <a:br>
              <a:rPr lang="en-US" sz="4100" dirty="0">
                <a:solidFill>
                  <a:schemeClr val="tx2"/>
                </a:solidFill>
              </a:rPr>
            </a:br>
            <a:endParaRPr lang="en-US" sz="4100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30126-3CE4-40F2-A645-5E2D4F0B1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4397" y="4670246"/>
            <a:ext cx="6714232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0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F231E5-F402-49E1-82B4-C762909ED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F0BA12B-74D1-4DB1-9A3F-C9BA27B81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15FCC40-AA93-4D3B-90D0-69BC824EA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B65669-63C2-423C-8559-6762673A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398" y="1298447"/>
            <a:ext cx="7315200" cy="419982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i="1" dirty="0">
                <a:solidFill>
                  <a:schemeClr val="tx2"/>
                </a:solidFill>
              </a:rPr>
              <a:t>Note 2: Massachusetts is doing better than the national average</a:t>
            </a:r>
            <a:br>
              <a:rPr lang="en-US" sz="3600" dirty="0">
                <a:solidFill>
                  <a:schemeClr val="tx2"/>
                </a:solidFill>
              </a:rPr>
            </a:b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- Uninsurance rate: just 3% - best in US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- Quality – Top 10 among states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- Cost – a lot, but not going up as much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       - Still, 15% of those insured had problem paying medical bill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30126-3CE4-40F2-A645-5E2D4F0B1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4397" y="4670246"/>
            <a:ext cx="6714232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08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7B91-6186-4AA0-B6FD-D0A66E53A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6" y="1123837"/>
            <a:ext cx="3114674" cy="4601183"/>
          </a:xfrm>
        </p:spPr>
        <p:txBody>
          <a:bodyPr>
            <a:normAutofit/>
          </a:bodyPr>
          <a:lstStyle/>
          <a:p>
            <a:r>
              <a:rPr lang="en-US" sz="5400" b="1" dirty="0"/>
              <a:t>The Big </a:t>
            </a:r>
            <a:r>
              <a:rPr lang="en-US" sz="6000" b="1" dirty="0"/>
              <a:t>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104D0-36C6-40EA-9A4E-FB33C8BDD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Cost</a:t>
            </a:r>
          </a:p>
          <a:p>
            <a:r>
              <a:rPr lang="en-US" sz="5400" dirty="0"/>
              <a:t>Quality </a:t>
            </a:r>
          </a:p>
          <a:p>
            <a:r>
              <a:rPr lang="en-US" sz="5400" dirty="0"/>
              <a:t>Access</a:t>
            </a:r>
          </a:p>
        </p:txBody>
      </p:sp>
    </p:spTree>
    <p:extLst>
      <p:ext uri="{BB962C8B-B14F-4D97-AF65-F5344CB8AC3E}">
        <p14:creationId xmlns:p14="http://schemas.microsoft.com/office/powerpoint/2010/main" val="1653029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7B91-6186-4AA0-B6FD-D0A66E53A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28456" cy="4601183"/>
          </a:xfrm>
        </p:spPr>
        <p:txBody>
          <a:bodyPr>
            <a:normAutofit/>
          </a:bodyPr>
          <a:lstStyle/>
          <a:p>
            <a:r>
              <a:rPr lang="en-US" sz="5400" b="1" dirty="0"/>
              <a:t>Should it be the </a:t>
            </a:r>
            <a:br>
              <a:rPr lang="en-US" sz="5400" b="1" dirty="0"/>
            </a:br>
            <a:r>
              <a:rPr lang="en-US" sz="5400" b="1" dirty="0"/>
              <a:t>Big 4?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104D0-36C6-40EA-9A4E-FB33C8BDD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Cost</a:t>
            </a:r>
          </a:p>
          <a:p>
            <a:r>
              <a:rPr lang="en-US" sz="5400" dirty="0"/>
              <a:t>Quality </a:t>
            </a:r>
          </a:p>
          <a:p>
            <a:r>
              <a:rPr lang="en-US" sz="5400" dirty="0"/>
              <a:t>Access</a:t>
            </a:r>
          </a:p>
          <a:p>
            <a:r>
              <a:rPr lang="en-US" sz="5400" i="1" dirty="0"/>
              <a:t>Equity</a:t>
            </a:r>
          </a:p>
        </p:txBody>
      </p:sp>
    </p:spTree>
    <p:extLst>
      <p:ext uri="{BB962C8B-B14F-4D97-AF65-F5344CB8AC3E}">
        <p14:creationId xmlns:p14="http://schemas.microsoft.com/office/powerpoint/2010/main" val="443143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41770-CA37-4E37-B9AB-D7BAFF8D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Life Expectancy by race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E0E5C1-501D-4745-ACBD-94DE84A9C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6353" y="411684"/>
            <a:ext cx="8059633" cy="6009581"/>
          </a:xfrm>
        </p:spPr>
      </p:pic>
    </p:spTree>
    <p:extLst>
      <p:ext uri="{BB962C8B-B14F-4D97-AF65-F5344CB8AC3E}">
        <p14:creationId xmlns:p14="http://schemas.microsoft.com/office/powerpoint/2010/main" val="36179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EC236-7B0D-4BAC-9702-19DF1BAA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4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AE0100-A477-4524-BED4-4D00C5787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500" y="468650"/>
            <a:ext cx="10560425" cy="5967775"/>
          </a:xfrm>
        </p:spPr>
      </p:pic>
    </p:spTree>
    <p:extLst>
      <p:ext uri="{BB962C8B-B14F-4D97-AF65-F5344CB8AC3E}">
        <p14:creationId xmlns:p14="http://schemas.microsoft.com/office/powerpoint/2010/main" val="2175886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620D-2516-4C66-91C7-84EA3A6F3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COVID deaths: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794BC7-2DC1-4B6F-B1DA-989AEAB27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250" y="1123837"/>
            <a:ext cx="8520962" cy="4813825"/>
          </a:xfrm>
        </p:spPr>
      </p:pic>
    </p:spTree>
    <p:extLst>
      <p:ext uri="{BB962C8B-B14F-4D97-AF65-F5344CB8AC3E}">
        <p14:creationId xmlns:p14="http://schemas.microsoft.com/office/powerpoint/2010/main" val="413364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3D166-36C5-4D76-BEAB-1B73196C1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Truth: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7C151-5A12-430F-B8E5-B787E5EFD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People don’t want health care, </a:t>
            </a:r>
          </a:p>
          <a:p>
            <a:pPr marL="0" indent="0">
              <a:buNone/>
            </a:pPr>
            <a:r>
              <a:rPr lang="en-US" sz="6000" b="1" dirty="0"/>
              <a:t>we want health</a:t>
            </a:r>
            <a:r>
              <a:rPr lang="en-US" sz="6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2133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2E17-90C5-4847-85BA-570FB37E9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We want health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025123-3A5F-4528-B166-A856B195D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0099" y="563670"/>
            <a:ext cx="8486609" cy="5837130"/>
          </a:xfrm>
        </p:spPr>
      </p:pic>
    </p:spTree>
    <p:extLst>
      <p:ext uri="{BB962C8B-B14F-4D97-AF65-F5344CB8AC3E}">
        <p14:creationId xmlns:p14="http://schemas.microsoft.com/office/powerpoint/2010/main" val="507778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3A38-F373-4107-8D6E-9F442F17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Are our priorities right?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B9C9E-C431-4E70-A989-866ACA31B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3719" y="352622"/>
            <a:ext cx="8245362" cy="5739419"/>
          </a:xfrm>
        </p:spPr>
      </p:pic>
    </p:spTree>
    <p:extLst>
      <p:ext uri="{BB962C8B-B14F-4D97-AF65-F5344CB8AC3E}">
        <p14:creationId xmlns:p14="http://schemas.microsoft.com/office/powerpoint/2010/main" val="3316982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028825-730E-4016-8C57-D58BD143B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0628" y="2407298"/>
            <a:ext cx="3645724" cy="3498980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Massachusetts spending priorities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F3058A-1E33-4536-8DCA-2AA44559C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096" y="1218148"/>
            <a:ext cx="8538879" cy="411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43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3D166-36C5-4D76-BEAB-1B73196C1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Truth: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7C151-5A12-430F-B8E5-B787E5EFD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People don’t want health care, </a:t>
            </a:r>
          </a:p>
          <a:p>
            <a:pPr marL="0" indent="0">
              <a:buNone/>
            </a:pPr>
            <a:r>
              <a:rPr lang="en-US" sz="6000" b="1" dirty="0"/>
              <a:t>we want health</a:t>
            </a:r>
            <a:r>
              <a:rPr lang="en-US" sz="6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5465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59C0-A95C-441E-8D6F-09C52576C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What I’m working on</a:t>
            </a:r>
          </a:p>
        </p:txBody>
      </p:sp>
      <p:pic>
        <p:nvPicPr>
          <p:cNvPr id="1028" name="Picture 4" descr="BOSTON, MA: August 5, 2020: The Massachusetts State House in Boston, Massachusetts. (Staff photo by Nicolaus Czarnecki/MediaNews Group/Boston Herald)">
            <a:extLst>
              <a:ext uri="{FF2B5EF4-FFF2-40B4-BE49-F238E27FC236}">
                <a16:creationId xmlns:a16="http://schemas.microsoft.com/office/drawing/2014/main" id="{5B7B55D4-E4A7-4304-B746-F8A4DD38A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453" y="795648"/>
            <a:ext cx="7926778" cy="528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571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8C7E6-9F52-4565-BD3C-2FC84722C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What I’m working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D3F54-0A46-479C-9DFC-D5E916F9A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COVID Oversight Committee</a:t>
            </a:r>
          </a:p>
          <a:p>
            <a:r>
              <a:rPr lang="en-US" sz="3200" dirty="0"/>
              <a:t>Health in all policies bill (HEALING)</a:t>
            </a:r>
          </a:p>
          <a:p>
            <a:r>
              <a:rPr lang="en-US" sz="3200" dirty="0"/>
              <a:t>Local public health standards</a:t>
            </a:r>
          </a:p>
          <a:p>
            <a:r>
              <a:rPr lang="en-US" sz="3200" dirty="0"/>
              <a:t>End of life options </a:t>
            </a:r>
          </a:p>
          <a:p>
            <a:r>
              <a:rPr lang="en-US" sz="3200" dirty="0"/>
              <a:t>Pancreatic cancer plan</a:t>
            </a:r>
          </a:p>
          <a:p>
            <a:r>
              <a:rPr lang="en-US" sz="3200" dirty="0"/>
              <a:t>Dental care at Community Health Centers</a:t>
            </a:r>
          </a:p>
          <a:p>
            <a:r>
              <a:rPr lang="en-US" sz="3200" dirty="0"/>
              <a:t>Maternal health disparities</a:t>
            </a:r>
          </a:p>
          <a:p>
            <a:r>
              <a:rPr lang="en-US" sz="3200" dirty="0"/>
              <a:t>PFAS chemicals in consumer products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1094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7B91-6186-4AA0-B6FD-D0A66E53A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23837"/>
            <a:ext cx="3171825" cy="4601183"/>
          </a:xfrm>
        </p:spPr>
        <p:txBody>
          <a:bodyPr>
            <a:normAutofit/>
          </a:bodyPr>
          <a:lstStyle/>
          <a:p>
            <a:r>
              <a:rPr lang="en-US" sz="5400" b="1" dirty="0"/>
              <a:t>The Big </a:t>
            </a:r>
            <a:r>
              <a:rPr lang="en-US" sz="6000" b="1" dirty="0"/>
              <a:t>3: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104D0-36C6-40EA-9A4E-FB33C8BDD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Cost</a:t>
            </a:r>
          </a:p>
          <a:p>
            <a:r>
              <a:rPr lang="en-US" sz="5400" dirty="0"/>
              <a:t>Quality </a:t>
            </a:r>
          </a:p>
          <a:p>
            <a:r>
              <a:rPr lang="en-US" sz="5400" dirty="0"/>
              <a:t>Access</a:t>
            </a:r>
          </a:p>
        </p:txBody>
      </p:sp>
    </p:spTree>
    <p:extLst>
      <p:ext uri="{BB962C8B-B14F-4D97-AF65-F5344CB8AC3E}">
        <p14:creationId xmlns:p14="http://schemas.microsoft.com/office/powerpoint/2010/main" val="110827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7B91-6186-4AA0-B6FD-D0A66E53A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/>
              <a:t>StandardLine</a:t>
            </a:r>
            <a:r>
              <a:rPr lang="en-US" sz="5400" b="1" dirty="0"/>
              <a:t>:</a:t>
            </a:r>
            <a:br>
              <a:rPr lang="en-US" sz="5400" b="1" dirty="0"/>
            </a:br>
            <a:r>
              <a:rPr lang="en-US" sz="5400" b="1" dirty="0"/>
              <a:t>Pick </a:t>
            </a:r>
            <a:r>
              <a:rPr lang="en-US" sz="7200" b="1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104D0-36C6-40EA-9A4E-FB33C8BDD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Cost</a:t>
            </a:r>
          </a:p>
          <a:p>
            <a:r>
              <a:rPr lang="en-US" sz="5400" dirty="0"/>
              <a:t>Quality </a:t>
            </a:r>
          </a:p>
          <a:p>
            <a:r>
              <a:rPr lang="en-US" sz="5400" dirty="0"/>
              <a:t>Access</a:t>
            </a:r>
          </a:p>
        </p:txBody>
      </p:sp>
    </p:spTree>
    <p:extLst>
      <p:ext uri="{BB962C8B-B14F-4D97-AF65-F5344CB8AC3E}">
        <p14:creationId xmlns:p14="http://schemas.microsoft.com/office/powerpoint/2010/main" val="3851122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44ED8-ED0B-4092-AADB-02E9A3C62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1. Cost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B8C756-DC9C-4118-AD63-84206D8DA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9475" y="215123"/>
            <a:ext cx="8375113" cy="6347764"/>
          </a:xfrm>
        </p:spPr>
      </p:pic>
    </p:spTree>
    <p:extLst>
      <p:ext uri="{BB962C8B-B14F-4D97-AF65-F5344CB8AC3E}">
        <p14:creationId xmlns:p14="http://schemas.microsoft.com/office/powerpoint/2010/main" val="2912953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9B194-6284-49EB-B92F-FE218A616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2. Quality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71AF78-AB51-486B-801C-F3D8A5649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3C6956-AF17-43D0-BF44-C0746997F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105" y="670089"/>
            <a:ext cx="8487269" cy="55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FF079-6D16-4030-BDCC-7FDC21FA9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Does more spending lead to better quality?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64D39AC8-4279-4BEA-8EB9-4F1C6F6CD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8764" y="-1"/>
            <a:ext cx="6992166" cy="7618997"/>
          </a:xfrm>
        </p:spPr>
      </p:pic>
    </p:spTree>
    <p:extLst>
      <p:ext uri="{BB962C8B-B14F-4D97-AF65-F5344CB8AC3E}">
        <p14:creationId xmlns:p14="http://schemas.microsoft.com/office/powerpoint/2010/main" val="382238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FC018-D6D7-4807-A154-40209CAF2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Quality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00500-C073-42FC-AC23-D456B019B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Review of 11 largest national health systems by the Commonwealth Fund</a:t>
            </a:r>
          </a:p>
          <a:p>
            <a:r>
              <a:rPr lang="en-US" sz="3200" dirty="0"/>
              <a:t>US is 5</a:t>
            </a:r>
            <a:r>
              <a:rPr lang="en-US" sz="3200" baseline="30000" dirty="0"/>
              <a:t>th</a:t>
            </a:r>
            <a:r>
              <a:rPr lang="en-US" sz="3200" dirty="0"/>
              <a:t> in Overall Quality </a:t>
            </a:r>
          </a:p>
          <a:p>
            <a:pPr lvl="1"/>
            <a:r>
              <a:rPr lang="en-US" sz="2800" dirty="0"/>
              <a:t>Effective Care: 		3</a:t>
            </a:r>
            <a:r>
              <a:rPr lang="en-US" sz="2800" baseline="30000" dirty="0"/>
              <a:t>rd</a:t>
            </a:r>
            <a:r>
              <a:rPr lang="en-US" sz="2800" dirty="0"/>
              <a:t> best</a:t>
            </a:r>
          </a:p>
          <a:p>
            <a:pPr lvl="1"/>
            <a:r>
              <a:rPr lang="en-US" sz="2800" dirty="0"/>
              <a:t>Safe Care			7</a:t>
            </a:r>
            <a:r>
              <a:rPr lang="en-US" sz="2800" baseline="30000" dirty="0"/>
              <a:t>th</a:t>
            </a:r>
            <a:r>
              <a:rPr lang="en-US" sz="2800" dirty="0"/>
              <a:t> best</a:t>
            </a:r>
          </a:p>
          <a:p>
            <a:pPr lvl="1"/>
            <a:r>
              <a:rPr lang="en-US" sz="2800" dirty="0"/>
              <a:t>Coordinated Care		6</a:t>
            </a:r>
            <a:r>
              <a:rPr lang="en-US" sz="2800" baseline="30000" dirty="0"/>
              <a:t>th</a:t>
            </a:r>
            <a:r>
              <a:rPr lang="en-US" sz="2800" dirty="0"/>
              <a:t> best</a:t>
            </a:r>
          </a:p>
          <a:p>
            <a:pPr lvl="1"/>
            <a:r>
              <a:rPr lang="en-US" sz="2800" dirty="0"/>
              <a:t>Patient-Centered Care	4</a:t>
            </a:r>
            <a:r>
              <a:rPr lang="en-US" sz="2800" baseline="30000" dirty="0"/>
              <a:t>th</a:t>
            </a:r>
            <a:r>
              <a:rPr lang="en-US" sz="2800" dirty="0"/>
              <a:t> best</a:t>
            </a:r>
          </a:p>
        </p:txBody>
      </p:sp>
    </p:spTree>
    <p:extLst>
      <p:ext uri="{BB962C8B-B14F-4D97-AF65-F5344CB8AC3E}">
        <p14:creationId xmlns:p14="http://schemas.microsoft.com/office/powerpoint/2010/main" val="132707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ADE23A-57BE-439E-9A54-D9358AFC0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3. Access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1BCD32-1C27-4934-8F52-E47AFEB84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7635" y="878774"/>
            <a:ext cx="8299620" cy="5058888"/>
          </a:xfrm>
        </p:spPr>
      </p:pic>
    </p:spTree>
    <p:extLst>
      <p:ext uri="{BB962C8B-B14F-4D97-AF65-F5344CB8AC3E}">
        <p14:creationId xmlns:p14="http://schemas.microsoft.com/office/powerpoint/2010/main" val="282015075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</TotalTime>
  <Words>283</Words>
  <Application>Microsoft Office PowerPoint</Application>
  <PresentationFormat>Widescreen</PresentationFormat>
  <Paragraphs>57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Corbel</vt:lpstr>
      <vt:lpstr>Wingdings 2</vt:lpstr>
      <vt:lpstr>Frame</vt:lpstr>
      <vt:lpstr>Challenges Facing the US Health Care Systems </vt:lpstr>
      <vt:lpstr>Truth:</vt:lpstr>
      <vt:lpstr>The Big 3:</vt:lpstr>
      <vt:lpstr>StandardLine: Pick 2</vt:lpstr>
      <vt:lpstr>1. Cost </vt:lpstr>
      <vt:lpstr>2. Quality</vt:lpstr>
      <vt:lpstr>Does more spending lead to better quality?</vt:lpstr>
      <vt:lpstr>Quality Measures</vt:lpstr>
      <vt:lpstr>3. Access</vt:lpstr>
      <vt:lpstr>Access</vt:lpstr>
      <vt:lpstr>Access does not always mean care</vt:lpstr>
      <vt:lpstr>Problems paying medical bills even if insured</vt:lpstr>
      <vt:lpstr>Note 1: This is way over-simplified    </vt:lpstr>
      <vt:lpstr>Note 2: Massachusetts is doing better than the national average  - Uninsurance rate: just 3% - best in US - Quality – Top 10 among states - Cost – a lot, but not going up as much        - Still, 15% of those insured had problem paying medical bill</vt:lpstr>
      <vt:lpstr>The Big 3:</vt:lpstr>
      <vt:lpstr>Should it be the  Big 4?</vt:lpstr>
      <vt:lpstr>Life Expectancy by race</vt:lpstr>
      <vt:lpstr>PowerPoint Presentation</vt:lpstr>
      <vt:lpstr>COVID deaths:</vt:lpstr>
      <vt:lpstr>We want health</vt:lpstr>
      <vt:lpstr>Are our priorities right?</vt:lpstr>
      <vt:lpstr>PowerPoint Presentation</vt:lpstr>
      <vt:lpstr>Truth:</vt:lpstr>
      <vt:lpstr>What I’m working on</vt:lpstr>
      <vt:lpstr>What I’m working 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Facing the US Health Care Systems</dc:title>
  <dc:creator>Rosman, Brian (SEN)</dc:creator>
  <cp:lastModifiedBy>Jefferson Carolyn</cp:lastModifiedBy>
  <cp:revision>6</cp:revision>
  <dcterms:created xsi:type="dcterms:W3CDTF">2021-03-04T20:17:25Z</dcterms:created>
  <dcterms:modified xsi:type="dcterms:W3CDTF">2021-03-10T17:30:35Z</dcterms:modified>
</cp:coreProperties>
</file>