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7"/>
  </p:notesMasterIdLst>
  <p:handoutMasterIdLst>
    <p:handoutMasterId r:id="rId18"/>
  </p:handoutMasterIdLst>
  <p:sldIdLst>
    <p:sldId id="393" r:id="rId2"/>
    <p:sldId id="430" r:id="rId3"/>
    <p:sldId id="2141" r:id="rId4"/>
    <p:sldId id="281" r:id="rId5"/>
    <p:sldId id="543" r:id="rId6"/>
    <p:sldId id="544" r:id="rId7"/>
    <p:sldId id="539" r:id="rId8"/>
    <p:sldId id="546" r:id="rId9"/>
    <p:sldId id="2139" r:id="rId10"/>
    <p:sldId id="428" r:id="rId11"/>
    <p:sldId id="538" r:id="rId12"/>
    <p:sldId id="2138" r:id="rId13"/>
    <p:sldId id="448" r:id="rId14"/>
    <p:sldId id="535" r:id="rId15"/>
    <p:sldId id="542"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F31"/>
    <a:srgbClr val="A41034"/>
    <a:srgbClr val="4964A2"/>
    <a:srgbClr val="58A7AF"/>
    <a:srgbClr val="DB6B30"/>
    <a:srgbClr val="484C58"/>
    <a:srgbClr val="0F5E7A"/>
    <a:srgbClr val="037EA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1" autoAdjust="0"/>
    <p:restoredTop sz="85105" autoAdjust="0"/>
  </p:normalViewPr>
  <p:slideViewPr>
    <p:cSldViewPr snapToGrid="0">
      <p:cViewPr>
        <p:scale>
          <a:sx n="84" d="100"/>
          <a:sy n="84" d="100"/>
        </p:scale>
        <p:origin x="256" y="472"/>
      </p:cViewPr>
      <p:guideLst>
        <p:guide orient="horz" pos="2160"/>
        <p:guide pos="3840"/>
      </p:guideLst>
    </p:cSldViewPr>
  </p:slideViewPr>
  <p:outlineViewPr>
    <p:cViewPr>
      <p:scale>
        <a:sx n="33" d="100"/>
        <a:sy n="33" d="100"/>
      </p:scale>
      <p:origin x="0" y="6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29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47010-C139-6840-B12E-84086B10A055}" type="doc">
      <dgm:prSet loTypeId="urn:microsoft.com/office/officeart/2005/8/layout/vList5" loCatId="" qsTypeId="urn:microsoft.com/office/officeart/2005/8/quickstyle/simple1" qsCatId="simple" csTypeId="urn:microsoft.com/office/officeart/2005/8/colors/accent0_3" csCatId="mainScheme" phldr="1"/>
      <dgm:spPr/>
      <dgm:t>
        <a:bodyPr/>
        <a:lstStyle/>
        <a:p>
          <a:endParaRPr lang="en-US"/>
        </a:p>
      </dgm:t>
    </dgm:pt>
    <dgm:pt modelId="{8A6EC20E-9B9A-0442-A0D1-50DBBC6A4BE8}">
      <dgm:prSet phldrT="[Text]" custT="1"/>
      <dgm:spPr>
        <a:solidFill>
          <a:schemeClr val="tx2"/>
        </a:solidFill>
      </dgm:spPr>
      <dgm:t>
        <a:bodyPr anchor="ctr"/>
        <a:lstStyle/>
        <a:p>
          <a:r>
            <a:rPr lang="en-US" sz="2100" dirty="0"/>
            <a:t>Health</a:t>
          </a:r>
        </a:p>
      </dgm:t>
    </dgm:pt>
    <dgm:pt modelId="{86FA8C73-2B7C-9D4C-82B7-2B90EABB28E4}" type="parTrans" cxnId="{BEBA8CD7-41B5-144D-9B47-D964A930FFAA}">
      <dgm:prSet/>
      <dgm:spPr/>
      <dgm:t>
        <a:bodyPr/>
        <a:lstStyle/>
        <a:p>
          <a:endParaRPr lang="en-US"/>
        </a:p>
      </dgm:t>
    </dgm:pt>
    <dgm:pt modelId="{9669F7CC-7B1E-3D43-8928-824DB3203D8E}" type="sibTrans" cxnId="{BEBA8CD7-41B5-144D-9B47-D964A930FFAA}">
      <dgm:prSet/>
      <dgm:spPr/>
      <dgm:t>
        <a:bodyPr/>
        <a:lstStyle/>
        <a:p>
          <a:endParaRPr lang="en-US"/>
        </a:p>
      </dgm:t>
    </dgm:pt>
    <dgm:pt modelId="{04C51908-52F3-CE42-8692-E296170BE10D}">
      <dgm:prSet phldrT="[Text]"/>
      <dgm:spPr/>
      <dgm:t>
        <a:bodyPr/>
        <a:lstStyle/>
        <a:p>
          <a:r>
            <a:rPr lang="en-US" dirty="0"/>
            <a:t>Human Rights</a:t>
          </a:r>
        </a:p>
      </dgm:t>
    </dgm:pt>
    <dgm:pt modelId="{3E594DFD-94D0-2848-A9B5-FFDFB60F5F86}" type="parTrans" cxnId="{353B1724-0F77-9F4B-8812-B7AC2D8BD484}">
      <dgm:prSet/>
      <dgm:spPr/>
      <dgm:t>
        <a:bodyPr/>
        <a:lstStyle/>
        <a:p>
          <a:endParaRPr lang="en-US"/>
        </a:p>
      </dgm:t>
    </dgm:pt>
    <dgm:pt modelId="{712C6FBB-F062-0344-A26D-36555516E970}" type="sibTrans" cxnId="{353B1724-0F77-9F4B-8812-B7AC2D8BD484}">
      <dgm:prSet/>
      <dgm:spPr/>
      <dgm:t>
        <a:bodyPr/>
        <a:lstStyle/>
        <a:p>
          <a:endParaRPr lang="en-US"/>
        </a:p>
      </dgm:t>
    </dgm:pt>
    <dgm:pt modelId="{96356B55-5B4C-544C-B2F2-9D0307FD5DA3}">
      <dgm:prSet phldrT="[Text]"/>
      <dgm:spPr/>
      <dgm:t>
        <a:bodyPr/>
        <a:lstStyle/>
        <a:p>
          <a:r>
            <a:rPr lang="en-US" dirty="0"/>
            <a:t>Children &amp; Families</a:t>
          </a:r>
        </a:p>
      </dgm:t>
    </dgm:pt>
    <dgm:pt modelId="{41D7B69E-B778-5441-BD76-9E5AC6300554}" type="parTrans" cxnId="{F4384FE0-64F0-C945-A558-64FE3AB959C7}">
      <dgm:prSet/>
      <dgm:spPr/>
      <dgm:t>
        <a:bodyPr/>
        <a:lstStyle/>
        <a:p>
          <a:endParaRPr lang="en-US"/>
        </a:p>
      </dgm:t>
    </dgm:pt>
    <dgm:pt modelId="{5F4A8229-FA68-CD4C-96B8-6522AB31828E}" type="sibTrans" cxnId="{F4384FE0-64F0-C945-A558-64FE3AB959C7}">
      <dgm:prSet/>
      <dgm:spPr/>
      <dgm:t>
        <a:bodyPr/>
        <a:lstStyle/>
        <a:p>
          <a:endParaRPr lang="en-US"/>
        </a:p>
      </dgm:t>
    </dgm:pt>
    <dgm:pt modelId="{2539705D-287B-3649-8F61-BCB4263ED7E6}">
      <dgm:prSet/>
      <dgm:spPr/>
      <dgm:t>
        <a:bodyPr/>
        <a:lstStyle/>
        <a:p>
          <a:r>
            <a:rPr lang="en-US" dirty="0"/>
            <a:t>Housing &amp; Food</a:t>
          </a:r>
        </a:p>
      </dgm:t>
    </dgm:pt>
    <dgm:pt modelId="{52455918-018F-E641-B11E-8D8F4EC56383}" type="parTrans" cxnId="{08896055-E20A-F24E-8F71-438355793E0E}">
      <dgm:prSet/>
      <dgm:spPr/>
      <dgm:t>
        <a:bodyPr/>
        <a:lstStyle/>
        <a:p>
          <a:endParaRPr lang="en-US"/>
        </a:p>
      </dgm:t>
    </dgm:pt>
    <dgm:pt modelId="{06459D5A-EDE9-F547-AB03-1CC482F19FC2}" type="sibTrans" cxnId="{08896055-E20A-F24E-8F71-438355793E0E}">
      <dgm:prSet/>
      <dgm:spPr/>
      <dgm:t>
        <a:bodyPr/>
        <a:lstStyle/>
        <a:p>
          <a:endParaRPr lang="en-US"/>
        </a:p>
      </dgm:t>
    </dgm:pt>
    <dgm:pt modelId="{E93806F3-8D36-6F49-9FBB-9E6210C1A216}">
      <dgm:prSet/>
      <dgm:spPr/>
      <dgm:t>
        <a:bodyPr/>
        <a:lstStyle/>
        <a:p>
          <a:r>
            <a:rPr lang="en-US" dirty="0"/>
            <a:t>Gender Equality</a:t>
          </a:r>
        </a:p>
      </dgm:t>
    </dgm:pt>
    <dgm:pt modelId="{CB44A319-92EB-A04F-B9C9-57F79E7ECF20}" type="parTrans" cxnId="{23735008-6DCE-2949-BA88-C826867FFDC9}">
      <dgm:prSet/>
      <dgm:spPr/>
      <dgm:t>
        <a:bodyPr/>
        <a:lstStyle/>
        <a:p>
          <a:endParaRPr lang="en-US"/>
        </a:p>
      </dgm:t>
    </dgm:pt>
    <dgm:pt modelId="{85508808-4AF8-6743-AE9C-67E5F3D62F01}" type="sibTrans" cxnId="{23735008-6DCE-2949-BA88-C826867FFDC9}">
      <dgm:prSet/>
      <dgm:spPr/>
      <dgm:t>
        <a:bodyPr/>
        <a:lstStyle/>
        <a:p>
          <a:endParaRPr lang="en-US"/>
        </a:p>
      </dgm:t>
    </dgm:pt>
    <dgm:pt modelId="{A8243F90-FEFA-694C-A023-DE02848AA9C3}">
      <dgm:prSet phldrT="[Text]" custT="1"/>
      <dgm:spPr>
        <a:solidFill>
          <a:schemeClr val="tx2">
            <a:lumMod val="75000"/>
            <a:alpha val="16000"/>
          </a:schemeClr>
        </a:solidFill>
      </dgm:spPr>
      <dgm:t>
        <a:bodyPr/>
        <a:lstStyle/>
        <a:p>
          <a:r>
            <a:rPr lang="en-US" sz="1800" dirty="0"/>
            <a:t>COVID-19 exposed how deep-seated structural racism &amp; discrimination shapes health &amp; poor outcomes for groups facing discrimination. </a:t>
          </a:r>
        </a:p>
      </dgm:t>
    </dgm:pt>
    <dgm:pt modelId="{99DF0C25-6688-DF4B-AE26-782E2F45F8BA}" type="parTrans" cxnId="{5ADE36B7-1003-FE46-9527-D6FB5EF9E5FE}">
      <dgm:prSet/>
      <dgm:spPr/>
      <dgm:t>
        <a:bodyPr/>
        <a:lstStyle/>
        <a:p>
          <a:endParaRPr lang="en-US"/>
        </a:p>
      </dgm:t>
    </dgm:pt>
    <dgm:pt modelId="{7F5A0CF1-CCC6-354B-9AAE-85AFDD4E59E2}" type="sibTrans" cxnId="{5ADE36B7-1003-FE46-9527-D6FB5EF9E5FE}">
      <dgm:prSet/>
      <dgm:spPr/>
      <dgm:t>
        <a:bodyPr/>
        <a:lstStyle/>
        <a:p>
          <a:endParaRPr lang="en-US"/>
        </a:p>
      </dgm:t>
    </dgm:pt>
    <dgm:pt modelId="{0C13840B-5172-2C4C-86C5-CFA91901E3AE}">
      <dgm:prSet custT="1"/>
      <dgm:spPr/>
      <dgm:t>
        <a:bodyPr/>
        <a:lstStyle/>
        <a:p>
          <a:r>
            <a:rPr lang="en-US" sz="1800" dirty="0"/>
            <a:t>Housing eviction impacting marginalized communities more</a:t>
          </a:r>
        </a:p>
      </dgm:t>
    </dgm:pt>
    <dgm:pt modelId="{B879D1E3-F927-2844-8715-EC7A2CE1817F}" type="parTrans" cxnId="{7CA7448A-8498-1342-B5D3-A374AF6C4A9B}">
      <dgm:prSet/>
      <dgm:spPr/>
      <dgm:t>
        <a:bodyPr/>
        <a:lstStyle/>
        <a:p>
          <a:endParaRPr lang="en-US"/>
        </a:p>
      </dgm:t>
    </dgm:pt>
    <dgm:pt modelId="{A0F092A8-111A-5E42-A295-C67602FBF6D8}" type="sibTrans" cxnId="{7CA7448A-8498-1342-B5D3-A374AF6C4A9B}">
      <dgm:prSet/>
      <dgm:spPr/>
      <dgm:t>
        <a:bodyPr/>
        <a:lstStyle/>
        <a:p>
          <a:endParaRPr lang="en-US"/>
        </a:p>
      </dgm:t>
    </dgm:pt>
    <dgm:pt modelId="{EA8142EF-11F7-774F-81CE-B7DD8B2E61EF}">
      <dgm:prSet phldrT="[Text]" custT="1"/>
      <dgm:spPr/>
      <dgm:t>
        <a:bodyPr/>
        <a:lstStyle/>
        <a:p>
          <a:r>
            <a:rPr lang="en-US" sz="1800" dirty="0"/>
            <a:t>Spikes in xenophobia, violent attacks and hate crimes; </a:t>
          </a:r>
        </a:p>
      </dgm:t>
    </dgm:pt>
    <dgm:pt modelId="{1841FF86-6B86-B344-854B-0F2F3DA1EE70}" type="parTrans" cxnId="{098FB0D2-486B-F641-BF25-1D32613B78C5}">
      <dgm:prSet/>
      <dgm:spPr/>
      <dgm:t>
        <a:bodyPr/>
        <a:lstStyle/>
        <a:p>
          <a:endParaRPr lang="en-US"/>
        </a:p>
      </dgm:t>
    </dgm:pt>
    <dgm:pt modelId="{37D528D1-A9D0-844B-9B2F-67D36FA6CD79}" type="sibTrans" cxnId="{098FB0D2-486B-F641-BF25-1D32613B78C5}">
      <dgm:prSet/>
      <dgm:spPr/>
      <dgm:t>
        <a:bodyPr/>
        <a:lstStyle/>
        <a:p>
          <a:endParaRPr lang="en-US"/>
        </a:p>
      </dgm:t>
    </dgm:pt>
    <dgm:pt modelId="{9A84B6B9-E077-DC45-B497-1B96242F57BD}">
      <dgm:prSet phldrT="[Text]" custT="1"/>
      <dgm:spPr/>
      <dgm:t>
        <a:bodyPr anchor="t"/>
        <a:lstStyle/>
        <a:p>
          <a:r>
            <a:rPr lang="en-US" sz="1800" dirty="0"/>
            <a:t>Uneven educational impact  </a:t>
          </a:r>
        </a:p>
      </dgm:t>
    </dgm:pt>
    <dgm:pt modelId="{0DC9B5D6-0F30-C543-9CB7-8B0AB6095A1D}" type="parTrans" cxnId="{2BC22E99-A174-F649-9BA5-0F3975EF595D}">
      <dgm:prSet/>
      <dgm:spPr/>
      <dgm:t>
        <a:bodyPr/>
        <a:lstStyle/>
        <a:p>
          <a:endParaRPr lang="en-US"/>
        </a:p>
      </dgm:t>
    </dgm:pt>
    <dgm:pt modelId="{C223085C-FD12-E446-9719-EEA817ACE133}" type="sibTrans" cxnId="{2BC22E99-A174-F649-9BA5-0F3975EF595D}">
      <dgm:prSet/>
      <dgm:spPr/>
      <dgm:t>
        <a:bodyPr/>
        <a:lstStyle/>
        <a:p>
          <a:endParaRPr lang="en-US"/>
        </a:p>
      </dgm:t>
    </dgm:pt>
    <dgm:pt modelId="{91E7CCBE-ACBB-ED41-A369-67B3CF5ECAAD}">
      <dgm:prSet custT="1"/>
      <dgm:spPr/>
      <dgm:t>
        <a:bodyPr/>
        <a:lstStyle/>
        <a:p>
          <a:r>
            <a:rPr lang="en-US" sz="1800" b="0" dirty="0"/>
            <a:t>Disproportionate burden on women leaving the workforce, needing to take care of children, losing employment </a:t>
          </a:r>
        </a:p>
      </dgm:t>
    </dgm:pt>
    <dgm:pt modelId="{BFDD7218-929F-5445-965D-9BE028CC58CA}" type="parTrans" cxnId="{22AFAD36-5E17-FC4F-9329-D5C104A67207}">
      <dgm:prSet/>
      <dgm:spPr/>
      <dgm:t>
        <a:bodyPr/>
        <a:lstStyle/>
        <a:p>
          <a:endParaRPr lang="en-US"/>
        </a:p>
      </dgm:t>
    </dgm:pt>
    <dgm:pt modelId="{15896159-A55B-8542-85C9-53244DFAD40A}" type="sibTrans" cxnId="{22AFAD36-5E17-FC4F-9329-D5C104A67207}">
      <dgm:prSet/>
      <dgm:spPr/>
      <dgm:t>
        <a:bodyPr/>
        <a:lstStyle/>
        <a:p>
          <a:endParaRPr lang="en-US"/>
        </a:p>
      </dgm:t>
    </dgm:pt>
    <dgm:pt modelId="{0E642F25-32AD-DE4B-9C78-045F1BDD3AFD}">
      <dgm:prSet custT="1"/>
      <dgm:spPr/>
      <dgm:t>
        <a:bodyPr/>
        <a:lstStyle/>
        <a:p>
          <a:r>
            <a:rPr lang="en-US" sz="1800" dirty="0"/>
            <a:t>Food insecurity </a:t>
          </a:r>
        </a:p>
      </dgm:t>
    </dgm:pt>
    <dgm:pt modelId="{A4A42A5A-38AB-E845-B5AD-644E93FC2906}" type="parTrans" cxnId="{AD663FD1-92F9-F546-8588-0AD2AB346E2A}">
      <dgm:prSet/>
      <dgm:spPr/>
      <dgm:t>
        <a:bodyPr/>
        <a:lstStyle/>
        <a:p>
          <a:endParaRPr lang="en-US"/>
        </a:p>
      </dgm:t>
    </dgm:pt>
    <dgm:pt modelId="{2AA46A36-8041-214E-9F58-1B7ADCF399B9}" type="sibTrans" cxnId="{AD663FD1-92F9-F546-8588-0AD2AB346E2A}">
      <dgm:prSet/>
      <dgm:spPr/>
      <dgm:t>
        <a:bodyPr/>
        <a:lstStyle/>
        <a:p>
          <a:endParaRPr lang="en-US"/>
        </a:p>
      </dgm:t>
    </dgm:pt>
    <dgm:pt modelId="{B3D8BFC5-B102-0244-A81E-B5AF1234380C}">
      <dgm:prSet/>
      <dgm:spPr/>
      <dgm:t>
        <a:bodyPr/>
        <a:lstStyle/>
        <a:p>
          <a:r>
            <a:rPr lang="en-US" dirty="0"/>
            <a:t>Economy &amp; Jobs</a:t>
          </a:r>
        </a:p>
      </dgm:t>
    </dgm:pt>
    <dgm:pt modelId="{D13DAB6C-F154-5E43-BA45-FB52E609F442}" type="parTrans" cxnId="{B2585B60-AA27-8E40-A59D-DD80E5A8A3A2}">
      <dgm:prSet/>
      <dgm:spPr/>
      <dgm:t>
        <a:bodyPr/>
        <a:lstStyle/>
        <a:p>
          <a:endParaRPr lang="en-US"/>
        </a:p>
      </dgm:t>
    </dgm:pt>
    <dgm:pt modelId="{273849ED-651B-3848-9549-727E2CDA3BA5}" type="sibTrans" cxnId="{B2585B60-AA27-8E40-A59D-DD80E5A8A3A2}">
      <dgm:prSet/>
      <dgm:spPr/>
      <dgm:t>
        <a:bodyPr/>
        <a:lstStyle/>
        <a:p>
          <a:endParaRPr lang="en-US"/>
        </a:p>
      </dgm:t>
    </dgm:pt>
    <dgm:pt modelId="{39499B16-130F-FD49-B2EF-B85B336FE607}">
      <dgm:prSet custT="1"/>
      <dgm:spPr/>
      <dgm:t>
        <a:bodyPr/>
        <a:lstStyle/>
        <a:p>
          <a:r>
            <a:rPr lang="en-US" sz="1800" dirty="0"/>
            <a:t>Uneven economic impact by race and ethnicity</a:t>
          </a:r>
        </a:p>
      </dgm:t>
    </dgm:pt>
    <dgm:pt modelId="{A07BE801-5E91-7B4D-9CB6-FD58F9ED06B5}" type="parTrans" cxnId="{8153696E-9051-274C-A3E2-FF2EE29F461B}">
      <dgm:prSet/>
      <dgm:spPr/>
      <dgm:t>
        <a:bodyPr/>
        <a:lstStyle/>
        <a:p>
          <a:endParaRPr lang="en-US"/>
        </a:p>
      </dgm:t>
    </dgm:pt>
    <dgm:pt modelId="{6C596845-4FE0-7F4F-8218-9E9D01803055}" type="sibTrans" cxnId="{8153696E-9051-274C-A3E2-FF2EE29F461B}">
      <dgm:prSet/>
      <dgm:spPr/>
      <dgm:t>
        <a:bodyPr/>
        <a:lstStyle/>
        <a:p>
          <a:endParaRPr lang="en-US"/>
        </a:p>
      </dgm:t>
    </dgm:pt>
    <dgm:pt modelId="{B67F0B40-78E6-1149-BC71-9A558652DEAA}">
      <dgm:prSet custT="1"/>
      <dgm:spPr/>
      <dgm:t>
        <a:bodyPr/>
        <a:lstStyle/>
        <a:p>
          <a:r>
            <a:rPr lang="en-US" sz="1800" dirty="0"/>
            <a:t>Heightened COVID risk for essential workers</a:t>
          </a:r>
        </a:p>
      </dgm:t>
    </dgm:pt>
    <dgm:pt modelId="{86545601-0112-4A4A-885E-BD71EAB38C08}" type="parTrans" cxnId="{64F633DF-7041-1B48-886F-BB22556C914F}">
      <dgm:prSet/>
      <dgm:spPr/>
      <dgm:t>
        <a:bodyPr/>
        <a:lstStyle/>
        <a:p>
          <a:endParaRPr lang="en-US"/>
        </a:p>
      </dgm:t>
    </dgm:pt>
    <dgm:pt modelId="{A095BBAC-AC77-B045-AE94-EA6D9F98552A}" type="sibTrans" cxnId="{64F633DF-7041-1B48-886F-BB22556C914F}">
      <dgm:prSet/>
      <dgm:spPr/>
      <dgm:t>
        <a:bodyPr/>
        <a:lstStyle/>
        <a:p>
          <a:endParaRPr lang="en-US"/>
        </a:p>
      </dgm:t>
    </dgm:pt>
    <dgm:pt modelId="{0E551E56-52BF-2C44-A500-BE71043D2076}">
      <dgm:prSet phldrT="[Text]"/>
      <dgm:spPr/>
      <dgm:t>
        <a:bodyPr anchor="t"/>
        <a:lstStyle/>
        <a:p>
          <a:endParaRPr lang="en-US" sz="1700" dirty="0"/>
        </a:p>
      </dgm:t>
    </dgm:pt>
    <dgm:pt modelId="{323B49B2-E5F8-E047-A062-AF40CEF658B8}" type="parTrans" cxnId="{57382BC9-F1BE-934A-BFFF-78D46FA17908}">
      <dgm:prSet/>
      <dgm:spPr/>
      <dgm:t>
        <a:bodyPr/>
        <a:lstStyle/>
        <a:p>
          <a:endParaRPr lang="en-US"/>
        </a:p>
      </dgm:t>
    </dgm:pt>
    <dgm:pt modelId="{11E5769A-CC41-9044-A36F-03FA8E638C93}" type="sibTrans" cxnId="{57382BC9-F1BE-934A-BFFF-78D46FA17908}">
      <dgm:prSet/>
      <dgm:spPr/>
      <dgm:t>
        <a:bodyPr/>
        <a:lstStyle/>
        <a:p>
          <a:endParaRPr lang="en-US"/>
        </a:p>
      </dgm:t>
    </dgm:pt>
    <dgm:pt modelId="{5E9B8DE8-3B8D-3F47-B2A1-CCF1B362CE49}">
      <dgm:prSet phldrT="[Text]" custT="1"/>
      <dgm:spPr/>
      <dgm:t>
        <a:bodyPr anchor="t"/>
        <a:lstStyle/>
        <a:p>
          <a:r>
            <a:rPr lang="en-US" sz="1800" dirty="0"/>
            <a:t>Increase in domestic violence</a:t>
          </a:r>
        </a:p>
      </dgm:t>
    </dgm:pt>
    <dgm:pt modelId="{23B27434-8796-8840-B8F3-271BB05D058A}" type="parTrans" cxnId="{5C4A65D0-6AA3-A747-895E-A4931EBBFD82}">
      <dgm:prSet/>
      <dgm:spPr/>
      <dgm:t>
        <a:bodyPr/>
        <a:lstStyle/>
        <a:p>
          <a:endParaRPr lang="en-US"/>
        </a:p>
      </dgm:t>
    </dgm:pt>
    <dgm:pt modelId="{B76B915C-BB4D-F04F-861A-C3411AAAB8A6}" type="sibTrans" cxnId="{5C4A65D0-6AA3-A747-895E-A4931EBBFD82}">
      <dgm:prSet/>
      <dgm:spPr/>
      <dgm:t>
        <a:bodyPr/>
        <a:lstStyle/>
        <a:p>
          <a:endParaRPr lang="en-US"/>
        </a:p>
      </dgm:t>
    </dgm:pt>
    <dgm:pt modelId="{A3559336-CB1B-FD46-A314-B9F8BF67762E}">
      <dgm:prSet phldrT="[Text]" custT="1"/>
      <dgm:spPr/>
      <dgm:t>
        <a:bodyPr/>
        <a:lstStyle/>
        <a:p>
          <a:r>
            <a:rPr lang="en-US" sz="1800" dirty="0"/>
            <a:t>Globally, authoritarian governments acted with impunity, curtailing freedoms.</a:t>
          </a:r>
        </a:p>
      </dgm:t>
    </dgm:pt>
    <dgm:pt modelId="{F03E9FC2-DC2F-5E47-BEFC-5BB321F73373}" type="parTrans" cxnId="{E5891B27-5E58-044B-8FED-4E4C5A90994D}">
      <dgm:prSet/>
      <dgm:spPr/>
      <dgm:t>
        <a:bodyPr/>
        <a:lstStyle/>
        <a:p>
          <a:endParaRPr lang="en-US"/>
        </a:p>
      </dgm:t>
    </dgm:pt>
    <dgm:pt modelId="{1475C173-6CE8-C947-B5F7-3E33CF7E4AFA}" type="sibTrans" cxnId="{E5891B27-5E58-044B-8FED-4E4C5A90994D}">
      <dgm:prSet/>
      <dgm:spPr/>
      <dgm:t>
        <a:bodyPr/>
        <a:lstStyle/>
        <a:p>
          <a:endParaRPr lang="en-US"/>
        </a:p>
      </dgm:t>
    </dgm:pt>
    <dgm:pt modelId="{17CD92E8-1644-5C4E-B89F-3C62E3207FF2}" type="pres">
      <dgm:prSet presAssocID="{04C47010-C139-6840-B12E-84086B10A055}" presName="Name0" presStyleCnt="0">
        <dgm:presLayoutVars>
          <dgm:dir/>
          <dgm:animLvl val="lvl"/>
          <dgm:resizeHandles val="exact"/>
        </dgm:presLayoutVars>
      </dgm:prSet>
      <dgm:spPr/>
    </dgm:pt>
    <dgm:pt modelId="{F80D3BAD-8B44-5143-A372-092904372B85}" type="pres">
      <dgm:prSet presAssocID="{8A6EC20E-9B9A-0442-A0D1-50DBBC6A4BE8}" presName="linNode" presStyleCnt="0"/>
      <dgm:spPr/>
    </dgm:pt>
    <dgm:pt modelId="{48337288-B191-4747-B658-4C62E8F40C06}" type="pres">
      <dgm:prSet presAssocID="{8A6EC20E-9B9A-0442-A0D1-50DBBC6A4BE8}" presName="parentText" presStyleLbl="node1" presStyleIdx="0" presStyleCnt="6" custScaleX="68302" custScaleY="68302">
        <dgm:presLayoutVars>
          <dgm:chMax val="1"/>
          <dgm:bulletEnabled val="1"/>
        </dgm:presLayoutVars>
      </dgm:prSet>
      <dgm:spPr/>
    </dgm:pt>
    <dgm:pt modelId="{F315AC58-28B2-9C47-8BE6-36DACBC8BA42}" type="pres">
      <dgm:prSet presAssocID="{8A6EC20E-9B9A-0442-A0D1-50DBBC6A4BE8}" presName="descendantText" presStyleLbl="alignAccFollowNode1" presStyleIdx="0" presStyleCnt="6" custScaleX="146410" custScaleY="146410">
        <dgm:presLayoutVars>
          <dgm:bulletEnabled val="1"/>
        </dgm:presLayoutVars>
      </dgm:prSet>
      <dgm:spPr/>
    </dgm:pt>
    <dgm:pt modelId="{91B4C911-043D-8949-88E9-12F0AFFC94A4}" type="pres">
      <dgm:prSet presAssocID="{9669F7CC-7B1E-3D43-8928-824DB3203D8E}" presName="sp" presStyleCnt="0"/>
      <dgm:spPr/>
    </dgm:pt>
    <dgm:pt modelId="{059F1D24-12EB-8D4C-A646-71687703EAFE}" type="pres">
      <dgm:prSet presAssocID="{2539705D-287B-3649-8F61-BCB4263ED7E6}" presName="linNode" presStyleCnt="0"/>
      <dgm:spPr/>
    </dgm:pt>
    <dgm:pt modelId="{3A830090-4F61-DF46-BE90-D9195D5BD0CD}" type="pres">
      <dgm:prSet presAssocID="{2539705D-287B-3649-8F61-BCB4263ED7E6}" presName="parentText" presStyleLbl="node1" presStyleIdx="1" presStyleCnt="6" custScaleX="68302" custScaleY="68302">
        <dgm:presLayoutVars>
          <dgm:chMax val="1"/>
          <dgm:bulletEnabled val="1"/>
        </dgm:presLayoutVars>
      </dgm:prSet>
      <dgm:spPr/>
    </dgm:pt>
    <dgm:pt modelId="{651EC14A-22D1-AF41-AF45-1D40536466AD}" type="pres">
      <dgm:prSet presAssocID="{2539705D-287B-3649-8F61-BCB4263ED7E6}" presName="descendantText" presStyleLbl="alignAccFollowNode1" presStyleIdx="1" presStyleCnt="6" custScaleX="146410" custScaleY="146410">
        <dgm:presLayoutVars>
          <dgm:bulletEnabled val="1"/>
        </dgm:presLayoutVars>
      </dgm:prSet>
      <dgm:spPr/>
    </dgm:pt>
    <dgm:pt modelId="{7BFB9DD1-2F9E-D140-96A2-72509283C019}" type="pres">
      <dgm:prSet presAssocID="{06459D5A-EDE9-F547-AB03-1CC482F19FC2}" presName="sp" presStyleCnt="0"/>
      <dgm:spPr/>
    </dgm:pt>
    <dgm:pt modelId="{893086E0-8C96-BA41-A92D-634097EEEDE4}" type="pres">
      <dgm:prSet presAssocID="{B3D8BFC5-B102-0244-A81E-B5AF1234380C}" presName="linNode" presStyleCnt="0"/>
      <dgm:spPr/>
    </dgm:pt>
    <dgm:pt modelId="{CD424483-E395-EB4C-82C8-2184FE9A7A93}" type="pres">
      <dgm:prSet presAssocID="{B3D8BFC5-B102-0244-A81E-B5AF1234380C}" presName="parentText" presStyleLbl="node1" presStyleIdx="2" presStyleCnt="6" custScaleX="68302" custScaleY="68302">
        <dgm:presLayoutVars>
          <dgm:chMax val="1"/>
          <dgm:bulletEnabled val="1"/>
        </dgm:presLayoutVars>
      </dgm:prSet>
      <dgm:spPr/>
    </dgm:pt>
    <dgm:pt modelId="{7D653391-1FC1-7649-A5E6-3FD18692553C}" type="pres">
      <dgm:prSet presAssocID="{B3D8BFC5-B102-0244-A81E-B5AF1234380C}" presName="descendantText" presStyleLbl="alignAccFollowNode1" presStyleIdx="2" presStyleCnt="6" custScaleX="146410" custScaleY="146410">
        <dgm:presLayoutVars>
          <dgm:bulletEnabled val="1"/>
        </dgm:presLayoutVars>
      </dgm:prSet>
      <dgm:spPr/>
    </dgm:pt>
    <dgm:pt modelId="{5FB46B96-6C76-184F-97C1-CBF544F748E4}" type="pres">
      <dgm:prSet presAssocID="{273849ED-651B-3848-9549-727E2CDA3BA5}" presName="sp" presStyleCnt="0"/>
      <dgm:spPr/>
    </dgm:pt>
    <dgm:pt modelId="{B8CBEEC6-F8FA-974F-BCBC-76A22C28E999}" type="pres">
      <dgm:prSet presAssocID="{E93806F3-8D36-6F49-9FBB-9E6210C1A216}" presName="linNode" presStyleCnt="0"/>
      <dgm:spPr/>
    </dgm:pt>
    <dgm:pt modelId="{FE7ABE01-CDE6-F042-AF3C-CF57AF50F0AC}" type="pres">
      <dgm:prSet presAssocID="{E93806F3-8D36-6F49-9FBB-9E6210C1A216}" presName="parentText" presStyleLbl="node1" presStyleIdx="3" presStyleCnt="6" custScaleX="68302" custScaleY="68302" custLinFactNeighborX="-35" custLinFactNeighborY="306">
        <dgm:presLayoutVars>
          <dgm:chMax val="1"/>
          <dgm:bulletEnabled val="1"/>
        </dgm:presLayoutVars>
      </dgm:prSet>
      <dgm:spPr/>
    </dgm:pt>
    <dgm:pt modelId="{1944E389-761F-2249-BD2F-D23E720FF0CC}" type="pres">
      <dgm:prSet presAssocID="{E93806F3-8D36-6F49-9FBB-9E6210C1A216}" presName="descendantText" presStyleLbl="alignAccFollowNode1" presStyleIdx="3" presStyleCnt="6" custScaleX="146410" custScaleY="146410">
        <dgm:presLayoutVars>
          <dgm:bulletEnabled val="1"/>
        </dgm:presLayoutVars>
      </dgm:prSet>
      <dgm:spPr/>
    </dgm:pt>
    <dgm:pt modelId="{B96A849F-CCE2-C94A-BFAD-C485A59D58CB}" type="pres">
      <dgm:prSet presAssocID="{85508808-4AF8-6743-AE9C-67E5F3D62F01}" presName="sp" presStyleCnt="0"/>
      <dgm:spPr/>
    </dgm:pt>
    <dgm:pt modelId="{FBC00E97-6861-7D4E-9F70-A99B106F9552}" type="pres">
      <dgm:prSet presAssocID="{96356B55-5B4C-544C-B2F2-9D0307FD5DA3}" presName="linNode" presStyleCnt="0"/>
      <dgm:spPr/>
    </dgm:pt>
    <dgm:pt modelId="{50FBDA5E-B26B-974D-89E3-23F5A98428E5}" type="pres">
      <dgm:prSet presAssocID="{96356B55-5B4C-544C-B2F2-9D0307FD5DA3}" presName="parentText" presStyleLbl="node1" presStyleIdx="4" presStyleCnt="6" custScaleX="68302" custScaleY="68302">
        <dgm:presLayoutVars>
          <dgm:chMax val="1"/>
          <dgm:bulletEnabled val="1"/>
        </dgm:presLayoutVars>
      </dgm:prSet>
      <dgm:spPr/>
    </dgm:pt>
    <dgm:pt modelId="{E458D30A-A738-CD4C-A9AA-C07CDCF78492}" type="pres">
      <dgm:prSet presAssocID="{96356B55-5B4C-544C-B2F2-9D0307FD5DA3}" presName="descendantText" presStyleLbl="alignAccFollowNode1" presStyleIdx="4" presStyleCnt="6" custScaleX="146410" custScaleY="146410">
        <dgm:presLayoutVars>
          <dgm:bulletEnabled val="1"/>
        </dgm:presLayoutVars>
      </dgm:prSet>
      <dgm:spPr/>
    </dgm:pt>
    <dgm:pt modelId="{3D60F6A6-C864-2B45-B9D7-9A452480DB12}" type="pres">
      <dgm:prSet presAssocID="{5F4A8229-FA68-CD4C-96B8-6522AB31828E}" presName="sp" presStyleCnt="0"/>
      <dgm:spPr/>
    </dgm:pt>
    <dgm:pt modelId="{D13AE719-4131-594B-80C2-05F41EE04887}" type="pres">
      <dgm:prSet presAssocID="{04C51908-52F3-CE42-8692-E296170BE10D}" presName="linNode" presStyleCnt="0"/>
      <dgm:spPr/>
    </dgm:pt>
    <dgm:pt modelId="{8357FC1D-E674-0649-8549-8BA4A781799C}" type="pres">
      <dgm:prSet presAssocID="{04C51908-52F3-CE42-8692-E296170BE10D}" presName="parentText" presStyleLbl="node1" presStyleIdx="5" presStyleCnt="6" custScaleX="68302" custScaleY="68302">
        <dgm:presLayoutVars>
          <dgm:chMax val="1"/>
          <dgm:bulletEnabled val="1"/>
        </dgm:presLayoutVars>
      </dgm:prSet>
      <dgm:spPr/>
    </dgm:pt>
    <dgm:pt modelId="{0C3ECE3E-4F74-4743-8883-90B45E6F6513}" type="pres">
      <dgm:prSet presAssocID="{04C51908-52F3-CE42-8692-E296170BE10D}" presName="descendantText" presStyleLbl="alignAccFollowNode1" presStyleIdx="5" presStyleCnt="6" custScaleX="146410" custScaleY="146410">
        <dgm:presLayoutVars>
          <dgm:bulletEnabled val="1"/>
        </dgm:presLayoutVars>
      </dgm:prSet>
      <dgm:spPr/>
    </dgm:pt>
  </dgm:ptLst>
  <dgm:cxnLst>
    <dgm:cxn modelId="{23735008-6DCE-2949-BA88-C826867FFDC9}" srcId="{04C47010-C139-6840-B12E-84086B10A055}" destId="{E93806F3-8D36-6F49-9FBB-9E6210C1A216}" srcOrd="3" destOrd="0" parTransId="{CB44A319-92EB-A04F-B9C9-57F79E7ECF20}" sibTransId="{85508808-4AF8-6743-AE9C-67E5F3D62F01}"/>
    <dgm:cxn modelId="{D84D9A09-2D01-EF43-BC83-80266DE7885F}" type="presOf" srcId="{EA8142EF-11F7-774F-81CE-B7DD8B2E61EF}" destId="{0C3ECE3E-4F74-4743-8883-90B45E6F6513}" srcOrd="0" destOrd="0" presId="urn:microsoft.com/office/officeart/2005/8/layout/vList5"/>
    <dgm:cxn modelId="{602E4F16-8294-BC41-9505-A6385994295E}" type="presOf" srcId="{5E9B8DE8-3B8D-3F47-B2A1-CCF1B362CE49}" destId="{E458D30A-A738-CD4C-A9AA-C07CDCF78492}" srcOrd="0" destOrd="1" presId="urn:microsoft.com/office/officeart/2005/8/layout/vList5"/>
    <dgm:cxn modelId="{353B1724-0F77-9F4B-8812-B7AC2D8BD484}" srcId="{04C47010-C139-6840-B12E-84086B10A055}" destId="{04C51908-52F3-CE42-8692-E296170BE10D}" srcOrd="5" destOrd="0" parTransId="{3E594DFD-94D0-2848-A9B5-FFDFB60F5F86}" sibTransId="{712C6FBB-F062-0344-A26D-36555516E970}"/>
    <dgm:cxn modelId="{E5891B27-5E58-044B-8FED-4E4C5A90994D}" srcId="{04C51908-52F3-CE42-8692-E296170BE10D}" destId="{A3559336-CB1B-FD46-A314-B9F8BF67762E}" srcOrd="1" destOrd="0" parTransId="{F03E9FC2-DC2F-5E47-BEFC-5BB321F73373}" sibTransId="{1475C173-6CE8-C947-B5F7-3E33CF7E4AFA}"/>
    <dgm:cxn modelId="{BA0B4430-065B-4C4C-BFFF-55626910AF19}" type="presOf" srcId="{2539705D-287B-3649-8F61-BCB4263ED7E6}" destId="{3A830090-4F61-DF46-BE90-D9195D5BD0CD}" srcOrd="0" destOrd="0" presId="urn:microsoft.com/office/officeart/2005/8/layout/vList5"/>
    <dgm:cxn modelId="{22AFAD36-5E17-FC4F-9329-D5C104A67207}" srcId="{E93806F3-8D36-6F49-9FBB-9E6210C1A216}" destId="{91E7CCBE-ACBB-ED41-A369-67B3CF5ECAAD}" srcOrd="0" destOrd="0" parTransId="{BFDD7218-929F-5445-965D-9BE028CC58CA}" sibTransId="{15896159-A55B-8542-85C9-53244DFAD40A}"/>
    <dgm:cxn modelId="{3E8F113B-426B-3041-B0C3-7CFBB025CCE9}" type="presOf" srcId="{0C13840B-5172-2C4C-86C5-CFA91901E3AE}" destId="{651EC14A-22D1-AF41-AF45-1D40536466AD}" srcOrd="0" destOrd="0" presId="urn:microsoft.com/office/officeart/2005/8/layout/vList5"/>
    <dgm:cxn modelId="{5AF8503C-5870-7948-8536-E1A079817022}" type="presOf" srcId="{A3559336-CB1B-FD46-A314-B9F8BF67762E}" destId="{0C3ECE3E-4F74-4743-8883-90B45E6F6513}" srcOrd="0" destOrd="1" presId="urn:microsoft.com/office/officeart/2005/8/layout/vList5"/>
    <dgm:cxn modelId="{ECB4DB53-535E-B949-8C9E-BF7FFA940868}" type="presOf" srcId="{B3D8BFC5-B102-0244-A81E-B5AF1234380C}" destId="{CD424483-E395-EB4C-82C8-2184FE9A7A93}" srcOrd="0" destOrd="0" presId="urn:microsoft.com/office/officeart/2005/8/layout/vList5"/>
    <dgm:cxn modelId="{08896055-E20A-F24E-8F71-438355793E0E}" srcId="{04C47010-C139-6840-B12E-84086B10A055}" destId="{2539705D-287B-3649-8F61-BCB4263ED7E6}" srcOrd="1" destOrd="0" parTransId="{52455918-018F-E641-B11E-8D8F4EC56383}" sibTransId="{06459D5A-EDE9-F547-AB03-1CC482F19FC2}"/>
    <dgm:cxn modelId="{B2585B60-AA27-8E40-A59D-DD80E5A8A3A2}" srcId="{04C47010-C139-6840-B12E-84086B10A055}" destId="{B3D8BFC5-B102-0244-A81E-B5AF1234380C}" srcOrd="2" destOrd="0" parTransId="{D13DAB6C-F154-5E43-BA45-FB52E609F442}" sibTransId="{273849ED-651B-3848-9549-727E2CDA3BA5}"/>
    <dgm:cxn modelId="{8153696E-9051-274C-A3E2-FF2EE29F461B}" srcId="{B3D8BFC5-B102-0244-A81E-B5AF1234380C}" destId="{39499B16-130F-FD49-B2EF-B85B336FE607}" srcOrd="0" destOrd="0" parTransId="{A07BE801-5E91-7B4D-9CB6-FD58F9ED06B5}" sibTransId="{6C596845-4FE0-7F4F-8218-9E9D01803055}"/>
    <dgm:cxn modelId="{B6A73184-B178-AB48-9B20-AABE9D03B954}" type="presOf" srcId="{04C51908-52F3-CE42-8692-E296170BE10D}" destId="{8357FC1D-E674-0649-8549-8BA4A781799C}" srcOrd="0" destOrd="0" presId="urn:microsoft.com/office/officeart/2005/8/layout/vList5"/>
    <dgm:cxn modelId="{D2F78985-4BFD-134E-AA15-B5C11352691C}" type="presOf" srcId="{96356B55-5B4C-544C-B2F2-9D0307FD5DA3}" destId="{50FBDA5E-B26B-974D-89E3-23F5A98428E5}" srcOrd="0" destOrd="0" presId="urn:microsoft.com/office/officeart/2005/8/layout/vList5"/>
    <dgm:cxn modelId="{F705CB85-56CC-6A40-B981-78D8390F8AAF}" type="presOf" srcId="{04C47010-C139-6840-B12E-84086B10A055}" destId="{17CD92E8-1644-5C4E-B89F-3C62E3207FF2}" srcOrd="0" destOrd="0" presId="urn:microsoft.com/office/officeart/2005/8/layout/vList5"/>
    <dgm:cxn modelId="{7EEBEF87-555F-A24B-91FD-F98B879BE64C}" type="presOf" srcId="{0E642F25-32AD-DE4B-9C78-045F1BDD3AFD}" destId="{651EC14A-22D1-AF41-AF45-1D40536466AD}" srcOrd="0" destOrd="1" presId="urn:microsoft.com/office/officeart/2005/8/layout/vList5"/>
    <dgm:cxn modelId="{7CA7448A-8498-1342-B5D3-A374AF6C4A9B}" srcId="{2539705D-287B-3649-8F61-BCB4263ED7E6}" destId="{0C13840B-5172-2C4C-86C5-CFA91901E3AE}" srcOrd="0" destOrd="0" parTransId="{B879D1E3-F927-2844-8715-EC7A2CE1817F}" sibTransId="{A0F092A8-111A-5E42-A295-C67602FBF6D8}"/>
    <dgm:cxn modelId="{BCEC248D-532B-214E-A405-1DB0ADB2CE3B}" type="presOf" srcId="{E93806F3-8D36-6F49-9FBB-9E6210C1A216}" destId="{FE7ABE01-CDE6-F042-AF3C-CF57AF50F0AC}" srcOrd="0" destOrd="0" presId="urn:microsoft.com/office/officeart/2005/8/layout/vList5"/>
    <dgm:cxn modelId="{1480A68F-CAEA-4B4B-94EB-5E2DE9EA3ED2}" type="presOf" srcId="{91E7CCBE-ACBB-ED41-A369-67B3CF5ECAAD}" destId="{1944E389-761F-2249-BD2F-D23E720FF0CC}" srcOrd="0" destOrd="0" presId="urn:microsoft.com/office/officeart/2005/8/layout/vList5"/>
    <dgm:cxn modelId="{CE100390-6F8F-3E46-BE14-207FE7340411}" type="presOf" srcId="{B67F0B40-78E6-1149-BC71-9A558652DEAA}" destId="{7D653391-1FC1-7649-A5E6-3FD18692553C}" srcOrd="0" destOrd="1" presId="urn:microsoft.com/office/officeart/2005/8/layout/vList5"/>
    <dgm:cxn modelId="{2BC22E99-A174-F649-9BA5-0F3975EF595D}" srcId="{96356B55-5B4C-544C-B2F2-9D0307FD5DA3}" destId="{9A84B6B9-E077-DC45-B497-1B96242F57BD}" srcOrd="0" destOrd="0" parTransId="{0DC9B5D6-0F30-C543-9CB7-8B0AB6095A1D}" sibTransId="{C223085C-FD12-E446-9719-EEA817ACE133}"/>
    <dgm:cxn modelId="{9207E5B5-B488-0445-AD4D-3FC5AD3419EE}" type="presOf" srcId="{39499B16-130F-FD49-B2EF-B85B336FE607}" destId="{7D653391-1FC1-7649-A5E6-3FD18692553C}" srcOrd="0" destOrd="0" presId="urn:microsoft.com/office/officeart/2005/8/layout/vList5"/>
    <dgm:cxn modelId="{5ADE36B7-1003-FE46-9527-D6FB5EF9E5FE}" srcId="{8A6EC20E-9B9A-0442-A0D1-50DBBC6A4BE8}" destId="{A8243F90-FEFA-694C-A023-DE02848AA9C3}" srcOrd="0" destOrd="0" parTransId="{99DF0C25-6688-DF4B-AE26-782E2F45F8BA}" sibTransId="{7F5A0CF1-CCC6-354B-9AAE-85AFDD4E59E2}"/>
    <dgm:cxn modelId="{068554C0-B77D-F844-B237-F5F55080EFF8}" type="presOf" srcId="{8A6EC20E-9B9A-0442-A0D1-50DBBC6A4BE8}" destId="{48337288-B191-4747-B658-4C62E8F40C06}" srcOrd="0" destOrd="0" presId="urn:microsoft.com/office/officeart/2005/8/layout/vList5"/>
    <dgm:cxn modelId="{3E626AC8-1BD1-B649-A22F-5272D476A60E}" type="presOf" srcId="{9A84B6B9-E077-DC45-B497-1B96242F57BD}" destId="{E458D30A-A738-CD4C-A9AA-C07CDCF78492}" srcOrd="0" destOrd="0" presId="urn:microsoft.com/office/officeart/2005/8/layout/vList5"/>
    <dgm:cxn modelId="{57382BC9-F1BE-934A-BFFF-78D46FA17908}" srcId="{96356B55-5B4C-544C-B2F2-9D0307FD5DA3}" destId="{0E551E56-52BF-2C44-A500-BE71043D2076}" srcOrd="2" destOrd="0" parTransId="{323B49B2-E5F8-E047-A062-AF40CEF658B8}" sibTransId="{11E5769A-CC41-9044-A36F-03FA8E638C93}"/>
    <dgm:cxn modelId="{5C4A65D0-6AA3-A747-895E-A4931EBBFD82}" srcId="{96356B55-5B4C-544C-B2F2-9D0307FD5DA3}" destId="{5E9B8DE8-3B8D-3F47-B2A1-CCF1B362CE49}" srcOrd="1" destOrd="0" parTransId="{23B27434-8796-8840-B8F3-271BB05D058A}" sibTransId="{B76B915C-BB4D-F04F-861A-C3411AAAB8A6}"/>
    <dgm:cxn modelId="{AD663FD1-92F9-F546-8588-0AD2AB346E2A}" srcId="{2539705D-287B-3649-8F61-BCB4263ED7E6}" destId="{0E642F25-32AD-DE4B-9C78-045F1BDD3AFD}" srcOrd="1" destOrd="0" parTransId="{A4A42A5A-38AB-E845-B5AD-644E93FC2906}" sibTransId="{2AA46A36-8041-214E-9F58-1B7ADCF399B9}"/>
    <dgm:cxn modelId="{098FB0D2-486B-F641-BF25-1D32613B78C5}" srcId="{04C51908-52F3-CE42-8692-E296170BE10D}" destId="{EA8142EF-11F7-774F-81CE-B7DD8B2E61EF}" srcOrd="0" destOrd="0" parTransId="{1841FF86-6B86-B344-854B-0F2F3DA1EE70}" sibTransId="{37D528D1-A9D0-844B-9B2F-67D36FA6CD79}"/>
    <dgm:cxn modelId="{BEBA8CD7-41B5-144D-9B47-D964A930FFAA}" srcId="{04C47010-C139-6840-B12E-84086B10A055}" destId="{8A6EC20E-9B9A-0442-A0D1-50DBBC6A4BE8}" srcOrd="0" destOrd="0" parTransId="{86FA8C73-2B7C-9D4C-82B7-2B90EABB28E4}" sibTransId="{9669F7CC-7B1E-3D43-8928-824DB3203D8E}"/>
    <dgm:cxn modelId="{64F633DF-7041-1B48-886F-BB22556C914F}" srcId="{B3D8BFC5-B102-0244-A81E-B5AF1234380C}" destId="{B67F0B40-78E6-1149-BC71-9A558652DEAA}" srcOrd="1" destOrd="0" parTransId="{86545601-0112-4A4A-885E-BD71EAB38C08}" sibTransId="{A095BBAC-AC77-B045-AE94-EA6D9F98552A}"/>
    <dgm:cxn modelId="{C2DA56DF-0090-4341-A923-BFCF1CC56389}" type="presOf" srcId="{A8243F90-FEFA-694C-A023-DE02848AA9C3}" destId="{F315AC58-28B2-9C47-8BE6-36DACBC8BA42}" srcOrd="0" destOrd="0" presId="urn:microsoft.com/office/officeart/2005/8/layout/vList5"/>
    <dgm:cxn modelId="{F4384FE0-64F0-C945-A558-64FE3AB959C7}" srcId="{04C47010-C139-6840-B12E-84086B10A055}" destId="{96356B55-5B4C-544C-B2F2-9D0307FD5DA3}" srcOrd="4" destOrd="0" parTransId="{41D7B69E-B778-5441-BD76-9E5AC6300554}" sibTransId="{5F4A8229-FA68-CD4C-96B8-6522AB31828E}"/>
    <dgm:cxn modelId="{FA0AC6E0-33A4-E24E-A5D6-199ED9608E27}" type="presOf" srcId="{0E551E56-52BF-2C44-A500-BE71043D2076}" destId="{E458D30A-A738-CD4C-A9AA-C07CDCF78492}" srcOrd="0" destOrd="2" presId="urn:microsoft.com/office/officeart/2005/8/layout/vList5"/>
    <dgm:cxn modelId="{DB49AFB1-AAA5-654B-A544-ACA5C07BF037}" type="presParOf" srcId="{17CD92E8-1644-5C4E-B89F-3C62E3207FF2}" destId="{F80D3BAD-8B44-5143-A372-092904372B85}" srcOrd="0" destOrd="0" presId="urn:microsoft.com/office/officeart/2005/8/layout/vList5"/>
    <dgm:cxn modelId="{06E2F206-938F-744C-9C9E-DECE1E4AA543}" type="presParOf" srcId="{F80D3BAD-8B44-5143-A372-092904372B85}" destId="{48337288-B191-4747-B658-4C62E8F40C06}" srcOrd="0" destOrd="0" presId="urn:microsoft.com/office/officeart/2005/8/layout/vList5"/>
    <dgm:cxn modelId="{295288A2-AC4F-CF42-B523-18F74B3A460C}" type="presParOf" srcId="{F80D3BAD-8B44-5143-A372-092904372B85}" destId="{F315AC58-28B2-9C47-8BE6-36DACBC8BA42}" srcOrd="1" destOrd="0" presId="urn:microsoft.com/office/officeart/2005/8/layout/vList5"/>
    <dgm:cxn modelId="{91B4FEC8-3092-404B-B0DB-FA6A56BA5AAE}" type="presParOf" srcId="{17CD92E8-1644-5C4E-B89F-3C62E3207FF2}" destId="{91B4C911-043D-8949-88E9-12F0AFFC94A4}" srcOrd="1" destOrd="0" presId="urn:microsoft.com/office/officeart/2005/8/layout/vList5"/>
    <dgm:cxn modelId="{5DF83B13-3623-2F42-9465-1834890B8E5E}" type="presParOf" srcId="{17CD92E8-1644-5C4E-B89F-3C62E3207FF2}" destId="{059F1D24-12EB-8D4C-A646-71687703EAFE}" srcOrd="2" destOrd="0" presId="urn:microsoft.com/office/officeart/2005/8/layout/vList5"/>
    <dgm:cxn modelId="{157D7BCA-80EC-074B-B502-DBACF250913D}" type="presParOf" srcId="{059F1D24-12EB-8D4C-A646-71687703EAFE}" destId="{3A830090-4F61-DF46-BE90-D9195D5BD0CD}" srcOrd="0" destOrd="0" presId="urn:microsoft.com/office/officeart/2005/8/layout/vList5"/>
    <dgm:cxn modelId="{302A1BF7-9EDE-9B48-851D-408D60C8B540}" type="presParOf" srcId="{059F1D24-12EB-8D4C-A646-71687703EAFE}" destId="{651EC14A-22D1-AF41-AF45-1D40536466AD}" srcOrd="1" destOrd="0" presId="urn:microsoft.com/office/officeart/2005/8/layout/vList5"/>
    <dgm:cxn modelId="{D492CF9E-F07D-754B-BA13-88F1213D61DF}" type="presParOf" srcId="{17CD92E8-1644-5C4E-B89F-3C62E3207FF2}" destId="{7BFB9DD1-2F9E-D140-96A2-72509283C019}" srcOrd="3" destOrd="0" presId="urn:microsoft.com/office/officeart/2005/8/layout/vList5"/>
    <dgm:cxn modelId="{56E1BF46-03BE-484D-B1CD-6F0D94E4A857}" type="presParOf" srcId="{17CD92E8-1644-5C4E-B89F-3C62E3207FF2}" destId="{893086E0-8C96-BA41-A92D-634097EEEDE4}" srcOrd="4" destOrd="0" presId="urn:microsoft.com/office/officeart/2005/8/layout/vList5"/>
    <dgm:cxn modelId="{5001C96D-1C6A-A546-B24F-8F1AB77B26CD}" type="presParOf" srcId="{893086E0-8C96-BA41-A92D-634097EEEDE4}" destId="{CD424483-E395-EB4C-82C8-2184FE9A7A93}" srcOrd="0" destOrd="0" presId="urn:microsoft.com/office/officeart/2005/8/layout/vList5"/>
    <dgm:cxn modelId="{05A71CB7-7143-9B46-B3C8-16846F017D02}" type="presParOf" srcId="{893086E0-8C96-BA41-A92D-634097EEEDE4}" destId="{7D653391-1FC1-7649-A5E6-3FD18692553C}" srcOrd="1" destOrd="0" presId="urn:microsoft.com/office/officeart/2005/8/layout/vList5"/>
    <dgm:cxn modelId="{BCE75F95-20E1-2E42-80E1-458003C72733}" type="presParOf" srcId="{17CD92E8-1644-5C4E-B89F-3C62E3207FF2}" destId="{5FB46B96-6C76-184F-97C1-CBF544F748E4}" srcOrd="5" destOrd="0" presId="urn:microsoft.com/office/officeart/2005/8/layout/vList5"/>
    <dgm:cxn modelId="{8844CF43-BB7A-114A-BB22-F125313C9970}" type="presParOf" srcId="{17CD92E8-1644-5C4E-B89F-3C62E3207FF2}" destId="{B8CBEEC6-F8FA-974F-BCBC-76A22C28E999}" srcOrd="6" destOrd="0" presId="urn:microsoft.com/office/officeart/2005/8/layout/vList5"/>
    <dgm:cxn modelId="{266EAE04-3D90-C94F-8C9F-EC2734A2C9F1}" type="presParOf" srcId="{B8CBEEC6-F8FA-974F-BCBC-76A22C28E999}" destId="{FE7ABE01-CDE6-F042-AF3C-CF57AF50F0AC}" srcOrd="0" destOrd="0" presId="urn:microsoft.com/office/officeart/2005/8/layout/vList5"/>
    <dgm:cxn modelId="{19A566B9-EAAE-DF41-A23C-EE747E72B4F9}" type="presParOf" srcId="{B8CBEEC6-F8FA-974F-BCBC-76A22C28E999}" destId="{1944E389-761F-2249-BD2F-D23E720FF0CC}" srcOrd="1" destOrd="0" presId="urn:microsoft.com/office/officeart/2005/8/layout/vList5"/>
    <dgm:cxn modelId="{857726D2-AA79-7D44-8455-AB349A36F121}" type="presParOf" srcId="{17CD92E8-1644-5C4E-B89F-3C62E3207FF2}" destId="{B96A849F-CCE2-C94A-BFAD-C485A59D58CB}" srcOrd="7" destOrd="0" presId="urn:microsoft.com/office/officeart/2005/8/layout/vList5"/>
    <dgm:cxn modelId="{3C0A6EE7-5193-5144-AB3E-CC7522DFC2AB}" type="presParOf" srcId="{17CD92E8-1644-5C4E-B89F-3C62E3207FF2}" destId="{FBC00E97-6861-7D4E-9F70-A99B106F9552}" srcOrd="8" destOrd="0" presId="urn:microsoft.com/office/officeart/2005/8/layout/vList5"/>
    <dgm:cxn modelId="{BDC2F05A-FE12-384C-94DC-27A92D65A3A7}" type="presParOf" srcId="{FBC00E97-6861-7D4E-9F70-A99B106F9552}" destId="{50FBDA5E-B26B-974D-89E3-23F5A98428E5}" srcOrd="0" destOrd="0" presId="urn:microsoft.com/office/officeart/2005/8/layout/vList5"/>
    <dgm:cxn modelId="{BF7ADACC-0F5E-9740-9CD3-8F58DF09DA92}" type="presParOf" srcId="{FBC00E97-6861-7D4E-9F70-A99B106F9552}" destId="{E458D30A-A738-CD4C-A9AA-C07CDCF78492}" srcOrd="1" destOrd="0" presId="urn:microsoft.com/office/officeart/2005/8/layout/vList5"/>
    <dgm:cxn modelId="{E333180B-B459-7944-80A0-A8FCAF97AEE2}" type="presParOf" srcId="{17CD92E8-1644-5C4E-B89F-3C62E3207FF2}" destId="{3D60F6A6-C864-2B45-B9D7-9A452480DB12}" srcOrd="9" destOrd="0" presId="urn:microsoft.com/office/officeart/2005/8/layout/vList5"/>
    <dgm:cxn modelId="{F76ECB39-B136-994B-BA10-F9F6DFC69141}" type="presParOf" srcId="{17CD92E8-1644-5C4E-B89F-3C62E3207FF2}" destId="{D13AE719-4131-594B-80C2-05F41EE04887}" srcOrd="10" destOrd="0" presId="urn:microsoft.com/office/officeart/2005/8/layout/vList5"/>
    <dgm:cxn modelId="{B3F7EE62-03AA-9049-84C9-3F8F7105722A}" type="presParOf" srcId="{D13AE719-4131-594B-80C2-05F41EE04887}" destId="{8357FC1D-E674-0649-8549-8BA4A781799C}" srcOrd="0" destOrd="0" presId="urn:microsoft.com/office/officeart/2005/8/layout/vList5"/>
    <dgm:cxn modelId="{F1BB3ED7-AE9C-7449-A427-500A2F3E28D0}" type="presParOf" srcId="{D13AE719-4131-594B-80C2-05F41EE04887}" destId="{0C3ECE3E-4F74-4743-8883-90B45E6F651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E48C8-B5B4-5049-B479-21807A6B281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23FBA722-DFAC-994C-8D3B-467A152AD0A6}">
      <dgm:prSet phldrT="[Text]"/>
      <dgm:spPr/>
      <dgm:t>
        <a:bodyPr/>
        <a:lstStyle/>
        <a:p>
          <a:r>
            <a:rPr lang="en-US" dirty="0">
              <a:latin typeface="Georgia" panose="02040502050405020303" pitchFamily="18" charset="0"/>
            </a:rPr>
            <a:t>Women accounted for 100% of the jobs lost in December 2020, affecting mostly WOC </a:t>
          </a:r>
          <a:endParaRPr lang="en-US" dirty="0"/>
        </a:p>
      </dgm:t>
    </dgm:pt>
    <dgm:pt modelId="{011548AA-8FD6-E740-A96A-1A7BFF4B3164}" type="parTrans" cxnId="{CC5E0CEF-A987-2C4B-82CD-43CD0223A6D2}">
      <dgm:prSet/>
      <dgm:spPr/>
      <dgm:t>
        <a:bodyPr/>
        <a:lstStyle/>
        <a:p>
          <a:endParaRPr lang="en-US"/>
        </a:p>
      </dgm:t>
    </dgm:pt>
    <dgm:pt modelId="{017085CE-9E40-C84F-9D10-7C976C56C6B4}" type="sibTrans" cxnId="{CC5E0CEF-A987-2C4B-82CD-43CD0223A6D2}">
      <dgm:prSet/>
      <dgm:spPr/>
      <dgm:t>
        <a:bodyPr/>
        <a:lstStyle/>
        <a:p>
          <a:endParaRPr lang="en-US"/>
        </a:p>
      </dgm:t>
    </dgm:pt>
    <dgm:pt modelId="{A3325C21-B2F6-DA4E-A234-A7EF19CE14A2}">
      <dgm:prSet phldrT="[Text]"/>
      <dgm:spPr/>
      <dgm:t>
        <a:bodyPr/>
        <a:lstStyle/>
        <a:p>
          <a:r>
            <a:rPr lang="en-US" dirty="0"/>
            <a:t>The time it will take for the gender gap to close grew by 36 years in the space of just 12 months (from 99 years to 135)</a:t>
          </a:r>
        </a:p>
      </dgm:t>
    </dgm:pt>
    <dgm:pt modelId="{5BD327CC-FE59-0B4E-B3D1-AC2B261A6EF0}" type="parTrans" cxnId="{97303FD7-5CDC-7846-B058-26628A0EA431}">
      <dgm:prSet/>
      <dgm:spPr/>
      <dgm:t>
        <a:bodyPr/>
        <a:lstStyle/>
        <a:p>
          <a:endParaRPr lang="en-US"/>
        </a:p>
      </dgm:t>
    </dgm:pt>
    <dgm:pt modelId="{574A0FA3-E40F-104A-9381-BBD95D4E6777}" type="sibTrans" cxnId="{97303FD7-5CDC-7846-B058-26628A0EA431}">
      <dgm:prSet/>
      <dgm:spPr/>
      <dgm:t>
        <a:bodyPr/>
        <a:lstStyle/>
        <a:p>
          <a:endParaRPr lang="en-US"/>
        </a:p>
      </dgm:t>
    </dgm:pt>
    <dgm:pt modelId="{842FA920-F349-E243-ACEB-03E9B55AD523}">
      <dgm:prSet phldrT="[Text]"/>
      <dgm:spPr/>
      <dgm:t>
        <a:bodyPr/>
        <a:lstStyle/>
        <a:p>
          <a:r>
            <a:rPr lang="en-US" dirty="0"/>
            <a:t>Globally,</a:t>
          </a:r>
          <a:r>
            <a:rPr lang="en-US" baseline="0" dirty="0"/>
            <a:t> the UN predicts that COVID-19 will contribute to the worsening of gender-poverty gaps</a:t>
          </a:r>
          <a:endParaRPr lang="en-US" dirty="0"/>
        </a:p>
      </dgm:t>
    </dgm:pt>
    <dgm:pt modelId="{3FE016B8-FCF7-1C4E-9116-97BD6A9A3251}" type="parTrans" cxnId="{3D951C9D-8F13-9E43-B6A4-C1EFBEB8057F}">
      <dgm:prSet/>
      <dgm:spPr/>
      <dgm:t>
        <a:bodyPr/>
        <a:lstStyle/>
        <a:p>
          <a:endParaRPr lang="en-US"/>
        </a:p>
      </dgm:t>
    </dgm:pt>
    <dgm:pt modelId="{BB232A93-9B03-8C43-B61F-A7F89FC9C406}" type="sibTrans" cxnId="{3D951C9D-8F13-9E43-B6A4-C1EFBEB8057F}">
      <dgm:prSet/>
      <dgm:spPr/>
      <dgm:t>
        <a:bodyPr/>
        <a:lstStyle/>
        <a:p>
          <a:endParaRPr lang="en-US"/>
        </a:p>
      </dgm:t>
    </dgm:pt>
    <dgm:pt modelId="{1CA7B948-0B95-F449-9930-15293A2DCCEE}" type="pres">
      <dgm:prSet presAssocID="{055E48C8-B5B4-5049-B479-21807A6B281A}" presName="linear" presStyleCnt="0">
        <dgm:presLayoutVars>
          <dgm:animLvl val="lvl"/>
          <dgm:resizeHandles val="exact"/>
        </dgm:presLayoutVars>
      </dgm:prSet>
      <dgm:spPr/>
    </dgm:pt>
    <dgm:pt modelId="{7CD0BBA3-12C9-3A45-8956-CE6EB93E64E2}" type="pres">
      <dgm:prSet presAssocID="{A3325C21-B2F6-DA4E-A234-A7EF19CE14A2}" presName="parentText" presStyleLbl="node1" presStyleIdx="0" presStyleCnt="3">
        <dgm:presLayoutVars>
          <dgm:chMax val="0"/>
          <dgm:bulletEnabled val="1"/>
        </dgm:presLayoutVars>
      </dgm:prSet>
      <dgm:spPr/>
    </dgm:pt>
    <dgm:pt modelId="{302F6805-0BBA-3144-B83D-F442673EA952}" type="pres">
      <dgm:prSet presAssocID="{574A0FA3-E40F-104A-9381-BBD95D4E6777}" presName="spacer" presStyleCnt="0"/>
      <dgm:spPr/>
    </dgm:pt>
    <dgm:pt modelId="{1CF772CC-B6D4-8C42-965A-BA9448F930C3}" type="pres">
      <dgm:prSet presAssocID="{23FBA722-DFAC-994C-8D3B-467A152AD0A6}" presName="parentText" presStyleLbl="node1" presStyleIdx="1" presStyleCnt="3">
        <dgm:presLayoutVars>
          <dgm:chMax val="0"/>
          <dgm:bulletEnabled val="1"/>
        </dgm:presLayoutVars>
      </dgm:prSet>
      <dgm:spPr/>
    </dgm:pt>
    <dgm:pt modelId="{1D7371DC-0A7A-FB4A-A90F-76408D1F0D3C}" type="pres">
      <dgm:prSet presAssocID="{017085CE-9E40-C84F-9D10-7C976C56C6B4}" presName="spacer" presStyleCnt="0"/>
      <dgm:spPr/>
    </dgm:pt>
    <dgm:pt modelId="{B9C6FB07-CC51-B440-9A4B-84483A778F48}" type="pres">
      <dgm:prSet presAssocID="{842FA920-F349-E243-ACEB-03E9B55AD523}" presName="parentText" presStyleLbl="node1" presStyleIdx="2" presStyleCnt="3">
        <dgm:presLayoutVars>
          <dgm:chMax val="0"/>
          <dgm:bulletEnabled val="1"/>
        </dgm:presLayoutVars>
      </dgm:prSet>
      <dgm:spPr/>
    </dgm:pt>
  </dgm:ptLst>
  <dgm:cxnLst>
    <dgm:cxn modelId="{C6A9EB3B-FA6B-934C-A0AE-D68046760BE9}" type="presOf" srcId="{A3325C21-B2F6-DA4E-A234-A7EF19CE14A2}" destId="{7CD0BBA3-12C9-3A45-8956-CE6EB93E64E2}" srcOrd="0" destOrd="0" presId="urn:microsoft.com/office/officeart/2005/8/layout/vList2"/>
    <dgm:cxn modelId="{AF7BE363-568F-0546-8D1C-20C70D2BBA58}" type="presOf" srcId="{23FBA722-DFAC-994C-8D3B-467A152AD0A6}" destId="{1CF772CC-B6D4-8C42-965A-BA9448F930C3}" srcOrd="0" destOrd="0" presId="urn:microsoft.com/office/officeart/2005/8/layout/vList2"/>
    <dgm:cxn modelId="{3D951C9D-8F13-9E43-B6A4-C1EFBEB8057F}" srcId="{055E48C8-B5B4-5049-B479-21807A6B281A}" destId="{842FA920-F349-E243-ACEB-03E9B55AD523}" srcOrd="2" destOrd="0" parTransId="{3FE016B8-FCF7-1C4E-9116-97BD6A9A3251}" sibTransId="{BB232A93-9B03-8C43-B61F-A7F89FC9C406}"/>
    <dgm:cxn modelId="{2C5796B5-32DD-8E41-8707-8621E7D35565}" type="presOf" srcId="{055E48C8-B5B4-5049-B479-21807A6B281A}" destId="{1CA7B948-0B95-F449-9930-15293A2DCCEE}" srcOrd="0" destOrd="0" presId="urn:microsoft.com/office/officeart/2005/8/layout/vList2"/>
    <dgm:cxn modelId="{4CF72ED4-6729-F041-AC2B-5D08A2B424B8}" type="presOf" srcId="{842FA920-F349-E243-ACEB-03E9B55AD523}" destId="{B9C6FB07-CC51-B440-9A4B-84483A778F48}" srcOrd="0" destOrd="0" presId="urn:microsoft.com/office/officeart/2005/8/layout/vList2"/>
    <dgm:cxn modelId="{97303FD7-5CDC-7846-B058-26628A0EA431}" srcId="{055E48C8-B5B4-5049-B479-21807A6B281A}" destId="{A3325C21-B2F6-DA4E-A234-A7EF19CE14A2}" srcOrd="0" destOrd="0" parTransId="{5BD327CC-FE59-0B4E-B3D1-AC2B261A6EF0}" sibTransId="{574A0FA3-E40F-104A-9381-BBD95D4E6777}"/>
    <dgm:cxn modelId="{CC5E0CEF-A987-2C4B-82CD-43CD0223A6D2}" srcId="{055E48C8-B5B4-5049-B479-21807A6B281A}" destId="{23FBA722-DFAC-994C-8D3B-467A152AD0A6}" srcOrd="1" destOrd="0" parTransId="{011548AA-8FD6-E740-A96A-1A7BFF4B3164}" sibTransId="{017085CE-9E40-C84F-9D10-7C976C56C6B4}"/>
    <dgm:cxn modelId="{903F8B2F-1C55-A646-95E1-2AD7B51E1B7E}" type="presParOf" srcId="{1CA7B948-0B95-F449-9930-15293A2DCCEE}" destId="{7CD0BBA3-12C9-3A45-8956-CE6EB93E64E2}" srcOrd="0" destOrd="0" presId="urn:microsoft.com/office/officeart/2005/8/layout/vList2"/>
    <dgm:cxn modelId="{30D31EF6-1E2E-794C-8DA4-81AE8496F49E}" type="presParOf" srcId="{1CA7B948-0B95-F449-9930-15293A2DCCEE}" destId="{302F6805-0BBA-3144-B83D-F442673EA952}" srcOrd="1" destOrd="0" presId="urn:microsoft.com/office/officeart/2005/8/layout/vList2"/>
    <dgm:cxn modelId="{B7A57293-A136-2547-A924-9E4DFA042F8F}" type="presParOf" srcId="{1CA7B948-0B95-F449-9930-15293A2DCCEE}" destId="{1CF772CC-B6D4-8C42-965A-BA9448F930C3}" srcOrd="2" destOrd="0" presId="urn:microsoft.com/office/officeart/2005/8/layout/vList2"/>
    <dgm:cxn modelId="{1E481B70-6435-F242-ADA9-57BBF9D38AC8}" type="presParOf" srcId="{1CA7B948-0B95-F449-9930-15293A2DCCEE}" destId="{1D7371DC-0A7A-FB4A-A90F-76408D1F0D3C}" srcOrd="3" destOrd="0" presId="urn:microsoft.com/office/officeart/2005/8/layout/vList2"/>
    <dgm:cxn modelId="{ED6EE581-39A5-294F-92C9-39A9C2CB58A2}" type="presParOf" srcId="{1CA7B948-0B95-F449-9930-15293A2DCCEE}" destId="{B9C6FB07-CC51-B440-9A4B-84483A778F4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66B62-D51E-784B-B790-FF73D061EB9D}" type="doc">
      <dgm:prSet loTypeId="urn:microsoft.com/office/officeart/2005/8/layout/cycle4" loCatId="" qsTypeId="urn:microsoft.com/office/officeart/2005/8/quickstyle/simple1" qsCatId="simple" csTypeId="urn:microsoft.com/office/officeart/2005/8/colors/accent0_3" csCatId="mainScheme" phldr="1"/>
      <dgm:spPr/>
      <dgm:t>
        <a:bodyPr/>
        <a:lstStyle/>
        <a:p>
          <a:endParaRPr lang="en-US"/>
        </a:p>
      </dgm:t>
    </dgm:pt>
    <dgm:pt modelId="{C81C1316-8A99-884D-A039-E211DB722ECB}">
      <dgm:prSet phldrT="[Text]" custT="1"/>
      <dgm:spPr/>
      <dgm:t>
        <a:bodyPr/>
        <a:lstStyle/>
        <a:p>
          <a:r>
            <a:rPr lang="en-US" sz="1600" dirty="0"/>
            <a:t>Economic Injustice and Occupational Health Inequities</a:t>
          </a:r>
        </a:p>
      </dgm:t>
    </dgm:pt>
    <dgm:pt modelId="{8E0B5263-CAD5-5646-8B12-9EF42B380CAB}" type="parTrans" cxnId="{705FE58E-B36F-0243-AF02-20A145EB3E20}">
      <dgm:prSet/>
      <dgm:spPr/>
      <dgm:t>
        <a:bodyPr/>
        <a:lstStyle/>
        <a:p>
          <a:endParaRPr lang="en-US"/>
        </a:p>
      </dgm:t>
    </dgm:pt>
    <dgm:pt modelId="{BD9C53EE-73E0-314C-BB00-B3C6666E7D9D}" type="sibTrans" cxnId="{705FE58E-B36F-0243-AF02-20A145EB3E20}">
      <dgm:prSet/>
      <dgm:spPr/>
      <dgm:t>
        <a:bodyPr/>
        <a:lstStyle/>
        <a:p>
          <a:endParaRPr lang="en-US"/>
        </a:p>
      </dgm:t>
    </dgm:pt>
    <dgm:pt modelId="{0EFFEDCA-1544-084A-BD14-3DB219C4BEF8}">
      <dgm:prSet phldrT="[Text]" custT="1"/>
      <dgm:spPr/>
      <dgm:t>
        <a:bodyPr/>
        <a:lstStyle/>
        <a:p>
          <a:r>
            <a:rPr lang="en-US" sz="1600" dirty="0"/>
            <a:t>Environmental Health, Housing Inequities and Residential Segregation</a:t>
          </a:r>
        </a:p>
      </dgm:t>
    </dgm:pt>
    <dgm:pt modelId="{28FFFA9B-DBD7-5E4D-920B-23D7081669AF}" type="parTrans" cxnId="{5356A6BD-890C-7643-BE7A-29E1D6A8F1EC}">
      <dgm:prSet/>
      <dgm:spPr/>
      <dgm:t>
        <a:bodyPr/>
        <a:lstStyle/>
        <a:p>
          <a:endParaRPr lang="en-US"/>
        </a:p>
      </dgm:t>
    </dgm:pt>
    <dgm:pt modelId="{069EF965-60DE-DB40-888B-6D49E3980F3D}" type="sibTrans" cxnId="{5356A6BD-890C-7643-BE7A-29E1D6A8F1EC}">
      <dgm:prSet/>
      <dgm:spPr/>
      <dgm:t>
        <a:bodyPr/>
        <a:lstStyle/>
        <a:p>
          <a:endParaRPr lang="en-US"/>
        </a:p>
      </dgm:t>
    </dgm:pt>
    <dgm:pt modelId="{61CA8170-958A-E440-990F-48F2AD326713}">
      <dgm:prSet phldrT="[Text]" custT="1"/>
      <dgm:spPr/>
      <dgm:t>
        <a:bodyPr/>
        <a:lstStyle/>
        <a:p>
          <a:endParaRPr lang="en-US" sz="1400" dirty="0"/>
        </a:p>
        <a:p>
          <a:r>
            <a:rPr lang="en-US" sz="1600" dirty="0"/>
            <a:t>Political Exclusion,</a:t>
          </a:r>
        </a:p>
        <a:p>
          <a:r>
            <a:rPr lang="en-US" sz="1600" dirty="0"/>
            <a:t>Xenophobia &amp;</a:t>
          </a:r>
        </a:p>
        <a:p>
          <a:r>
            <a:rPr lang="en-US" sz="1600" dirty="0"/>
            <a:t>State-sanctioned Violence</a:t>
          </a:r>
        </a:p>
      </dgm:t>
    </dgm:pt>
    <dgm:pt modelId="{713A990B-E2BB-474C-BA0E-93ACA9DA0013}" type="parTrans" cxnId="{04F77B73-67AC-E846-871A-C8B38D5C770A}">
      <dgm:prSet/>
      <dgm:spPr/>
      <dgm:t>
        <a:bodyPr/>
        <a:lstStyle/>
        <a:p>
          <a:endParaRPr lang="en-US"/>
        </a:p>
      </dgm:t>
    </dgm:pt>
    <dgm:pt modelId="{B456EBE5-2D66-2D43-B255-61112404E1E5}" type="sibTrans" cxnId="{04F77B73-67AC-E846-871A-C8B38D5C770A}">
      <dgm:prSet/>
      <dgm:spPr/>
      <dgm:t>
        <a:bodyPr/>
        <a:lstStyle/>
        <a:p>
          <a:endParaRPr lang="en-US"/>
        </a:p>
      </dgm:t>
    </dgm:pt>
    <dgm:pt modelId="{74A61088-266C-1F4C-9262-E89F85703535}">
      <dgm:prSet phldrT="[Text]" custT="1"/>
      <dgm:spPr/>
      <dgm:t>
        <a:bodyPr/>
        <a:lstStyle/>
        <a:p>
          <a:r>
            <a:rPr lang="en-US" sz="1600" dirty="0"/>
            <a:t>Inadequate Access to Health Care and Social Protection</a:t>
          </a:r>
        </a:p>
      </dgm:t>
    </dgm:pt>
    <dgm:pt modelId="{FFF3EC46-C26F-C04A-82F7-63BDACF15894}" type="parTrans" cxnId="{409779DE-7CE1-984A-A322-7DB5BAD1E548}">
      <dgm:prSet/>
      <dgm:spPr/>
      <dgm:t>
        <a:bodyPr/>
        <a:lstStyle/>
        <a:p>
          <a:endParaRPr lang="en-US"/>
        </a:p>
      </dgm:t>
    </dgm:pt>
    <dgm:pt modelId="{F935B42F-F68F-B346-8EF7-70D0CFE6D9CF}" type="sibTrans" cxnId="{409779DE-7CE1-984A-A322-7DB5BAD1E548}">
      <dgm:prSet/>
      <dgm:spPr/>
      <dgm:t>
        <a:bodyPr/>
        <a:lstStyle/>
        <a:p>
          <a:endParaRPr lang="en-US"/>
        </a:p>
      </dgm:t>
    </dgm:pt>
    <dgm:pt modelId="{9CEC1C21-6A68-8647-B721-16F1062F822D}">
      <dgm:prSet custT="1"/>
      <dgm:spPr/>
      <dgm:t>
        <a:bodyPr/>
        <a:lstStyle/>
        <a:p>
          <a:r>
            <a:rPr lang="en-US" sz="1500" dirty="0"/>
            <a:t>Air pollution exacerbates COVID-19</a:t>
          </a:r>
        </a:p>
      </dgm:t>
    </dgm:pt>
    <dgm:pt modelId="{8C1476D1-2BC1-5445-BCB0-E0AE7761C3B1}" type="parTrans" cxnId="{4EEB5EA1-6BE6-E148-82D5-2AFB35306DEC}">
      <dgm:prSet/>
      <dgm:spPr/>
      <dgm:t>
        <a:bodyPr/>
        <a:lstStyle/>
        <a:p>
          <a:endParaRPr lang="en-US"/>
        </a:p>
      </dgm:t>
    </dgm:pt>
    <dgm:pt modelId="{662F7943-6721-BF4D-88E9-6183DEF55163}" type="sibTrans" cxnId="{4EEB5EA1-6BE6-E148-82D5-2AFB35306DEC}">
      <dgm:prSet/>
      <dgm:spPr/>
      <dgm:t>
        <a:bodyPr/>
        <a:lstStyle/>
        <a:p>
          <a:endParaRPr lang="en-US"/>
        </a:p>
      </dgm:t>
    </dgm:pt>
    <dgm:pt modelId="{75A9B582-4762-DB46-B4A3-5CFDDA96DF39}">
      <dgm:prSet custT="1"/>
      <dgm:spPr/>
      <dgm:t>
        <a:bodyPr/>
        <a:lstStyle/>
        <a:p>
          <a:r>
            <a:rPr lang="en-US" sz="1500" dirty="0"/>
            <a:t>Overcrowding and vulnerabilities of informal settlements (no access to running water etc.)</a:t>
          </a:r>
        </a:p>
      </dgm:t>
    </dgm:pt>
    <dgm:pt modelId="{741F4B0A-B5A6-B94E-BBD2-6CE02AFE19FE}" type="parTrans" cxnId="{7CA041E5-4B90-E64D-A3FD-3F38C2360391}">
      <dgm:prSet/>
      <dgm:spPr/>
      <dgm:t>
        <a:bodyPr/>
        <a:lstStyle/>
        <a:p>
          <a:endParaRPr lang="en-US"/>
        </a:p>
      </dgm:t>
    </dgm:pt>
    <dgm:pt modelId="{342EE6AD-18A5-8549-9AE5-99026F7D7BD1}" type="sibTrans" cxnId="{7CA041E5-4B90-E64D-A3FD-3F38C2360391}">
      <dgm:prSet/>
      <dgm:spPr/>
      <dgm:t>
        <a:bodyPr/>
        <a:lstStyle/>
        <a:p>
          <a:endParaRPr lang="en-US"/>
        </a:p>
      </dgm:t>
    </dgm:pt>
    <dgm:pt modelId="{67B5E65B-EE74-1B4E-9A03-C90C092F1594}">
      <dgm:prSet custT="1"/>
      <dgm:spPr/>
      <dgm:t>
        <a:bodyPr/>
        <a:lstStyle/>
        <a:p>
          <a:r>
            <a:rPr lang="en-US" sz="1500" dirty="0"/>
            <a:t>Indigenous communities excluded from recovery bills</a:t>
          </a:r>
        </a:p>
      </dgm:t>
    </dgm:pt>
    <dgm:pt modelId="{B1DB8636-78DD-484D-9542-7CC8B652EB0B}" type="parTrans" cxnId="{59C9D259-2A81-6747-9971-C196B5F58133}">
      <dgm:prSet/>
      <dgm:spPr/>
      <dgm:t>
        <a:bodyPr/>
        <a:lstStyle/>
        <a:p>
          <a:endParaRPr lang="en-US"/>
        </a:p>
      </dgm:t>
    </dgm:pt>
    <dgm:pt modelId="{3217F41E-3B26-6747-9490-24BD6DD38474}" type="sibTrans" cxnId="{59C9D259-2A81-6747-9971-C196B5F58133}">
      <dgm:prSet/>
      <dgm:spPr/>
      <dgm:t>
        <a:bodyPr/>
        <a:lstStyle/>
        <a:p>
          <a:endParaRPr lang="en-US"/>
        </a:p>
      </dgm:t>
    </dgm:pt>
    <dgm:pt modelId="{0CF979CB-E1F5-1943-BA86-104B5E915875}">
      <dgm:prSet custT="1"/>
      <dgm:spPr/>
      <dgm:t>
        <a:bodyPr/>
        <a:lstStyle/>
        <a:p>
          <a:r>
            <a:rPr lang="en-US" sz="1500" dirty="0"/>
            <a:t>Restricted access to health care and testing (US uninsured; migrants etc.)</a:t>
          </a:r>
        </a:p>
      </dgm:t>
    </dgm:pt>
    <dgm:pt modelId="{D3895F61-D4ED-9F46-85D5-0C73B88D9741}" type="parTrans" cxnId="{0F2C3941-FFA5-5F4C-9132-FD01B9385050}">
      <dgm:prSet/>
      <dgm:spPr/>
      <dgm:t>
        <a:bodyPr/>
        <a:lstStyle/>
        <a:p>
          <a:endParaRPr lang="en-US"/>
        </a:p>
      </dgm:t>
    </dgm:pt>
    <dgm:pt modelId="{5700C129-8D7D-B141-9F0C-9F8BFF1F0691}" type="sibTrans" cxnId="{0F2C3941-FFA5-5F4C-9132-FD01B9385050}">
      <dgm:prSet/>
      <dgm:spPr/>
      <dgm:t>
        <a:bodyPr/>
        <a:lstStyle/>
        <a:p>
          <a:endParaRPr lang="en-US"/>
        </a:p>
      </dgm:t>
    </dgm:pt>
    <dgm:pt modelId="{08E06286-0010-4A42-A131-5260BF61667F}">
      <dgm:prSet/>
      <dgm:spPr/>
      <dgm:t>
        <a:bodyPr/>
        <a:lstStyle/>
        <a:p>
          <a:endParaRPr lang="en-US" sz="1200" dirty="0"/>
        </a:p>
      </dgm:t>
    </dgm:pt>
    <dgm:pt modelId="{FB89702A-A261-6542-BE0D-DC63862BD244}" type="parTrans" cxnId="{F06AD531-19BF-0B48-A352-190EB0F2D0D0}">
      <dgm:prSet/>
      <dgm:spPr/>
      <dgm:t>
        <a:bodyPr/>
        <a:lstStyle/>
        <a:p>
          <a:endParaRPr lang="en-US"/>
        </a:p>
      </dgm:t>
    </dgm:pt>
    <dgm:pt modelId="{82FC49A7-A251-5E46-B073-C1D52D25A7F6}" type="sibTrans" cxnId="{F06AD531-19BF-0B48-A352-190EB0F2D0D0}">
      <dgm:prSet/>
      <dgm:spPr/>
      <dgm:t>
        <a:bodyPr/>
        <a:lstStyle/>
        <a:p>
          <a:endParaRPr lang="en-US"/>
        </a:p>
      </dgm:t>
    </dgm:pt>
    <dgm:pt modelId="{FDAB1293-796A-A548-8898-3D24C0EC052C}">
      <dgm:prSet custT="1"/>
      <dgm:spPr/>
      <dgm:t>
        <a:bodyPr/>
        <a:lstStyle/>
        <a:p>
          <a:r>
            <a:rPr lang="en-US" sz="1500" dirty="0"/>
            <a:t> </a:t>
          </a:r>
        </a:p>
      </dgm:t>
    </dgm:pt>
    <dgm:pt modelId="{D392D6AB-3F0B-994C-9D20-A14BABF019D5}" type="parTrans" cxnId="{6E8601CA-A22C-064E-9BF5-7AB2F4B64D89}">
      <dgm:prSet/>
      <dgm:spPr/>
      <dgm:t>
        <a:bodyPr/>
        <a:lstStyle/>
        <a:p>
          <a:endParaRPr lang="en-US"/>
        </a:p>
      </dgm:t>
    </dgm:pt>
    <dgm:pt modelId="{19532A4E-6682-5A43-BE45-F288638D0F0D}" type="sibTrans" cxnId="{6E8601CA-A22C-064E-9BF5-7AB2F4B64D89}">
      <dgm:prSet/>
      <dgm:spPr/>
      <dgm:t>
        <a:bodyPr/>
        <a:lstStyle/>
        <a:p>
          <a:endParaRPr lang="en-US"/>
        </a:p>
      </dgm:t>
    </dgm:pt>
    <dgm:pt modelId="{B650FEA2-4160-774E-8721-25338059071A}">
      <dgm:prSet custT="1"/>
      <dgm:spPr/>
      <dgm:t>
        <a:bodyPr/>
        <a:lstStyle/>
        <a:p>
          <a:r>
            <a:rPr lang="en-US" sz="1500" dirty="0"/>
            <a:t>Exclusion from welfare systems  </a:t>
          </a:r>
        </a:p>
      </dgm:t>
    </dgm:pt>
    <dgm:pt modelId="{C26F01B6-1D83-CB44-9EDA-5F1007476C15}" type="parTrans" cxnId="{ECCC1BA1-4A1D-EA4E-9B5E-96756A31933C}">
      <dgm:prSet/>
      <dgm:spPr/>
      <dgm:t>
        <a:bodyPr/>
        <a:lstStyle/>
        <a:p>
          <a:endParaRPr lang="en-US"/>
        </a:p>
      </dgm:t>
    </dgm:pt>
    <dgm:pt modelId="{C3BB8CEC-C801-814C-80FB-7C6B6E028174}" type="sibTrans" cxnId="{ECCC1BA1-4A1D-EA4E-9B5E-96756A31933C}">
      <dgm:prSet/>
      <dgm:spPr/>
      <dgm:t>
        <a:bodyPr/>
        <a:lstStyle/>
        <a:p>
          <a:endParaRPr lang="en-US"/>
        </a:p>
      </dgm:t>
    </dgm:pt>
    <dgm:pt modelId="{609457FC-98E5-4348-8D2F-9C875972F3A7}">
      <dgm:prSet custT="1"/>
      <dgm:spPr/>
      <dgm:t>
        <a:bodyPr/>
        <a:lstStyle/>
        <a:p>
          <a:r>
            <a:rPr lang="en-US" sz="1500" dirty="0"/>
            <a:t>Precarious work conditions (no access to PPE; no paid sick leave ; inability to ‘work from home;)</a:t>
          </a:r>
        </a:p>
      </dgm:t>
    </dgm:pt>
    <dgm:pt modelId="{2686C5F2-B545-BC46-86D9-5C09EC980DE2}" type="parTrans" cxnId="{2383E428-501F-CC43-8DC3-7769BDD189F3}">
      <dgm:prSet/>
      <dgm:spPr/>
      <dgm:t>
        <a:bodyPr/>
        <a:lstStyle/>
        <a:p>
          <a:endParaRPr lang="en-US"/>
        </a:p>
      </dgm:t>
    </dgm:pt>
    <dgm:pt modelId="{798FE261-4CAF-AF48-8E03-990B7939DE34}" type="sibTrans" cxnId="{2383E428-501F-CC43-8DC3-7769BDD189F3}">
      <dgm:prSet/>
      <dgm:spPr/>
      <dgm:t>
        <a:bodyPr/>
        <a:lstStyle/>
        <a:p>
          <a:endParaRPr lang="en-US"/>
        </a:p>
      </dgm:t>
    </dgm:pt>
    <dgm:pt modelId="{FE0BACB0-A8A2-BA40-8A7C-1A0928407107}">
      <dgm:prSet custT="1"/>
      <dgm:spPr/>
      <dgm:t>
        <a:bodyPr/>
        <a:lstStyle/>
        <a:p>
          <a:r>
            <a:rPr lang="en-US" sz="1500" dirty="0"/>
            <a:t>Over-representation of racial and ethnic minorities among poor</a:t>
          </a:r>
        </a:p>
      </dgm:t>
    </dgm:pt>
    <dgm:pt modelId="{BCEA1C3E-DAA7-9548-A430-2DF52552429E}" type="parTrans" cxnId="{5286B2F2-F2D4-AD4C-878E-89DEE20B0154}">
      <dgm:prSet/>
      <dgm:spPr/>
      <dgm:t>
        <a:bodyPr/>
        <a:lstStyle/>
        <a:p>
          <a:endParaRPr lang="en-US"/>
        </a:p>
      </dgm:t>
    </dgm:pt>
    <dgm:pt modelId="{ACB6A2C1-AAF7-9C4E-BC2F-21BD59766FDE}" type="sibTrans" cxnId="{5286B2F2-F2D4-AD4C-878E-89DEE20B0154}">
      <dgm:prSet/>
      <dgm:spPr/>
      <dgm:t>
        <a:bodyPr/>
        <a:lstStyle/>
        <a:p>
          <a:endParaRPr lang="en-US"/>
        </a:p>
      </dgm:t>
    </dgm:pt>
    <dgm:pt modelId="{B330BF97-216F-C149-8111-CADA4543C180}">
      <dgm:prSet custT="1"/>
      <dgm:spPr/>
      <dgm:t>
        <a:bodyPr/>
        <a:lstStyle/>
        <a:p>
          <a:r>
            <a:rPr lang="en-US" sz="1500" dirty="0"/>
            <a:t>Justification of increased immigration control </a:t>
          </a:r>
        </a:p>
      </dgm:t>
    </dgm:pt>
    <dgm:pt modelId="{73BD8B3F-A622-514A-9A06-5C6BFAE90915}" type="sibTrans" cxnId="{478A6A20-BCFC-9A4F-BEAB-8DC8BA502790}">
      <dgm:prSet/>
      <dgm:spPr/>
      <dgm:t>
        <a:bodyPr/>
        <a:lstStyle/>
        <a:p>
          <a:endParaRPr lang="en-US"/>
        </a:p>
      </dgm:t>
    </dgm:pt>
    <dgm:pt modelId="{31E22D06-FE59-0A43-A24C-4A9CFA1C8D80}" type="parTrans" cxnId="{478A6A20-BCFC-9A4F-BEAB-8DC8BA502790}">
      <dgm:prSet/>
      <dgm:spPr/>
      <dgm:t>
        <a:bodyPr/>
        <a:lstStyle/>
        <a:p>
          <a:endParaRPr lang="en-US"/>
        </a:p>
      </dgm:t>
    </dgm:pt>
    <dgm:pt modelId="{13B80F7B-874B-884E-90FF-4A3C80AC5BE0}">
      <dgm:prSet custT="1"/>
      <dgm:spPr/>
      <dgm:t>
        <a:bodyPr/>
        <a:lstStyle/>
        <a:p>
          <a:r>
            <a:rPr lang="en-US" sz="1500" dirty="0"/>
            <a:t>COVID-19 in correctional facilities</a:t>
          </a:r>
        </a:p>
      </dgm:t>
    </dgm:pt>
    <dgm:pt modelId="{DF60D104-441B-0F4B-9D46-04FB976B8F06}" type="parTrans" cxnId="{F89067E2-6E20-E44D-A608-84596B8E7E53}">
      <dgm:prSet/>
      <dgm:spPr/>
      <dgm:t>
        <a:bodyPr/>
        <a:lstStyle/>
        <a:p>
          <a:endParaRPr lang="en-US"/>
        </a:p>
      </dgm:t>
    </dgm:pt>
    <dgm:pt modelId="{36B890DF-E9C7-A94C-905D-15377B4FC6EA}" type="sibTrans" cxnId="{F89067E2-6E20-E44D-A608-84596B8E7E53}">
      <dgm:prSet/>
      <dgm:spPr/>
      <dgm:t>
        <a:bodyPr/>
        <a:lstStyle/>
        <a:p>
          <a:endParaRPr lang="en-US"/>
        </a:p>
      </dgm:t>
    </dgm:pt>
    <dgm:pt modelId="{34E39BFF-33EA-A04D-BABE-FBF06434944B}" type="pres">
      <dgm:prSet presAssocID="{CBB66B62-D51E-784B-B790-FF73D061EB9D}" presName="cycleMatrixDiagram" presStyleCnt="0">
        <dgm:presLayoutVars>
          <dgm:chMax val="1"/>
          <dgm:dir/>
          <dgm:animLvl val="lvl"/>
          <dgm:resizeHandles val="exact"/>
        </dgm:presLayoutVars>
      </dgm:prSet>
      <dgm:spPr/>
    </dgm:pt>
    <dgm:pt modelId="{4A89CBB6-FBEE-8148-83E7-C22AE9F85640}" type="pres">
      <dgm:prSet presAssocID="{CBB66B62-D51E-784B-B790-FF73D061EB9D}" presName="children" presStyleCnt="0"/>
      <dgm:spPr/>
    </dgm:pt>
    <dgm:pt modelId="{24ADC15E-4AA5-774B-89C2-3CC033146B3A}" type="pres">
      <dgm:prSet presAssocID="{CBB66B62-D51E-784B-B790-FF73D061EB9D}" presName="child1group" presStyleCnt="0"/>
      <dgm:spPr/>
    </dgm:pt>
    <dgm:pt modelId="{20C4BAD6-8833-114C-A4B7-B2C8CF7493AA}" type="pres">
      <dgm:prSet presAssocID="{CBB66B62-D51E-784B-B790-FF73D061EB9D}" presName="child1" presStyleLbl="bgAcc1" presStyleIdx="0" presStyleCnt="4" custScaleX="171994" custScaleY="77217" custLinFactNeighborX="-33284" custLinFactNeighborY="19380"/>
      <dgm:spPr/>
    </dgm:pt>
    <dgm:pt modelId="{C028606F-627F-2A43-94A5-0F403645FA25}" type="pres">
      <dgm:prSet presAssocID="{CBB66B62-D51E-784B-B790-FF73D061EB9D}" presName="child1Text" presStyleLbl="bgAcc1" presStyleIdx="0" presStyleCnt="4">
        <dgm:presLayoutVars>
          <dgm:bulletEnabled val="1"/>
        </dgm:presLayoutVars>
      </dgm:prSet>
      <dgm:spPr/>
    </dgm:pt>
    <dgm:pt modelId="{C25023C5-10B5-9048-A196-3041E138894B}" type="pres">
      <dgm:prSet presAssocID="{CBB66B62-D51E-784B-B790-FF73D061EB9D}" presName="child2group" presStyleCnt="0"/>
      <dgm:spPr/>
    </dgm:pt>
    <dgm:pt modelId="{D34A2A0D-8055-B14B-846F-A80AEA61CB38}" type="pres">
      <dgm:prSet presAssocID="{CBB66B62-D51E-784B-B790-FF73D061EB9D}" presName="child2" presStyleLbl="bgAcc1" presStyleIdx="1" presStyleCnt="4" custScaleX="174413" custScaleY="81639" custLinFactNeighborX="26536" custLinFactNeighborY="18138"/>
      <dgm:spPr/>
    </dgm:pt>
    <dgm:pt modelId="{CD6CF3C5-80F7-8341-8DFD-EB4F20E71AF3}" type="pres">
      <dgm:prSet presAssocID="{CBB66B62-D51E-784B-B790-FF73D061EB9D}" presName="child2Text" presStyleLbl="bgAcc1" presStyleIdx="1" presStyleCnt="4">
        <dgm:presLayoutVars>
          <dgm:bulletEnabled val="1"/>
        </dgm:presLayoutVars>
      </dgm:prSet>
      <dgm:spPr/>
    </dgm:pt>
    <dgm:pt modelId="{83FF3D29-253A-5746-B98E-35253BBD5346}" type="pres">
      <dgm:prSet presAssocID="{CBB66B62-D51E-784B-B790-FF73D061EB9D}" presName="child3group" presStyleCnt="0"/>
      <dgm:spPr/>
    </dgm:pt>
    <dgm:pt modelId="{B81568D0-B4A1-6047-B436-57DCCE7990A5}" type="pres">
      <dgm:prSet presAssocID="{CBB66B62-D51E-784B-B790-FF73D061EB9D}" presName="child3" presStyleLbl="bgAcc1" presStyleIdx="2" presStyleCnt="4" custScaleX="169792" custScaleY="94544" custLinFactNeighborX="30232" custLinFactNeighborY="-16657"/>
      <dgm:spPr/>
    </dgm:pt>
    <dgm:pt modelId="{05AF3D51-68AC-7C41-B38F-05F82C676288}" type="pres">
      <dgm:prSet presAssocID="{CBB66B62-D51E-784B-B790-FF73D061EB9D}" presName="child3Text" presStyleLbl="bgAcc1" presStyleIdx="2" presStyleCnt="4">
        <dgm:presLayoutVars>
          <dgm:bulletEnabled val="1"/>
        </dgm:presLayoutVars>
      </dgm:prSet>
      <dgm:spPr/>
    </dgm:pt>
    <dgm:pt modelId="{AD95E1C9-9C2C-D34A-AA9F-6E3002F8BE9E}" type="pres">
      <dgm:prSet presAssocID="{CBB66B62-D51E-784B-B790-FF73D061EB9D}" presName="child4group" presStyleCnt="0"/>
      <dgm:spPr/>
    </dgm:pt>
    <dgm:pt modelId="{FDDCEF6F-66AA-274C-9D89-6A175E350407}" type="pres">
      <dgm:prSet presAssocID="{CBB66B62-D51E-784B-B790-FF73D061EB9D}" presName="child4" presStyleLbl="bgAcc1" presStyleIdx="3" presStyleCnt="4" custScaleX="170708" custScaleY="78342" custLinFactNeighborX="-34135" custLinFactNeighborY="-15508"/>
      <dgm:spPr/>
    </dgm:pt>
    <dgm:pt modelId="{A940A1D4-16D9-CB40-A8C4-99BCF2164056}" type="pres">
      <dgm:prSet presAssocID="{CBB66B62-D51E-784B-B790-FF73D061EB9D}" presName="child4Text" presStyleLbl="bgAcc1" presStyleIdx="3" presStyleCnt="4">
        <dgm:presLayoutVars>
          <dgm:bulletEnabled val="1"/>
        </dgm:presLayoutVars>
      </dgm:prSet>
      <dgm:spPr/>
    </dgm:pt>
    <dgm:pt modelId="{63318632-5490-FE47-8F60-AFCA92B5DB1B}" type="pres">
      <dgm:prSet presAssocID="{CBB66B62-D51E-784B-B790-FF73D061EB9D}" presName="childPlaceholder" presStyleCnt="0"/>
      <dgm:spPr/>
    </dgm:pt>
    <dgm:pt modelId="{45810C7D-0037-0946-8B55-00A3D5A427B4}" type="pres">
      <dgm:prSet presAssocID="{CBB66B62-D51E-784B-B790-FF73D061EB9D}" presName="circle" presStyleCnt="0"/>
      <dgm:spPr/>
    </dgm:pt>
    <dgm:pt modelId="{70F754B2-F836-6E44-AFE0-8E4EA50D64AE}" type="pres">
      <dgm:prSet presAssocID="{CBB66B62-D51E-784B-B790-FF73D061EB9D}" presName="quadrant1" presStyleLbl="node1" presStyleIdx="0" presStyleCnt="4">
        <dgm:presLayoutVars>
          <dgm:chMax val="1"/>
          <dgm:bulletEnabled val="1"/>
        </dgm:presLayoutVars>
      </dgm:prSet>
      <dgm:spPr/>
    </dgm:pt>
    <dgm:pt modelId="{C78CF0CE-A782-F04A-9AD5-982EBCD55F65}" type="pres">
      <dgm:prSet presAssocID="{CBB66B62-D51E-784B-B790-FF73D061EB9D}" presName="quadrant2" presStyleLbl="node1" presStyleIdx="1" presStyleCnt="4">
        <dgm:presLayoutVars>
          <dgm:chMax val="1"/>
          <dgm:bulletEnabled val="1"/>
        </dgm:presLayoutVars>
      </dgm:prSet>
      <dgm:spPr/>
    </dgm:pt>
    <dgm:pt modelId="{8689ADB6-D56C-0D41-90E0-C5C42DC9BD56}" type="pres">
      <dgm:prSet presAssocID="{CBB66B62-D51E-784B-B790-FF73D061EB9D}" presName="quadrant3" presStyleLbl="node1" presStyleIdx="2" presStyleCnt="4">
        <dgm:presLayoutVars>
          <dgm:chMax val="1"/>
          <dgm:bulletEnabled val="1"/>
        </dgm:presLayoutVars>
      </dgm:prSet>
      <dgm:spPr/>
    </dgm:pt>
    <dgm:pt modelId="{39568540-C212-2C47-A4A8-B5BA8D307F16}" type="pres">
      <dgm:prSet presAssocID="{CBB66B62-D51E-784B-B790-FF73D061EB9D}" presName="quadrant4" presStyleLbl="node1" presStyleIdx="3" presStyleCnt="4">
        <dgm:presLayoutVars>
          <dgm:chMax val="1"/>
          <dgm:bulletEnabled val="1"/>
        </dgm:presLayoutVars>
      </dgm:prSet>
      <dgm:spPr/>
    </dgm:pt>
    <dgm:pt modelId="{7DE928FA-9BED-2C4E-A666-C8A66BB26155}" type="pres">
      <dgm:prSet presAssocID="{CBB66B62-D51E-784B-B790-FF73D061EB9D}" presName="quadrantPlaceholder" presStyleCnt="0"/>
      <dgm:spPr/>
    </dgm:pt>
    <dgm:pt modelId="{A58A23C3-8498-B948-A095-AC110EC025EC}" type="pres">
      <dgm:prSet presAssocID="{CBB66B62-D51E-784B-B790-FF73D061EB9D}" presName="center1" presStyleLbl="fgShp" presStyleIdx="0" presStyleCnt="2"/>
      <dgm:spPr/>
    </dgm:pt>
    <dgm:pt modelId="{8235078E-EB7F-CA40-90BC-042E27CD72FF}" type="pres">
      <dgm:prSet presAssocID="{CBB66B62-D51E-784B-B790-FF73D061EB9D}" presName="center2" presStyleLbl="fgShp" presStyleIdx="1" presStyleCnt="2"/>
      <dgm:spPr/>
    </dgm:pt>
  </dgm:ptLst>
  <dgm:cxnLst>
    <dgm:cxn modelId="{769B750A-DDB9-0447-9DC8-1CFEA0AB1386}" type="presOf" srcId="{67B5E65B-EE74-1B4E-9A03-C90C092F1594}" destId="{B81568D0-B4A1-6047-B436-57DCCE7990A5}" srcOrd="0" destOrd="0" presId="urn:microsoft.com/office/officeart/2005/8/layout/cycle4"/>
    <dgm:cxn modelId="{0BF9A60B-416E-8147-92B8-BABE5A8FD45D}" type="presOf" srcId="{FDAB1293-796A-A548-8898-3D24C0EC052C}" destId="{D34A2A0D-8055-B14B-846F-A80AEA61CB38}" srcOrd="0" destOrd="2" presId="urn:microsoft.com/office/officeart/2005/8/layout/cycle4"/>
    <dgm:cxn modelId="{FB73870C-F3BD-8D4F-A346-E94953685EAA}" type="presOf" srcId="{0EFFEDCA-1544-084A-BD14-3DB219C4BEF8}" destId="{C78CF0CE-A782-F04A-9AD5-982EBCD55F65}" srcOrd="0" destOrd="0" presId="urn:microsoft.com/office/officeart/2005/8/layout/cycle4"/>
    <dgm:cxn modelId="{478A6A20-BCFC-9A4F-BEAB-8DC8BA502790}" srcId="{61CA8170-958A-E440-990F-48F2AD326713}" destId="{B330BF97-216F-C149-8111-CADA4543C180}" srcOrd="1" destOrd="0" parTransId="{31E22D06-FE59-0A43-A24C-4A9CFA1C8D80}" sibTransId="{73BD8B3F-A622-514A-9A06-5C6BFAE90915}"/>
    <dgm:cxn modelId="{F509C824-8655-4C46-A345-F9AB8FC21515}" type="presOf" srcId="{FE0BACB0-A8A2-BA40-8A7C-1A0928407107}" destId="{C028606F-627F-2A43-94A5-0F403645FA25}" srcOrd="1" destOrd="0" presId="urn:microsoft.com/office/officeart/2005/8/layout/cycle4"/>
    <dgm:cxn modelId="{2383E428-501F-CC43-8DC3-7769BDD189F3}" srcId="{C81C1316-8A99-884D-A039-E211DB722ECB}" destId="{609457FC-98E5-4348-8D2F-9C875972F3A7}" srcOrd="1" destOrd="0" parTransId="{2686C5F2-B545-BC46-86D9-5C09EC980DE2}" sibTransId="{798FE261-4CAF-AF48-8E03-990B7939DE34}"/>
    <dgm:cxn modelId="{B16C152F-D55E-2047-9749-63A53716BE7E}" type="presOf" srcId="{B650FEA2-4160-774E-8721-25338059071A}" destId="{A940A1D4-16D9-CB40-A8C4-99BCF2164056}" srcOrd="1" destOrd="1" presId="urn:microsoft.com/office/officeart/2005/8/layout/cycle4"/>
    <dgm:cxn modelId="{F06AD531-19BF-0B48-A352-190EB0F2D0D0}" srcId="{74A61088-266C-1F4C-9262-E89F85703535}" destId="{08E06286-0010-4A42-A131-5260BF61667F}" srcOrd="2" destOrd="0" parTransId="{FB89702A-A261-6542-BE0D-DC63862BD244}" sibTransId="{82FC49A7-A251-5E46-B073-C1D52D25A7F6}"/>
    <dgm:cxn modelId="{41759934-BD07-C143-8605-0B8F4DE96955}" type="presOf" srcId="{75A9B582-4762-DB46-B4A3-5CFDDA96DF39}" destId="{D34A2A0D-8055-B14B-846F-A80AEA61CB38}" srcOrd="0" destOrd="1" presId="urn:microsoft.com/office/officeart/2005/8/layout/cycle4"/>
    <dgm:cxn modelId="{CA0C553C-C77F-E84B-A8A7-808785B81E72}" type="presOf" srcId="{08E06286-0010-4A42-A131-5260BF61667F}" destId="{FDDCEF6F-66AA-274C-9D89-6A175E350407}" srcOrd="0" destOrd="2" presId="urn:microsoft.com/office/officeart/2005/8/layout/cycle4"/>
    <dgm:cxn modelId="{3F169740-960E-DF43-8298-8BE7A9BC1128}" type="presOf" srcId="{609457FC-98E5-4348-8D2F-9C875972F3A7}" destId="{C028606F-627F-2A43-94A5-0F403645FA25}" srcOrd="1" destOrd="1" presId="urn:microsoft.com/office/officeart/2005/8/layout/cycle4"/>
    <dgm:cxn modelId="{0F2C3941-FFA5-5F4C-9132-FD01B9385050}" srcId="{74A61088-266C-1F4C-9262-E89F85703535}" destId="{0CF979CB-E1F5-1943-BA86-104B5E915875}" srcOrd="0" destOrd="0" parTransId="{D3895F61-D4ED-9F46-85D5-0C73B88D9741}" sibTransId="{5700C129-8D7D-B141-9F0C-9F8BFF1F0691}"/>
    <dgm:cxn modelId="{9D70DB4C-C9D8-8941-A2B6-9E2417844C72}" type="presOf" srcId="{9CEC1C21-6A68-8647-B721-16F1062F822D}" destId="{D34A2A0D-8055-B14B-846F-A80AEA61CB38}" srcOrd="0" destOrd="0" presId="urn:microsoft.com/office/officeart/2005/8/layout/cycle4"/>
    <dgm:cxn modelId="{59C9D259-2A81-6747-9971-C196B5F58133}" srcId="{61CA8170-958A-E440-990F-48F2AD326713}" destId="{67B5E65B-EE74-1B4E-9A03-C90C092F1594}" srcOrd="0" destOrd="0" parTransId="{B1DB8636-78DD-484D-9542-7CC8B652EB0B}" sibTransId="{3217F41E-3B26-6747-9490-24BD6DD38474}"/>
    <dgm:cxn modelId="{04F77B73-67AC-E846-871A-C8B38D5C770A}" srcId="{CBB66B62-D51E-784B-B790-FF73D061EB9D}" destId="{61CA8170-958A-E440-990F-48F2AD326713}" srcOrd="2" destOrd="0" parTransId="{713A990B-E2BB-474C-BA0E-93ACA9DA0013}" sibTransId="{B456EBE5-2D66-2D43-B255-61112404E1E5}"/>
    <dgm:cxn modelId="{30AFDF73-41E6-1349-AC84-3439B1065F6F}" type="presOf" srcId="{FDAB1293-796A-A548-8898-3D24C0EC052C}" destId="{CD6CF3C5-80F7-8341-8DFD-EB4F20E71AF3}" srcOrd="1" destOrd="2" presId="urn:microsoft.com/office/officeart/2005/8/layout/cycle4"/>
    <dgm:cxn modelId="{705FE58E-B36F-0243-AF02-20A145EB3E20}" srcId="{CBB66B62-D51E-784B-B790-FF73D061EB9D}" destId="{C81C1316-8A99-884D-A039-E211DB722ECB}" srcOrd="0" destOrd="0" parTransId="{8E0B5263-CAD5-5646-8B12-9EF42B380CAB}" sibTransId="{BD9C53EE-73E0-314C-BB00-B3C6666E7D9D}"/>
    <dgm:cxn modelId="{EB360F90-D976-3D4B-B973-407C567E7279}" type="presOf" srcId="{C81C1316-8A99-884D-A039-E211DB722ECB}" destId="{70F754B2-F836-6E44-AFE0-8E4EA50D64AE}" srcOrd="0" destOrd="0" presId="urn:microsoft.com/office/officeart/2005/8/layout/cycle4"/>
    <dgm:cxn modelId="{B69A8391-B6CB-E646-A16A-78ED1BFE32D7}" type="presOf" srcId="{67B5E65B-EE74-1B4E-9A03-C90C092F1594}" destId="{05AF3D51-68AC-7C41-B38F-05F82C676288}" srcOrd="1" destOrd="0" presId="urn:microsoft.com/office/officeart/2005/8/layout/cycle4"/>
    <dgm:cxn modelId="{14D03494-4DAC-D34F-BA3F-00B5332BF52F}" type="presOf" srcId="{B330BF97-216F-C149-8111-CADA4543C180}" destId="{05AF3D51-68AC-7C41-B38F-05F82C676288}" srcOrd="1" destOrd="1" presId="urn:microsoft.com/office/officeart/2005/8/layout/cycle4"/>
    <dgm:cxn modelId="{BC70AC9D-8A8A-674F-81FE-F2C51C99F05D}" type="presOf" srcId="{74A61088-266C-1F4C-9262-E89F85703535}" destId="{39568540-C212-2C47-A4A8-B5BA8D307F16}" srcOrd="0" destOrd="0" presId="urn:microsoft.com/office/officeart/2005/8/layout/cycle4"/>
    <dgm:cxn modelId="{ECCC1BA1-4A1D-EA4E-9B5E-96756A31933C}" srcId="{74A61088-266C-1F4C-9262-E89F85703535}" destId="{B650FEA2-4160-774E-8721-25338059071A}" srcOrd="1" destOrd="0" parTransId="{C26F01B6-1D83-CB44-9EDA-5F1007476C15}" sibTransId="{C3BB8CEC-C801-814C-80FB-7C6B6E028174}"/>
    <dgm:cxn modelId="{4EEB5EA1-6BE6-E148-82D5-2AFB35306DEC}" srcId="{0EFFEDCA-1544-084A-BD14-3DB219C4BEF8}" destId="{9CEC1C21-6A68-8647-B721-16F1062F822D}" srcOrd="0" destOrd="0" parTransId="{8C1476D1-2BC1-5445-BCB0-E0AE7761C3B1}" sibTransId="{662F7943-6721-BF4D-88E9-6183DEF55163}"/>
    <dgm:cxn modelId="{7FAD6AA6-0CEF-CF41-9FEA-5B7B9CFA8CA0}" type="presOf" srcId="{9CEC1C21-6A68-8647-B721-16F1062F822D}" destId="{CD6CF3C5-80F7-8341-8DFD-EB4F20E71AF3}" srcOrd="1" destOrd="0" presId="urn:microsoft.com/office/officeart/2005/8/layout/cycle4"/>
    <dgm:cxn modelId="{7BEFB5AA-D327-A34F-B3B8-5E3EAA6A1DA4}" type="presOf" srcId="{75A9B582-4762-DB46-B4A3-5CFDDA96DF39}" destId="{CD6CF3C5-80F7-8341-8DFD-EB4F20E71AF3}" srcOrd="1" destOrd="1" presId="urn:microsoft.com/office/officeart/2005/8/layout/cycle4"/>
    <dgm:cxn modelId="{5356A6BD-890C-7643-BE7A-29E1D6A8F1EC}" srcId="{CBB66B62-D51E-784B-B790-FF73D061EB9D}" destId="{0EFFEDCA-1544-084A-BD14-3DB219C4BEF8}" srcOrd="1" destOrd="0" parTransId="{28FFFA9B-DBD7-5E4D-920B-23D7081669AF}" sibTransId="{069EF965-60DE-DB40-888B-6D49E3980F3D}"/>
    <dgm:cxn modelId="{9C0662C9-03CF-9749-8BE5-0566C1FF71A4}" type="presOf" srcId="{13B80F7B-874B-884E-90FF-4A3C80AC5BE0}" destId="{05AF3D51-68AC-7C41-B38F-05F82C676288}" srcOrd="1" destOrd="2" presId="urn:microsoft.com/office/officeart/2005/8/layout/cycle4"/>
    <dgm:cxn modelId="{6E8601CA-A22C-064E-9BF5-7AB2F4B64D89}" srcId="{0EFFEDCA-1544-084A-BD14-3DB219C4BEF8}" destId="{FDAB1293-796A-A548-8898-3D24C0EC052C}" srcOrd="2" destOrd="0" parTransId="{D392D6AB-3F0B-994C-9D20-A14BABF019D5}" sibTransId="{19532A4E-6682-5A43-BE45-F288638D0F0D}"/>
    <dgm:cxn modelId="{E968DACB-CC5F-8A49-940A-3961B49A775A}" type="presOf" srcId="{609457FC-98E5-4348-8D2F-9C875972F3A7}" destId="{20C4BAD6-8833-114C-A4B7-B2C8CF7493AA}" srcOrd="0" destOrd="1" presId="urn:microsoft.com/office/officeart/2005/8/layout/cycle4"/>
    <dgm:cxn modelId="{07D0A4D4-052F-5F49-8C99-2A43B3DF1E5C}" type="presOf" srcId="{0CF979CB-E1F5-1943-BA86-104B5E915875}" destId="{A940A1D4-16D9-CB40-A8C4-99BCF2164056}" srcOrd="1" destOrd="0" presId="urn:microsoft.com/office/officeart/2005/8/layout/cycle4"/>
    <dgm:cxn modelId="{409779DE-7CE1-984A-A322-7DB5BAD1E548}" srcId="{CBB66B62-D51E-784B-B790-FF73D061EB9D}" destId="{74A61088-266C-1F4C-9262-E89F85703535}" srcOrd="3" destOrd="0" parTransId="{FFF3EC46-C26F-C04A-82F7-63BDACF15894}" sibTransId="{F935B42F-F68F-B346-8EF7-70D0CFE6D9CF}"/>
    <dgm:cxn modelId="{F89067E2-6E20-E44D-A608-84596B8E7E53}" srcId="{61CA8170-958A-E440-990F-48F2AD326713}" destId="{13B80F7B-874B-884E-90FF-4A3C80AC5BE0}" srcOrd="2" destOrd="0" parTransId="{DF60D104-441B-0F4B-9D46-04FB976B8F06}" sibTransId="{36B890DF-E9C7-A94C-905D-15377B4FC6EA}"/>
    <dgm:cxn modelId="{7CA041E5-4B90-E64D-A3FD-3F38C2360391}" srcId="{0EFFEDCA-1544-084A-BD14-3DB219C4BEF8}" destId="{75A9B582-4762-DB46-B4A3-5CFDDA96DF39}" srcOrd="1" destOrd="0" parTransId="{741F4B0A-B5A6-B94E-BBD2-6CE02AFE19FE}" sibTransId="{342EE6AD-18A5-8549-9AE5-99026F7D7BD1}"/>
    <dgm:cxn modelId="{72EEC6E7-C365-C946-A320-D8774D95AF5A}" type="presOf" srcId="{B330BF97-216F-C149-8111-CADA4543C180}" destId="{B81568D0-B4A1-6047-B436-57DCCE7990A5}" srcOrd="0" destOrd="1" presId="urn:microsoft.com/office/officeart/2005/8/layout/cycle4"/>
    <dgm:cxn modelId="{E1CC5DEE-AAF8-4141-9DCA-34FCD2EF9088}" type="presOf" srcId="{61CA8170-958A-E440-990F-48F2AD326713}" destId="{8689ADB6-D56C-0D41-90E0-C5C42DC9BD56}" srcOrd="0" destOrd="0" presId="urn:microsoft.com/office/officeart/2005/8/layout/cycle4"/>
    <dgm:cxn modelId="{3FD6C3EE-2532-7349-A4E9-8A9368D8FAC0}" type="presOf" srcId="{08E06286-0010-4A42-A131-5260BF61667F}" destId="{A940A1D4-16D9-CB40-A8C4-99BCF2164056}" srcOrd="1" destOrd="2" presId="urn:microsoft.com/office/officeart/2005/8/layout/cycle4"/>
    <dgm:cxn modelId="{26E959F2-D833-E048-B0EC-8C6A16BBB555}" type="presOf" srcId="{B650FEA2-4160-774E-8721-25338059071A}" destId="{FDDCEF6F-66AA-274C-9D89-6A175E350407}" srcOrd="0" destOrd="1" presId="urn:microsoft.com/office/officeart/2005/8/layout/cycle4"/>
    <dgm:cxn modelId="{5286B2F2-F2D4-AD4C-878E-89DEE20B0154}" srcId="{C81C1316-8A99-884D-A039-E211DB722ECB}" destId="{FE0BACB0-A8A2-BA40-8A7C-1A0928407107}" srcOrd="0" destOrd="0" parTransId="{BCEA1C3E-DAA7-9548-A430-2DF52552429E}" sibTransId="{ACB6A2C1-AAF7-9C4E-BC2F-21BD59766FDE}"/>
    <dgm:cxn modelId="{A98082F7-1A18-7A4D-89E6-145EB1D74FCC}" type="presOf" srcId="{0CF979CB-E1F5-1943-BA86-104B5E915875}" destId="{FDDCEF6F-66AA-274C-9D89-6A175E350407}" srcOrd="0" destOrd="0" presId="urn:microsoft.com/office/officeart/2005/8/layout/cycle4"/>
    <dgm:cxn modelId="{BA60AEF7-0360-A146-B2F8-FC27617CAC10}" type="presOf" srcId="{FE0BACB0-A8A2-BA40-8A7C-1A0928407107}" destId="{20C4BAD6-8833-114C-A4B7-B2C8CF7493AA}" srcOrd="0" destOrd="0" presId="urn:microsoft.com/office/officeart/2005/8/layout/cycle4"/>
    <dgm:cxn modelId="{36A8C3F8-5058-A84F-98E5-D8C4298A6F4D}" type="presOf" srcId="{CBB66B62-D51E-784B-B790-FF73D061EB9D}" destId="{34E39BFF-33EA-A04D-BABE-FBF06434944B}" srcOrd="0" destOrd="0" presId="urn:microsoft.com/office/officeart/2005/8/layout/cycle4"/>
    <dgm:cxn modelId="{0851B2FC-59DF-4941-8E13-3D40C1CBAADF}" type="presOf" srcId="{13B80F7B-874B-884E-90FF-4A3C80AC5BE0}" destId="{B81568D0-B4A1-6047-B436-57DCCE7990A5}" srcOrd="0" destOrd="2" presId="urn:microsoft.com/office/officeart/2005/8/layout/cycle4"/>
    <dgm:cxn modelId="{382EB374-0143-F541-B78E-01C2F398A521}" type="presParOf" srcId="{34E39BFF-33EA-A04D-BABE-FBF06434944B}" destId="{4A89CBB6-FBEE-8148-83E7-C22AE9F85640}" srcOrd="0" destOrd="0" presId="urn:microsoft.com/office/officeart/2005/8/layout/cycle4"/>
    <dgm:cxn modelId="{73548579-A173-6041-96FE-8F961A6D810B}" type="presParOf" srcId="{4A89CBB6-FBEE-8148-83E7-C22AE9F85640}" destId="{24ADC15E-4AA5-774B-89C2-3CC033146B3A}" srcOrd="0" destOrd="0" presId="urn:microsoft.com/office/officeart/2005/8/layout/cycle4"/>
    <dgm:cxn modelId="{0D8A6686-A045-E04F-B496-D7E10261C7CA}" type="presParOf" srcId="{24ADC15E-4AA5-774B-89C2-3CC033146B3A}" destId="{20C4BAD6-8833-114C-A4B7-B2C8CF7493AA}" srcOrd="0" destOrd="0" presId="urn:microsoft.com/office/officeart/2005/8/layout/cycle4"/>
    <dgm:cxn modelId="{26346670-983D-EF4D-9558-178B79FA2C6D}" type="presParOf" srcId="{24ADC15E-4AA5-774B-89C2-3CC033146B3A}" destId="{C028606F-627F-2A43-94A5-0F403645FA25}" srcOrd="1" destOrd="0" presId="urn:microsoft.com/office/officeart/2005/8/layout/cycle4"/>
    <dgm:cxn modelId="{DEC67928-818D-AB40-872E-C3051B7A04DB}" type="presParOf" srcId="{4A89CBB6-FBEE-8148-83E7-C22AE9F85640}" destId="{C25023C5-10B5-9048-A196-3041E138894B}" srcOrd="1" destOrd="0" presId="urn:microsoft.com/office/officeart/2005/8/layout/cycle4"/>
    <dgm:cxn modelId="{E0904615-84B3-C74D-9753-12B1BDF860A6}" type="presParOf" srcId="{C25023C5-10B5-9048-A196-3041E138894B}" destId="{D34A2A0D-8055-B14B-846F-A80AEA61CB38}" srcOrd="0" destOrd="0" presId="urn:microsoft.com/office/officeart/2005/8/layout/cycle4"/>
    <dgm:cxn modelId="{EEDDA174-3650-7443-92F2-39A318B3FEE9}" type="presParOf" srcId="{C25023C5-10B5-9048-A196-3041E138894B}" destId="{CD6CF3C5-80F7-8341-8DFD-EB4F20E71AF3}" srcOrd="1" destOrd="0" presId="urn:microsoft.com/office/officeart/2005/8/layout/cycle4"/>
    <dgm:cxn modelId="{ED540DAE-CF85-3D43-8CF5-637349FD141C}" type="presParOf" srcId="{4A89CBB6-FBEE-8148-83E7-C22AE9F85640}" destId="{83FF3D29-253A-5746-B98E-35253BBD5346}" srcOrd="2" destOrd="0" presId="urn:microsoft.com/office/officeart/2005/8/layout/cycle4"/>
    <dgm:cxn modelId="{C3B0237F-5B1E-8343-9315-1EF2FC755D69}" type="presParOf" srcId="{83FF3D29-253A-5746-B98E-35253BBD5346}" destId="{B81568D0-B4A1-6047-B436-57DCCE7990A5}" srcOrd="0" destOrd="0" presId="urn:microsoft.com/office/officeart/2005/8/layout/cycle4"/>
    <dgm:cxn modelId="{6F9848C5-8F6F-2E4E-B9A0-3CDA51E6E22A}" type="presParOf" srcId="{83FF3D29-253A-5746-B98E-35253BBD5346}" destId="{05AF3D51-68AC-7C41-B38F-05F82C676288}" srcOrd="1" destOrd="0" presId="urn:microsoft.com/office/officeart/2005/8/layout/cycle4"/>
    <dgm:cxn modelId="{5237B0ED-1CF2-5343-BB13-9081ACE79999}" type="presParOf" srcId="{4A89CBB6-FBEE-8148-83E7-C22AE9F85640}" destId="{AD95E1C9-9C2C-D34A-AA9F-6E3002F8BE9E}" srcOrd="3" destOrd="0" presId="urn:microsoft.com/office/officeart/2005/8/layout/cycle4"/>
    <dgm:cxn modelId="{07B15D54-390B-5D47-A4C0-949C34E1A878}" type="presParOf" srcId="{AD95E1C9-9C2C-D34A-AA9F-6E3002F8BE9E}" destId="{FDDCEF6F-66AA-274C-9D89-6A175E350407}" srcOrd="0" destOrd="0" presId="urn:microsoft.com/office/officeart/2005/8/layout/cycle4"/>
    <dgm:cxn modelId="{CFB2F945-7327-264C-9543-F86215BC254E}" type="presParOf" srcId="{AD95E1C9-9C2C-D34A-AA9F-6E3002F8BE9E}" destId="{A940A1D4-16D9-CB40-A8C4-99BCF2164056}" srcOrd="1" destOrd="0" presId="urn:microsoft.com/office/officeart/2005/8/layout/cycle4"/>
    <dgm:cxn modelId="{93E8ABCE-C815-C445-905D-709071EE4E19}" type="presParOf" srcId="{4A89CBB6-FBEE-8148-83E7-C22AE9F85640}" destId="{63318632-5490-FE47-8F60-AFCA92B5DB1B}" srcOrd="4" destOrd="0" presId="urn:microsoft.com/office/officeart/2005/8/layout/cycle4"/>
    <dgm:cxn modelId="{AA18F723-58FF-164F-89FC-62778315C1EA}" type="presParOf" srcId="{34E39BFF-33EA-A04D-BABE-FBF06434944B}" destId="{45810C7D-0037-0946-8B55-00A3D5A427B4}" srcOrd="1" destOrd="0" presId="urn:microsoft.com/office/officeart/2005/8/layout/cycle4"/>
    <dgm:cxn modelId="{17389D00-AFD5-ED47-80A0-BAC56ABB6FE4}" type="presParOf" srcId="{45810C7D-0037-0946-8B55-00A3D5A427B4}" destId="{70F754B2-F836-6E44-AFE0-8E4EA50D64AE}" srcOrd="0" destOrd="0" presId="urn:microsoft.com/office/officeart/2005/8/layout/cycle4"/>
    <dgm:cxn modelId="{D9F292AD-AC3E-C24B-9AB9-C9AAD4E4D631}" type="presParOf" srcId="{45810C7D-0037-0946-8B55-00A3D5A427B4}" destId="{C78CF0CE-A782-F04A-9AD5-982EBCD55F65}" srcOrd="1" destOrd="0" presId="urn:microsoft.com/office/officeart/2005/8/layout/cycle4"/>
    <dgm:cxn modelId="{D01CC038-92DF-B848-AA6A-3A5335B684B6}" type="presParOf" srcId="{45810C7D-0037-0946-8B55-00A3D5A427B4}" destId="{8689ADB6-D56C-0D41-90E0-C5C42DC9BD56}" srcOrd="2" destOrd="0" presId="urn:microsoft.com/office/officeart/2005/8/layout/cycle4"/>
    <dgm:cxn modelId="{F118C838-3CF4-FB4C-A987-7F438DCB0762}" type="presParOf" srcId="{45810C7D-0037-0946-8B55-00A3D5A427B4}" destId="{39568540-C212-2C47-A4A8-B5BA8D307F16}" srcOrd="3" destOrd="0" presId="urn:microsoft.com/office/officeart/2005/8/layout/cycle4"/>
    <dgm:cxn modelId="{075BACEA-D879-434A-9C9C-5F20DF2E3AB1}" type="presParOf" srcId="{45810C7D-0037-0946-8B55-00A3D5A427B4}" destId="{7DE928FA-9BED-2C4E-A666-C8A66BB26155}" srcOrd="4" destOrd="0" presId="urn:microsoft.com/office/officeart/2005/8/layout/cycle4"/>
    <dgm:cxn modelId="{E3DFC519-C613-144D-9D9B-03FF0C5E8D82}" type="presParOf" srcId="{34E39BFF-33EA-A04D-BABE-FBF06434944B}" destId="{A58A23C3-8498-B948-A095-AC110EC025EC}" srcOrd="2" destOrd="0" presId="urn:microsoft.com/office/officeart/2005/8/layout/cycle4"/>
    <dgm:cxn modelId="{E18A35BB-5ECA-5B4D-8DD0-BF0F6D97AD4D}" type="presParOf" srcId="{34E39BFF-33EA-A04D-BABE-FBF06434944B}" destId="{8235078E-EB7F-CA40-90BC-042E27CD72F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5AC58-28B2-9C47-8BE6-36DACBC8BA42}">
      <dsp:nvSpPr>
        <dsp:cNvPr id="0" name=""/>
        <dsp:cNvSpPr/>
      </dsp:nvSpPr>
      <dsp:spPr>
        <a:xfrm rot="5400000">
          <a:off x="6456363" y="-4079304"/>
          <a:ext cx="860690" cy="9027070"/>
        </a:xfrm>
        <a:prstGeom prst="round2SameRect">
          <a:avLst/>
        </a:prstGeom>
        <a:solidFill>
          <a:schemeClr val="tx2">
            <a:lumMod val="75000"/>
            <a:alpha val="16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COVID-19 exposed how deep-seated structural racism &amp; discrimination shapes health &amp; poor outcomes for groups facing discrimination. </a:t>
          </a:r>
        </a:p>
      </dsp:txBody>
      <dsp:txXfrm rot="-5400000">
        <a:off x="2373174" y="45900"/>
        <a:ext cx="8985055" cy="776660"/>
      </dsp:txXfrm>
    </dsp:sp>
    <dsp:sp modelId="{48337288-B191-4747-B658-4C62E8F40C06}">
      <dsp:nvSpPr>
        <dsp:cNvPr id="0" name=""/>
        <dsp:cNvSpPr/>
      </dsp:nvSpPr>
      <dsp:spPr>
        <a:xfrm>
          <a:off x="4353" y="183279"/>
          <a:ext cx="2368819" cy="501903"/>
        </a:xfrm>
        <a:prstGeom prst="roundRect">
          <a:avLst/>
        </a:prstGeom>
        <a:solidFill>
          <a:schemeClr val="tx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Health</a:t>
          </a:r>
        </a:p>
      </dsp:txBody>
      <dsp:txXfrm>
        <a:off x="28854" y="207780"/>
        <a:ext cx="2319817" cy="452901"/>
      </dsp:txXfrm>
    </dsp:sp>
    <dsp:sp modelId="{651EC14A-22D1-AF41-AF45-1D40536466AD}">
      <dsp:nvSpPr>
        <dsp:cNvPr id="0" name=""/>
        <dsp:cNvSpPr/>
      </dsp:nvSpPr>
      <dsp:spPr>
        <a:xfrm rot="5400000">
          <a:off x="6449642" y="-3177464"/>
          <a:ext cx="860690" cy="9018255"/>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Housing eviction impacting marginalized communities more</a:t>
          </a:r>
        </a:p>
        <a:p>
          <a:pPr marL="171450" lvl="1" indent="-171450" algn="l" defTabSz="800100">
            <a:lnSpc>
              <a:spcPct val="90000"/>
            </a:lnSpc>
            <a:spcBef>
              <a:spcPct val="0"/>
            </a:spcBef>
            <a:spcAft>
              <a:spcPct val="15000"/>
            </a:spcAft>
            <a:buChar char="•"/>
          </a:pPr>
          <a:r>
            <a:rPr lang="en-US" sz="1800" kern="1200" dirty="0"/>
            <a:t>Food insecurity </a:t>
          </a:r>
        </a:p>
      </dsp:txBody>
      <dsp:txXfrm rot="-5400000">
        <a:off x="2370860" y="943333"/>
        <a:ext cx="8976240" cy="776660"/>
      </dsp:txXfrm>
    </dsp:sp>
    <dsp:sp modelId="{3A830090-4F61-DF46-BE90-D9195D5BD0CD}">
      <dsp:nvSpPr>
        <dsp:cNvPr id="0" name=""/>
        <dsp:cNvSpPr/>
      </dsp:nvSpPr>
      <dsp:spPr>
        <a:xfrm>
          <a:off x="4353" y="1080712"/>
          <a:ext cx="2366506" cy="50190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Housing &amp; Food</a:t>
          </a:r>
        </a:p>
      </dsp:txBody>
      <dsp:txXfrm>
        <a:off x="28854" y="1105213"/>
        <a:ext cx="2317504" cy="452901"/>
      </dsp:txXfrm>
    </dsp:sp>
    <dsp:sp modelId="{7D653391-1FC1-7649-A5E6-3FD18692553C}">
      <dsp:nvSpPr>
        <dsp:cNvPr id="0" name=""/>
        <dsp:cNvSpPr/>
      </dsp:nvSpPr>
      <dsp:spPr>
        <a:xfrm rot="5400000">
          <a:off x="6456363" y="-2284439"/>
          <a:ext cx="860690" cy="90270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Uneven economic impact by race and ethnicity</a:t>
          </a:r>
        </a:p>
        <a:p>
          <a:pPr marL="171450" lvl="1" indent="-171450" algn="l" defTabSz="800100">
            <a:lnSpc>
              <a:spcPct val="90000"/>
            </a:lnSpc>
            <a:spcBef>
              <a:spcPct val="0"/>
            </a:spcBef>
            <a:spcAft>
              <a:spcPct val="15000"/>
            </a:spcAft>
            <a:buChar char="•"/>
          </a:pPr>
          <a:r>
            <a:rPr lang="en-US" sz="1800" kern="1200" dirty="0"/>
            <a:t>Heightened COVID risk for essential workers</a:t>
          </a:r>
        </a:p>
      </dsp:txBody>
      <dsp:txXfrm rot="-5400000">
        <a:off x="2373174" y="1840765"/>
        <a:ext cx="8985055" cy="776660"/>
      </dsp:txXfrm>
    </dsp:sp>
    <dsp:sp modelId="{CD424483-E395-EB4C-82C8-2184FE9A7A93}">
      <dsp:nvSpPr>
        <dsp:cNvPr id="0" name=""/>
        <dsp:cNvSpPr/>
      </dsp:nvSpPr>
      <dsp:spPr>
        <a:xfrm>
          <a:off x="4353" y="1978144"/>
          <a:ext cx="2368819" cy="50190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Economy &amp; Jobs</a:t>
          </a:r>
        </a:p>
      </dsp:txBody>
      <dsp:txXfrm>
        <a:off x="28854" y="2002645"/>
        <a:ext cx="2319817" cy="452901"/>
      </dsp:txXfrm>
    </dsp:sp>
    <dsp:sp modelId="{1944E389-761F-2249-BD2F-D23E720FF0CC}">
      <dsp:nvSpPr>
        <dsp:cNvPr id="0" name=""/>
        <dsp:cNvSpPr/>
      </dsp:nvSpPr>
      <dsp:spPr>
        <a:xfrm rot="5400000">
          <a:off x="6456363" y="-1387007"/>
          <a:ext cx="860690" cy="90270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t>Disproportionate burden on women leaving the workforce, needing to take care of children, losing employment </a:t>
          </a:r>
        </a:p>
      </dsp:txBody>
      <dsp:txXfrm rot="-5400000">
        <a:off x="2373174" y="2738197"/>
        <a:ext cx="8985055" cy="776660"/>
      </dsp:txXfrm>
    </dsp:sp>
    <dsp:sp modelId="{FE7ABE01-CDE6-F042-AF3C-CF57AF50F0AC}">
      <dsp:nvSpPr>
        <dsp:cNvPr id="0" name=""/>
        <dsp:cNvSpPr/>
      </dsp:nvSpPr>
      <dsp:spPr>
        <a:xfrm>
          <a:off x="2195" y="2877825"/>
          <a:ext cx="2368819" cy="50190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Gender Equality</a:t>
          </a:r>
        </a:p>
      </dsp:txBody>
      <dsp:txXfrm>
        <a:off x="26696" y="2902326"/>
        <a:ext cx="2319817" cy="452901"/>
      </dsp:txXfrm>
    </dsp:sp>
    <dsp:sp modelId="{E458D30A-A738-CD4C-A9AA-C07CDCF78492}">
      <dsp:nvSpPr>
        <dsp:cNvPr id="0" name=""/>
        <dsp:cNvSpPr/>
      </dsp:nvSpPr>
      <dsp:spPr>
        <a:xfrm rot="5400000">
          <a:off x="6456363" y="-489574"/>
          <a:ext cx="860690" cy="90270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Uneven educational impact  </a:t>
          </a:r>
        </a:p>
        <a:p>
          <a:pPr marL="171450" lvl="1" indent="-171450" algn="l" defTabSz="800100">
            <a:lnSpc>
              <a:spcPct val="90000"/>
            </a:lnSpc>
            <a:spcBef>
              <a:spcPct val="0"/>
            </a:spcBef>
            <a:spcAft>
              <a:spcPct val="15000"/>
            </a:spcAft>
            <a:buChar char="•"/>
          </a:pPr>
          <a:r>
            <a:rPr lang="en-US" sz="1800" kern="1200" dirty="0"/>
            <a:t>Increase in domestic violence</a:t>
          </a:r>
        </a:p>
        <a:p>
          <a:pPr marL="171450" lvl="1" indent="-171450" algn="l" defTabSz="755650">
            <a:lnSpc>
              <a:spcPct val="90000"/>
            </a:lnSpc>
            <a:spcBef>
              <a:spcPct val="0"/>
            </a:spcBef>
            <a:spcAft>
              <a:spcPct val="15000"/>
            </a:spcAft>
            <a:buChar char="•"/>
          </a:pPr>
          <a:endParaRPr lang="en-US" sz="1700" kern="1200" dirty="0"/>
        </a:p>
      </dsp:txBody>
      <dsp:txXfrm rot="-5400000">
        <a:off x="2373174" y="3635630"/>
        <a:ext cx="8985055" cy="776660"/>
      </dsp:txXfrm>
    </dsp:sp>
    <dsp:sp modelId="{50FBDA5E-B26B-974D-89E3-23F5A98428E5}">
      <dsp:nvSpPr>
        <dsp:cNvPr id="0" name=""/>
        <dsp:cNvSpPr/>
      </dsp:nvSpPr>
      <dsp:spPr>
        <a:xfrm>
          <a:off x="4353" y="3773008"/>
          <a:ext cx="2368819" cy="50190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Children &amp; Families</a:t>
          </a:r>
        </a:p>
      </dsp:txBody>
      <dsp:txXfrm>
        <a:off x="28854" y="3797509"/>
        <a:ext cx="2319817" cy="452901"/>
      </dsp:txXfrm>
    </dsp:sp>
    <dsp:sp modelId="{0C3ECE3E-4F74-4743-8883-90B45E6F6513}">
      <dsp:nvSpPr>
        <dsp:cNvPr id="0" name=""/>
        <dsp:cNvSpPr/>
      </dsp:nvSpPr>
      <dsp:spPr>
        <a:xfrm rot="5400000">
          <a:off x="6456363" y="407857"/>
          <a:ext cx="860690" cy="90270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Spikes in xenophobia, violent attacks and hate crimes; </a:t>
          </a:r>
        </a:p>
        <a:p>
          <a:pPr marL="171450" lvl="1" indent="-171450" algn="l" defTabSz="800100">
            <a:lnSpc>
              <a:spcPct val="90000"/>
            </a:lnSpc>
            <a:spcBef>
              <a:spcPct val="0"/>
            </a:spcBef>
            <a:spcAft>
              <a:spcPct val="15000"/>
            </a:spcAft>
            <a:buChar char="•"/>
          </a:pPr>
          <a:r>
            <a:rPr lang="en-US" sz="1800" kern="1200" dirty="0"/>
            <a:t>Globally, authoritarian governments acted with impunity, curtailing freedoms.</a:t>
          </a:r>
        </a:p>
      </dsp:txBody>
      <dsp:txXfrm rot="-5400000">
        <a:off x="2373174" y="4533062"/>
        <a:ext cx="8985055" cy="776660"/>
      </dsp:txXfrm>
    </dsp:sp>
    <dsp:sp modelId="{8357FC1D-E674-0649-8549-8BA4A781799C}">
      <dsp:nvSpPr>
        <dsp:cNvPr id="0" name=""/>
        <dsp:cNvSpPr/>
      </dsp:nvSpPr>
      <dsp:spPr>
        <a:xfrm>
          <a:off x="4353" y="4670441"/>
          <a:ext cx="2368819" cy="50190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Human Rights</a:t>
          </a:r>
        </a:p>
      </dsp:txBody>
      <dsp:txXfrm>
        <a:off x="28854" y="4694942"/>
        <a:ext cx="2319817" cy="452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0BBA3-12C9-3A45-8956-CE6EB93E64E2}">
      <dsp:nvSpPr>
        <dsp:cNvPr id="0" name=""/>
        <dsp:cNvSpPr/>
      </dsp:nvSpPr>
      <dsp:spPr>
        <a:xfrm>
          <a:off x="0" y="72022"/>
          <a:ext cx="5015483" cy="12097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time it will take for the gender gap to close grew by 36 years in the space of just 12 months (from 99 years to 135)</a:t>
          </a:r>
        </a:p>
      </dsp:txBody>
      <dsp:txXfrm>
        <a:off x="59057" y="131079"/>
        <a:ext cx="4897369" cy="1091666"/>
      </dsp:txXfrm>
    </dsp:sp>
    <dsp:sp modelId="{1CF772CC-B6D4-8C42-965A-BA9448F930C3}">
      <dsp:nvSpPr>
        <dsp:cNvPr id="0" name=""/>
        <dsp:cNvSpPr/>
      </dsp:nvSpPr>
      <dsp:spPr>
        <a:xfrm>
          <a:off x="0" y="1345162"/>
          <a:ext cx="5015483" cy="12097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Georgia" panose="02040502050405020303" pitchFamily="18" charset="0"/>
            </a:rPr>
            <a:t>Women accounted for 100% of the jobs lost in December 2020, affecting mostly WOC </a:t>
          </a:r>
          <a:endParaRPr lang="en-US" sz="2200" kern="1200" dirty="0"/>
        </a:p>
      </dsp:txBody>
      <dsp:txXfrm>
        <a:off x="59057" y="1404219"/>
        <a:ext cx="4897369" cy="1091666"/>
      </dsp:txXfrm>
    </dsp:sp>
    <dsp:sp modelId="{B9C6FB07-CC51-B440-9A4B-84483A778F48}">
      <dsp:nvSpPr>
        <dsp:cNvPr id="0" name=""/>
        <dsp:cNvSpPr/>
      </dsp:nvSpPr>
      <dsp:spPr>
        <a:xfrm>
          <a:off x="0" y="2618303"/>
          <a:ext cx="5015483" cy="120978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Globally,</a:t>
          </a:r>
          <a:r>
            <a:rPr lang="en-US" sz="2200" kern="1200" baseline="0" dirty="0"/>
            <a:t> the UN predicts that COVID-19 will contribute to the worsening of gender-poverty gaps</a:t>
          </a:r>
          <a:endParaRPr lang="en-US" sz="2200" kern="1200" dirty="0"/>
        </a:p>
      </dsp:txBody>
      <dsp:txXfrm>
        <a:off x="59057" y="2677360"/>
        <a:ext cx="4897369" cy="109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568D0-B4A1-6047-B436-57DCCE7990A5}">
      <dsp:nvSpPr>
        <dsp:cNvPr id="0" name=""/>
        <dsp:cNvSpPr/>
      </dsp:nvSpPr>
      <dsp:spPr>
        <a:xfrm>
          <a:off x="6266726" y="3345249"/>
          <a:ext cx="4415773" cy="15927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Indigenous communities excluded from recovery bills</a:t>
          </a:r>
        </a:p>
        <a:p>
          <a:pPr marL="114300" lvl="1" indent="-114300" algn="l" defTabSz="666750">
            <a:lnSpc>
              <a:spcPct val="90000"/>
            </a:lnSpc>
            <a:spcBef>
              <a:spcPct val="0"/>
            </a:spcBef>
            <a:spcAft>
              <a:spcPct val="15000"/>
            </a:spcAft>
            <a:buChar char="•"/>
          </a:pPr>
          <a:r>
            <a:rPr lang="en-US" sz="1500" kern="1200" dirty="0"/>
            <a:t>Justification of increased immigration control </a:t>
          </a:r>
        </a:p>
        <a:p>
          <a:pPr marL="114300" lvl="1" indent="-114300" algn="l" defTabSz="666750">
            <a:lnSpc>
              <a:spcPct val="90000"/>
            </a:lnSpc>
            <a:spcBef>
              <a:spcPct val="0"/>
            </a:spcBef>
            <a:spcAft>
              <a:spcPct val="15000"/>
            </a:spcAft>
            <a:buChar char="•"/>
          </a:pPr>
          <a:r>
            <a:rPr lang="en-US" sz="1500" kern="1200" dirty="0"/>
            <a:t>COVID-19 in correctional facilities</a:t>
          </a:r>
        </a:p>
      </dsp:txBody>
      <dsp:txXfrm>
        <a:off x="7626445" y="3778422"/>
        <a:ext cx="3021067" cy="1124585"/>
      </dsp:txXfrm>
    </dsp:sp>
    <dsp:sp modelId="{FDDCEF6F-66AA-274C-9D89-6A175E350407}">
      <dsp:nvSpPr>
        <dsp:cNvPr id="0" name=""/>
        <dsp:cNvSpPr/>
      </dsp:nvSpPr>
      <dsp:spPr>
        <a:xfrm>
          <a:off x="337584" y="3501080"/>
          <a:ext cx="4439596" cy="131979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Restricted access to health care and testing (US uninsured; migrants etc.)</a:t>
          </a:r>
        </a:p>
        <a:p>
          <a:pPr marL="114300" lvl="1" indent="-114300" algn="l" defTabSz="666750">
            <a:lnSpc>
              <a:spcPct val="90000"/>
            </a:lnSpc>
            <a:spcBef>
              <a:spcPct val="0"/>
            </a:spcBef>
            <a:spcAft>
              <a:spcPct val="15000"/>
            </a:spcAft>
            <a:buChar char="•"/>
          </a:pPr>
          <a:r>
            <a:rPr lang="en-US" sz="1500" kern="1200" dirty="0"/>
            <a:t>Exclusion from welfare systems  </a:t>
          </a:r>
        </a:p>
        <a:p>
          <a:pPr marL="114300" lvl="1" indent="-114300" algn="l" defTabSz="533400">
            <a:lnSpc>
              <a:spcPct val="90000"/>
            </a:lnSpc>
            <a:spcBef>
              <a:spcPct val="0"/>
            </a:spcBef>
            <a:spcAft>
              <a:spcPct val="15000"/>
            </a:spcAft>
            <a:buChar char="•"/>
          </a:pPr>
          <a:endParaRPr lang="en-US" sz="1200" kern="1200" dirty="0"/>
        </a:p>
      </dsp:txBody>
      <dsp:txXfrm>
        <a:off x="366576" y="3860021"/>
        <a:ext cx="3049733" cy="931864"/>
      </dsp:txXfrm>
    </dsp:sp>
    <dsp:sp modelId="{D34A2A0D-8055-B14B-846F-A80AEA61CB38}">
      <dsp:nvSpPr>
        <dsp:cNvPr id="0" name=""/>
        <dsp:cNvSpPr/>
      </dsp:nvSpPr>
      <dsp:spPr>
        <a:xfrm>
          <a:off x="6110515" y="460224"/>
          <a:ext cx="4535952" cy="137534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Air pollution exacerbates COVID-19</a:t>
          </a:r>
        </a:p>
        <a:p>
          <a:pPr marL="114300" lvl="1" indent="-114300" algn="l" defTabSz="666750">
            <a:lnSpc>
              <a:spcPct val="90000"/>
            </a:lnSpc>
            <a:spcBef>
              <a:spcPct val="0"/>
            </a:spcBef>
            <a:spcAft>
              <a:spcPct val="15000"/>
            </a:spcAft>
            <a:buChar char="•"/>
          </a:pPr>
          <a:r>
            <a:rPr lang="en-US" sz="1500" kern="1200" dirty="0"/>
            <a:t>Overcrowding and vulnerabilities of informal settlements (no access to running water etc.)</a:t>
          </a:r>
        </a:p>
        <a:p>
          <a:pPr marL="114300" lvl="1" indent="-114300" algn="l" defTabSz="666750">
            <a:lnSpc>
              <a:spcPct val="90000"/>
            </a:lnSpc>
            <a:spcBef>
              <a:spcPct val="0"/>
            </a:spcBef>
            <a:spcAft>
              <a:spcPct val="15000"/>
            </a:spcAft>
            <a:buChar char="•"/>
          </a:pPr>
          <a:r>
            <a:rPr lang="en-US" sz="1500" kern="1200" dirty="0"/>
            <a:t> </a:t>
          </a:r>
        </a:p>
      </dsp:txBody>
      <dsp:txXfrm>
        <a:off x="7501513" y="490436"/>
        <a:ext cx="3114742" cy="971081"/>
      </dsp:txXfrm>
    </dsp:sp>
    <dsp:sp modelId="{20C4BAD6-8833-114C-A4B7-B2C8CF7493AA}">
      <dsp:nvSpPr>
        <dsp:cNvPr id="0" name=""/>
        <dsp:cNvSpPr/>
      </dsp:nvSpPr>
      <dsp:spPr>
        <a:xfrm>
          <a:off x="342993" y="518395"/>
          <a:ext cx="4473041" cy="130084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Over-representation of racial and ethnic minorities among poor</a:t>
          </a:r>
        </a:p>
        <a:p>
          <a:pPr marL="114300" lvl="1" indent="-114300" algn="l" defTabSz="666750">
            <a:lnSpc>
              <a:spcPct val="90000"/>
            </a:lnSpc>
            <a:spcBef>
              <a:spcPct val="0"/>
            </a:spcBef>
            <a:spcAft>
              <a:spcPct val="15000"/>
            </a:spcAft>
            <a:buChar char="•"/>
          </a:pPr>
          <a:r>
            <a:rPr lang="en-US" sz="1500" kern="1200" dirty="0"/>
            <a:t>Precarious work conditions (no access to PPE; no paid sick leave ; inability to ‘work from home;)</a:t>
          </a:r>
        </a:p>
      </dsp:txBody>
      <dsp:txXfrm>
        <a:off x="371568" y="546970"/>
        <a:ext cx="3073978" cy="918483"/>
      </dsp:txXfrm>
    </dsp:sp>
    <dsp:sp modelId="{70F754B2-F836-6E44-AFE0-8E4EA50D64AE}">
      <dsp:nvSpPr>
        <dsp:cNvPr id="0" name=""/>
        <dsp:cNvSpPr/>
      </dsp:nvSpPr>
      <dsp:spPr>
        <a:xfrm>
          <a:off x="3250274" y="300080"/>
          <a:ext cx="2279557" cy="2279557"/>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Economic Injustice and Occupational Health Inequities</a:t>
          </a:r>
        </a:p>
      </dsp:txBody>
      <dsp:txXfrm>
        <a:off x="3917941" y="967747"/>
        <a:ext cx="1611890" cy="1611890"/>
      </dsp:txXfrm>
    </dsp:sp>
    <dsp:sp modelId="{C78CF0CE-A782-F04A-9AD5-982EBCD55F65}">
      <dsp:nvSpPr>
        <dsp:cNvPr id="0" name=""/>
        <dsp:cNvSpPr/>
      </dsp:nvSpPr>
      <dsp:spPr>
        <a:xfrm rot="5400000">
          <a:off x="5635123" y="300080"/>
          <a:ext cx="2279557" cy="2279557"/>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Environmental Health, Housing Inequities and Residential Segregation</a:t>
          </a:r>
        </a:p>
      </dsp:txBody>
      <dsp:txXfrm rot="-5400000">
        <a:off x="5635123" y="967747"/>
        <a:ext cx="1611890" cy="1611890"/>
      </dsp:txXfrm>
    </dsp:sp>
    <dsp:sp modelId="{8689ADB6-D56C-0D41-90E0-C5C42DC9BD56}">
      <dsp:nvSpPr>
        <dsp:cNvPr id="0" name=""/>
        <dsp:cNvSpPr/>
      </dsp:nvSpPr>
      <dsp:spPr>
        <a:xfrm rot="10800000">
          <a:off x="5635123" y="2684929"/>
          <a:ext cx="2279557" cy="2279557"/>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600" kern="1200" dirty="0"/>
            <a:t>Political Exclusion,</a:t>
          </a:r>
        </a:p>
        <a:p>
          <a:pPr marL="0" lvl="0" indent="0" algn="ctr" defTabSz="622300">
            <a:lnSpc>
              <a:spcPct val="90000"/>
            </a:lnSpc>
            <a:spcBef>
              <a:spcPct val="0"/>
            </a:spcBef>
            <a:spcAft>
              <a:spcPct val="35000"/>
            </a:spcAft>
            <a:buNone/>
          </a:pPr>
          <a:r>
            <a:rPr lang="en-US" sz="1600" kern="1200" dirty="0"/>
            <a:t>Xenophobia &amp;</a:t>
          </a:r>
        </a:p>
        <a:p>
          <a:pPr marL="0" lvl="0" indent="0" algn="ctr" defTabSz="622300">
            <a:lnSpc>
              <a:spcPct val="90000"/>
            </a:lnSpc>
            <a:spcBef>
              <a:spcPct val="0"/>
            </a:spcBef>
            <a:spcAft>
              <a:spcPct val="35000"/>
            </a:spcAft>
            <a:buNone/>
          </a:pPr>
          <a:r>
            <a:rPr lang="en-US" sz="1600" kern="1200" dirty="0"/>
            <a:t>State-sanctioned Violence</a:t>
          </a:r>
        </a:p>
      </dsp:txBody>
      <dsp:txXfrm rot="10800000">
        <a:off x="5635123" y="2684929"/>
        <a:ext cx="1611890" cy="1611890"/>
      </dsp:txXfrm>
    </dsp:sp>
    <dsp:sp modelId="{39568540-C212-2C47-A4A8-B5BA8D307F16}">
      <dsp:nvSpPr>
        <dsp:cNvPr id="0" name=""/>
        <dsp:cNvSpPr/>
      </dsp:nvSpPr>
      <dsp:spPr>
        <a:xfrm rot="16200000">
          <a:off x="3250274" y="2684929"/>
          <a:ext cx="2279557" cy="2279557"/>
        </a:xfrm>
        <a:prstGeom prst="pieWedg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Inadequate Access to Health Care and Social Protection</a:t>
          </a:r>
        </a:p>
      </dsp:txBody>
      <dsp:txXfrm rot="5400000">
        <a:off x="3917941" y="2684929"/>
        <a:ext cx="1611890" cy="1611890"/>
      </dsp:txXfrm>
    </dsp:sp>
    <dsp:sp modelId="{A58A23C3-8498-B948-A095-AC110EC025EC}">
      <dsp:nvSpPr>
        <dsp:cNvPr id="0" name=""/>
        <dsp:cNvSpPr/>
      </dsp:nvSpPr>
      <dsp:spPr>
        <a:xfrm>
          <a:off x="5188951" y="2158472"/>
          <a:ext cx="787052" cy="684393"/>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5078E-EB7F-CA40-90BC-042E27CD72FF}">
      <dsp:nvSpPr>
        <dsp:cNvPr id="0" name=""/>
        <dsp:cNvSpPr/>
      </dsp:nvSpPr>
      <dsp:spPr>
        <a:xfrm rot="10800000">
          <a:off x="5188951" y="2421700"/>
          <a:ext cx="787052" cy="684393"/>
        </a:xfrm>
        <a:prstGeom prst="circular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6725"/>
          </a:xfrm>
          <a:prstGeom prst="rect">
            <a:avLst/>
          </a:prstGeom>
        </p:spPr>
        <p:txBody>
          <a:bodyPr vert="horz" lIns="91438" tIns="45720" rIns="91438" bIns="45720" rtlCol="0"/>
          <a:lstStyle>
            <a:lvl1pPr algn="l">
              <a:defRPr sz="1200"/>
            </a:lvl1pPr>
          </a:lstStyle>
          <a:p>
            <a:endParaRPr lang="en-US" dirty="0"/>
          </a:p>
        </p:txBody>
      </p:sp>
      <p:sp>
        <p:nvSpPr>
          <p:cNvPr id="3" name="Date Placeholder 2"/>
          <p:cNvSpPr>
            <a:spLocks noGrp="1"/>
          </p:cNvSpPr>
          <p:nvPr>
            <p:ph type="dt" sz="quarter" idx="1"/>
          </p:nvPr>
        </p:nvSpPr>
        <p:spPr>
          <a:xfrm>
            <a:off x="3978276" y="0"/>
            <a:ext cx="3043238" cy="466725"/>
          </a:xfrm>
          <a:prstGeom prst="rect">
            <a:avLst/>
          </a:prstGeom>
        </p:spPr>
        <p:txBody>
          <a:bodyPr vert="horz" lIns="91438" tIns="45720" rIns="91438" bIns="45720" rtlCol="0"/>
          <a:lstStyle>
            <a:lvl1pPr algn="r">
              <a:defRPr sz="1200"/>
            </a:lvl1pPr>
          </a:lstStyle>
          <a:p>
            <a:fld id="{7481E869-246F-405A-B4BA-36FB3FA6DA62}" type="datetimeFigureOut">
              <a:rPr lang="en-US" smtClean="0"/>
              <a:t>4/4/21</a:t>
            </a:fld>
            <a:endParaRPr lang="en-US" dirty="0"/>
          </a:p>
        </p:txBody>
      </p:sp>
      <p:sp>
        <p:nvSpPr>
          <p:cNvPr id="4" name="Footer Placeholder 3"/>
          <p:cNvSpPr>
            <a:spLocks noGrp="1"/>
          </p:cNvSpPr>
          <p:nvPr>
            <p:ph type="ftr" sz="quarter" idx="2"/>
          </p:nvPr>
        </p:nvSpPr>
        <p:spPr>
          <a:xfrm>
            <a:off x="1" y="8842376"/>
            <a:ext cx="3043238" cy="466725"/>
          </a:xfrm>
          <a:prstGeom prst="rect">
            <a:avLst/>
          </a:prstGeom>
        </p:spPr>
        <p:txBody>
          <a:bodyPr vert="horz" lIns="91438" tIns="45720" rIns="91438"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6" y="8842376"/>
            <a:ext cx="3043238" cy="466725"/>
          </a:xfrm>
          <a:prstGeom prst="rect">
            <a:avLst/>
          </a:prstGeom>
        </p:spPr>
        <p:txBody>
          <a:bodyPr vert="horz" lIns="91438" tIns="45720" rIns="91438" bIns="45720" rtlCol="0" anchor="b"/>
          <a:lstStyle>
            <a:lvl1pPr algn="r">
              <a:defRPr sz="1200"/>
            </a:lvl1pPr>
          </a:lstStyle>
          <a:p>
            <a:fld id="{BC543B29-C09D-45FF-93A0-70F9FA8CFC06}" type="slidenum">
              <a:rPr lang="en-US" smtClean="0"/>
              <a:t>‹#›</a:t>
            </a:fld>
            <a:endParaRPr lang="en-US" dirty="0"/>
          </a:p>
        </p:txBody>
      </p:sp>
    </p:spTree>
    <p:extLst>
      <p:ext uri="{BB962C8B-B14F-4D97-AF65-F5344CB8AC3E}">
        <p14:creationId xmlns:p14="http://schemas.microsoft.com/office/powerpoint/2010/main" val="2061519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23" tIns="46661" rIns="93323" bIns="46661"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3323" tIns="46661" rIns="93323" bIns="46661" rtlCol="0"/>
          <a:lstStyle>
            <a:lvl1pPr algn="r">
              <a:defRPr sz="1200"/>
            </a:lvl1pPr>
          </a:lstStyle>
          <a:p>
            <a:fld id="{9D72AF24-6BF8-442C-98AB-1475D6A461E3}" type="datetimeFigureOut">
              <a:rPr lang="en-US" smtClean="0"/>
              <a:t>4/4/21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3" tIns="46661" rIns="93323" bIns="46661"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3" tIns="46661" rIns="93323" bIns="46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23" tIns="46661" rIns="93323" bIns="466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23" tIns="46661" rIns="93323" bIns="46661" rtlCol="0" anchor="b"/>
          <a:lstStyle>
            <a:lvl1pPr algn="r">
              <a:defRPr sz="1200"/>
            </a:lvl1pPr>
          </a:lstStyle>
          <a:p>
            <a:fld id="{22F98F82-AA6B-4305-B2E8-023B6242BEE8}" type="slidenum">
              <a:rPr lang="en-US" smtClean="0"/>
              <a:t>‹#›</a:t>
            </a:fld>
            <a:endParaRPr lang="en-US" dirty="0"/>
          </a:p>
        </p:txBody>
      </p:sp>
    </p:spTree>
    <p:extLst>
      <p:ext uri="{BB962C8B-B14F-4D97-AF65-F5344CB8AC3E}">
        <p14:creationId xmlns:p14="http://schemas.microsoft.com/office/powerpoint/2010/main" val="377958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1</a:t>
            </a:fld>
            <a:endParaRPr lang="en-US" dirty="0"/>
          </a:p>
        </p:txBody>
      </p:sp>
    </p:spTree>
    <p:extLst>
      <p:ext uri="{BB962C8B-B14F-4D97-AF65-F5344CB8AC3E}">
        <p14:creationId xmlns:p14="http://schemas.microsoft.com/office/powerpoint/2010/main" val="175530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RACISM NOT RACE </a:t>
            </a:r>
          </a:p>
          <a:p>
            <a:r>
              <a:rPr lang="en-US" dirty="0"/>
              <a:t>XENOPHOBIA NOT MIGRANTS </a:t>
            </a:r>
          </a:p>
          <a:p>
            <a:r>
              <a:rPr lang="en-US" dirty="0"/>
              <a:t>DISCRIMINATION AND EXCLUSION NOT INHERENT/BIOLOGICAL VULNERABILITY</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Migrants are more likely to be excluded from welfare systems that protect workers who lose their jobs and incomes due to lockdown-related closure and/or failure of businesses. This is often despite their disproportionate contributions to social safety net systems.</a:t>
            </a:r>
          </a:p>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13</a:t>
            </a:fld>
            <a:endParaRPr lang="en-US" dirty="0"/>
          </a:p>
        </p:txBody>
      </p:sp>
    </p:spTree>
    <p:extLst>
      <p:ext uri="{BB962C8B-B14F-4D97-AF65-F5344CB8AC3E}">
        <p14:creationId xmlns:p14="http://schemas.microsoft.com/office/powerpoint/2010/main" val="188853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22E1E8-19DD-9846-964E-7494B0E7F5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38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15</a:t>
            </a:fld>
            <a:endParaRPr lang="en-US" dirty="0"/>
          </a:p>
        </p:txBody>
      </p:sp>
    </p:spTree>
    <p:extLst>
      <p:ext uri="{BB962C8B-B14F-4D97-AF65-F5344CB8AC3E}">
        <p14:creationId xmlns:p14="http://schemas.microsoft.com/office/powerpoint/2010/main" val="109425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2</a:t>
            </a:fld>
            <a:endParaRPr lang="en-US" dirty="0"/>
          </a:p>
        </p:txBody>
      </p:sp>
    </p:spTree>
    <p:extLst>
      <p:ext uri="{BB962C8B-B14F-4D97-AF65-F5344CB8AC3E}">
        <p14:creationId xmlns:p14="http://schemas.microsoft.com/office/powerpoint/2010/main" val="185157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Argument:</a:t>
            </a:r>
          </a:p>
          <a:p>
            <a:r>
              <a:rPr lang="en-US" sz="1200" dirty="0"/>
              <a:t>Without explicit attention to equity and human rights, COVID-19 will exacerbate inequities by race/ethnicity across many sectors from education to employment, deepening and widening inequities. </a:t>
            </a:r>
          </a:p>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4</a:t>
            </a:fld>
            <a:endParaRPr lang="en-US" dirty="0"/>
          </a:p>
        </p:txBody>
      </p:sp>
    </p:spTree>
    <p:extLst>
      <p:ext uri="{BB962C8B-B14F-4D97-AF65-F5344CB8AC3E}">
        <p14:creationId xmlns:p14="http://schemas.microsoft.com/office/powerpoint/2010/main" val="52104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www.cbpp.org</a:t>
            </a:r>
            <a:r>
              <a:rPr lang="en-US" dirty="0"/>
              <a:t>/research/poverty-and-inequality/tracking-the-covid-19-recessions-effects-on-food-housing-and</a:t>
            </a:r>
          </a:p>
          <a:p>
            <a:endParaRPr lang="en-US" dirty="0"/>
          </a:p>
          <a:p>
            <a:r>
              <a:rPr lang="en-US" dirty="0"/>
              <a:t>Updated March 2021</a:t>
            </a:r>
          </a:p>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5</a:t>
            </a:fld>
            <a:endParaRPr lang="en-US" dirty="0"/>
          </a:p>
        </p:txBody>
      </p:sp>
    </p:spTree>
    <p:extLst>
      <p:ext uri="{BB962C8B-B14F-4D97-AF65-F5344CB8AC3E}">
        <p14:creationId xmlns:p14="http://schemas.microsoft.com/office/powerpoint/2010/main" val="345117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www.cbpp.org</a:t>
            </a:r>
            <a:r>
              <a:rPr lang="en-US" dirty="0"/>
              <a:t>/more-than-1-in-3-adults-had-trouble-paying-for-usual-household-expenses-in-last-7-days-2</a:t>
            </a:r>
          </a:p>
          <a:p>
            <a:endParaRPr lang="en-US" dirty="0"/>
          </a:p>
          <a:p>
            <a:r>
              <a:rPr lang="en-US" dirty="0"/>
              <a:t>Published March 2021</a:t>
            </a:r>
          </a:p>
        </p:txBody>
      </p:sp>
      <p:sp>
        <p:nvSpPr>
          <p:cNvPr id="4" name="Slide Number Placeholder 3"/>
          <p:cNvSpPr>
            <a:spLocks noGrp="1"/>
          </p:cNvSpPr>
          <p:nvPr>
            <p:ph type="sldNum" sz="quarter" idx="5"/>
          </p:nvPr>
        </p:nvSpPr>
        <p:spPr/>
        <p:txBody>
          <a:bodyPr/>
          <a:lstStyle/>
          <a:p>
            <a:fld id="{22F98F82-AA6B-4305-B2E8-023B6242BEE8}" type="slidenum">
              <a:rPr lang="en-US" smtClean="0"/>
              <a:t>6</a:t>
            </a:fld>
            <a:endParaRPr lang="en-US" dirty="0"/>
          </a:p>
        </p:txBody>
      </p:sp>
    </p:spTree>
    <p:extLst>
      <p:ext uri="{BB962C8B-B14F-4D97-AF65-F5344CB8AC3E}">
        <p14:creationId xmlns:p14="http://schemas.microsoft.com/office/powerpoint/2010/main" val="209996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global glimpse, Published Jan 2021 </a:t>
            </a:r>
          </a:p>
          <a:p>
            <a:endParaRPr lang="en-US" dirty="0"/>
          </a:p>
          <a:p>
            <a:r>
              <a:rPr lang="en-US" dirty="0"/>
              <a:t>Source: https://</a:t>
            </a:r>
            <a:r>
              <a:rPr lang="en-US" dirty="0" err="1"/>
              <a:t>www.bbc.com</a:t>
            </a:r>
            <a:r>
              <a:rPr lang="en-US" dirty="0"/>
              <a:t>/news/business-51706225</a:t>
            </a:r>
          </a:p>
        </p:txBody>
      </p:sp>
      <p:sp>
        <p:nvSpPr>
          <p:cNvPr id="4" name="Slide Number Placeholder 3"/>
          <p:cNvSpPr>
            <a:spLocks noGrp="1"/>
          </p:cNvSpPr>
          <p:nvPr>
            <p:ph type="sldNum" sz="quarter" idx="5"/>
          </p:nvPr>
        </p:nvSpPr>
        <p:spPr/>
        <p:txBody>
          <a:bodyPr/>
          <a:lstStyle/>
          <a:p>
            <a:fld id="{22F98F82-AA6B-4305-B2E8-023B6242BEE8}" type="slidenum">
              <a:rPr lang="en-US" smtClean="0"/>
              <a:t>7</a:t>
            </a:fld>
            <a:endParaRPr lang="en-US" dirty="0"/>
          </a:p>
        </p:txBody>
      </p:sp>
    </p:spTree>
    <p:extLst>
      <p:ext uri="{BB962C8B-B14F-4D97-AF65-F5344CB8AC3E}">
        <p14:creationId xmlns:p14="http://schemas.microsoft.com/office/powerpoint/2010/main" val="172989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www.cbpp.org</a:t>
            </a:r>
            <a:r>
              <a:rPr lang="en-US" dirty="0"/>
              <a:t>/research/poverty-and-inequality/tracking-the-covid-19-recessions-effects-on-food-housing-and</a:t>
            </a:r>
          </a:p>
          <a:p>
            <a:endParaRPr lang="en-US" dirty="0"/>
          </a:p>
          <a:p>
            <a:r>
              <a:rPr lang="en-US" dirty="0"/>
              <a:t>Updated March 2021</a:t>
            </a:r>
          </a:p>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8</a:t>
            </a:fld>
            <a:endParaRPr lang="en-US" dirty="0"/>
          </a:p>
        </p:txBody>
      </p:sp>
    </p:spTree>
    <p:extLst>
      <p:ext uri="{BB962C8B-B14F-4D97-AF65-F5344CB8AC3E}">
        <p14:creationId xmlns:p14="http://schemas.microsoft.com/office/powerpoint/2010/main" val="187288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10</a:t>
            </a:fld>
            <a:endParaRPr lang="en-US" dirty="0"/>
          </a:p>
        </p:txBody>
      </p:sp>
    </p:spTree>
    <p:extLst>
      <p:ext uri="{BB962C8B-B14F-4D97-AF65-F5344CB8AC3E}">
        <p14:creationId xmlns:p14="http://schemas.microsoft.com/office/powerpoint/2010/main" val="174783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COVID-19 response and investments are a critical opportunity to advance equity and right longstanding wrongs linked to structural racism and discrimination throughout society </a:t>
            </a:r>
          </a:p>
          <a:p>
            <a:endParaRPr lang="en-US" dirty="0"/>
          </a:p>
        </p:txBody>
      </p:sp>
      <p:sp>
        <p:nvSpPr>
          <p:cNvPr id="4" name="Slide Number Placeholder 3"/>
          <p:cNvSpPr>
            <a:spLocks noGrp="1"/>
          </p:cNvSpPr>
          <p:nvPr>
            <p:ph type="sldNum" sz="quarter" idx="5"/>
          </p:nvPr>
        </p:nvSpPr>
        <p:spPr/>
        <p:txBody>
          <a:bodyPr/>
          <a:lstStyle/>
          <a:p>
            <a:fld id="{22F98F82-AA6B-4305-B2E8-023B6242BEE8}" type="slidenum">
              <a:rPr lang="en-US" smtClean="0"/>
              <a:t>11</a:t>
            </a:fld>
            <a:endParaRPr lang="en-US" dirty="0"/>
          </a:p>
        </p:txBody>
      </p:sp>
    </p:spTree>
    <p:extLst>
      <p:ext uri="{BB962C8B-B14F-4D97-AF65-F5344CB8AC3E}">
        <p14:creationId xmlns:p14="http://schemas.microsoft.com/office/powerpoint/2010/main" val="1951297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C51D847-6193-4A48-8B8E-3AD86DAFAF30}"/>
              </a:ext>
            </a:extLst>
          </p:cNvPr>
          <p:cNvSpPr/>
          <p:nvPr userDrawn="1"/>
        </p:nvSpPr>
        <p:spPr>
          <a:xfrm>
            <a:off x="0" y="0"/>
            <a:ext cx="12192000" cy="6858000"/>
          </a:xfrm>
          <a:custGeom>
            <a:avLst/>
            <a:gdLst>
              <a:gd name="connsiteX0" fmla="*/ 0 w 2594113"/>
              <a:gd name="connsiteY0" fmla="*/ 0 h 6858000"/>
              <a:gd name="connsiteX1" fmla="*/ 2594113 w 2594113"/>
              <a:gd name="connsiteY1" fmla="*/ 0 h 6858000"/>
              <a:gd name="connsiteX2" fmla="*/ 2594113 w 2594113"/>
              <a:gd name="connsiteY2" fmla="*/ 6858000 h 6858000"/>
              <a:gd name="connsiteX3" fmla="*/ 0 w 25941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94113" h="6858000">
                <a:moveTo>
                  <a:pt x="0" y="0"/>
                </a:moveTo>
                <a:lnTo>
                  <a:pt x="2594113" y="0"/>
                </a:lnTo>
                <a:lnTo>
                  <a:pt x="2594113"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cs typeface="Calibri" panose="020F0502020204030204" pitchFamily="34" charset="0"/>
            </a:endParaRPr>
          </a:p>
        </p:txBody>
      </p:sp>
      <p:sp>
        <p:nvSpPr>
          <p:cNvPr id="8" name="Rectangle 7">
            <a:extLst>
              <a:ext uri="{FF2B5EF4-FFF2-40B4-BE49-F238E27FC236}">
                <a16:creationId xmlns:a16="http://schemas.microsoft.com/office/drawing/2014/main" id="{6FB8728A-CEBA-8540-810C-75A9A949D60C}"/>
              </a:ext>
            </a:extLst>
          </p:cNvPr>
          <p:cNvSpPr/>
          <p:nvPr userDrawn="1"/>
        </p:nvSpPr>
        <p:spPr>
          <a:xfrm>
            <a:off x="2654808" y="0"/>
            <a:ext cx="95402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cs typeface="Calibri" panose="020F0502020204030204" pitchFamily="34" charset="0"/>
            </a:endParaRPr>
          </a:p>
        </p:txBody>
      </p:sp>
      <p:pic>
        <p:nvPicPr>
          <p:cNvPr id="10" name="Graphic 9">
            <a:extLst>
              <a:ext uri="{FF2B5EF4-FFF2-40B4-BE49-F238E27FC236}">
                <a16:creationId xmlns:a16="http://schemas.microsoft.com/office/drawing/2014/main" id="{54D9CB22-88D2-4646-A85E-4658A1B45B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4808" y="2657094"/>
            <a:ext cx="9537192" cy="4200906"/>
          </a:xfrm>
          <a:prstGeom prst="rect">
            <a:avLst/>
          </a:prstGeom>
        </p:spPr>
      </p:pic>
      <p:sp>
        <p:nvSpPr>
          <p:cNvPr id="2" name="Title 1">
            <a:extLst>
              <a:ext uri="{FF2B5EF4-FFF2-40B4-BE49-F238E27FC236}">
                <a16:creationId xmlns:a16="http://schemas.microsoft.com/office/drawing/2014/main" id="{548778F7-C0E5-8A4F-8752-70594EB6F75F}"/>
              </a:ext>
            </a:extLst>
          </p:cNvPr>
          <p:cNvSpPr>
            <a:spLocks noGrp="1"/>
          </p:cNvSpPr>
          <p:nvPr>
            <p:ph type="ctrTitle"/>
          </p:nvPr>
        </p:nvSpPr>
        <p:spPr>
          <a:xfrm>
            <a:off x="3707296" y="601663"/>
            <a:ext cx="7447722" cy="3350532"/>
          </a:xfrm>
        </p:spPr>
        <p:txBody>
          <a:bodyPr anchor="b"/>
          <a:lstStyle>
            <a:lvl1pPr algn="l">
              <a:defRPr sz="6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2830B3E-17CD-D245-910D-DF0033672D90}"/>
              </a:ext>
            </a:extLst>
          </p:cNvPr>
          <p:cNvSpPr>
            <a:spLocks noGrp="1"/>
          </p:cNvSpPr>
          <p:nvPr>
            <p:ph type="subTitle" idx="1"/>
          </p:nvPr>
        </p:nvSpPr>
        <p:spPr>
          <a:xfrm>
            <a:off x="3707296" y="4152899"/>
            <a:ext cx="7447722" cy="14550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Graphic 6">
            <a:extLst>
              <a:ext uri="{FF2B5EF4-FFF2-40B4-BE49-F238E27FC236}">
                <a16:creationId xmlns:a16="http://schemas.microsoft.com/office/drawing/2014/main" id="{5D06E215-6AB7-7A4D-B99F-EFDF8AF544D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040" y="739340"/>
            <a:ext cx="2011680" cy="606876"/>
          </a:xfrm>
          <a:prstGeom prst="rect">
            <a:avLst/>
          </a:prstGeom>
        </p:spPr>
      </p:pic>
      <p:sp>
        <p:nvSpPr>
          <p:cNvPr id="9" name="Footer Placeholder 4">
            <a:extLst>
              <a:ext uri="{FF2B5EF4-FFF2-40B4-BE49-F238E27FC236}">
                <a16:creationId xmlns:a16="http://schemas.microsoft.com/office/drawing/2014/main" id="{E0CA5582-27DE-3E4B-B6DC-3C114AD43D07}"/>
              </a:ext>
            </a:extLst>
          </p:cNvPr>
          <p:cNvSpPr>
            <a:spLocks noGrp="1"/>
          </p:cNvSpPr>
          <p:nvPr>
            <p:ph type="ftr" sz="quarter" idx="11"/>
          </p:nvPr>
        </p:nvSpPr>
        <p:spPr>
          <a:xfrm>
            <a:off x="320040" y="5088836"/>
            <a:ext cx="2011680" cy="1045263"/>
          </a:xfrm>
        </p:spPr>
        <p:txBody>
          <a:bodyPr anchor="b"/>
          <a:lstStyle>
            <a:lvl1pPr algn="l">
              <a:defRPr sz="900"/>
            </a:lvl1pPr>
          </a:lstStyle>
          <a:p>
            <a:r>
              <a:rPr lang="en-US" dirty="0"/>
              <a:t>© 2020 FXB Center for Health &amp; Human Rights at Harvard University</a:t>
            </a:r>
          </a:p>
        </p:txBody>
      </p:sp>
      <p:sp>
        <p:nvSpPr>
          <p:cNvPr id="11" name="Slide Number Placeholder 5">
            <a:extLst>
              <a:ext uri="{FF2B5EF4-FFF2-40B4-BE49-F238E27FC236}">
                <a16:creationId xmlns:a16="http://schemas.microsoft.com/office/drawing/2014/main" id="{D6E95E1F-7079-D34F-9D78-45B865AAFF6B}"/>
              </a:ext>
            </a:extLst>
          </p:cNvPr>
          <p:cNvSpPr>
            <a:spLocks noGrp="1"/>
          </p:cNvSpPr>
          <p:nvPr>
            <p:ph type="sldNum" sz="quarter" idx="12"/>
          </p:nvPr>
        </p:nvSpPr>
        <p:spPr>
          <a:xfrm>
            <a:off x="320040" y="6313487"/>
            <a:ext cx="2011680" cy="365125"/>
          </a:xfrm>
        </p:spPr>
        <p:txBody>
          <a:bodyPr/>
          <a:lstStyle>
            <a:lvl1pPr algn="l">
              <a:defRPr sz="900"/>
            </a:lvl1pPr>
          </a:lstStyle>
          <a:p>
            <a:fld id="{EA7E8B7A-2172-9647-B598-309241DC9FFC}" type="slidenum">
              <a:rPr lang="en-US" smtClean="0"/>
              <a:pPr/>
              <a:t>‹#›</a:t>
            </a:fld>
            <a:endParaRPr lang="en-US" dirty="0"/>
          </a:p>
        </p:txBody>
      </p:sp>
    </p:spTree>
    <p:extLst>
      <p:ext uri="{BB962C8B-B14F-4D97-AF65-F5344CB8AC3E}">
        <p14:creationId xmlns:p14="http://schemas.microsoft.com/office/powerpoint/2010/main" val="2083722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FC61-06FF-924B-A51E-D98F46EB082A}"/>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A6DE0E4C-15E2-1845-9D23-51211BF7F740}"/>
              </a:ext>
            </a:extLst>
          </p:cNvPr>
          <p:cNvSpPr>
            <a:spLocks noGrp="1"/>
          </p:cNvSpPr>
          <p:nvPr>
            <p:ph type="ftr" sz="quarter" idx="11"/>
          </p:nvPr>
        </p:nvSpPr>
        <p:spPr/>
        <p:txBody>
          <a:bodyPr/>
          <a:lstStyle/>
          <a:p>
            <a:r>
              <a:rPr lang="en-US" dirty="0"/>
              <a:t>© 2020 FXB Center for Health &amp; Human Rights at Harvard University</a:t>
            </a:r>
          </a:p>
        </p:txBody>
      </p:sp>
      <p:sp>
        <p:nvSpPr>
          <p:cNvPr id="5" name="Slide Number Placeholder 4">
            <a:extLst>
              <a:ext uri="{FF2B5EF4-FFF2-40B4-BE49-F238E27FC236}">
                <a16:creationId xmlns:a16="http://schemas.microsoft.com/office/drawing/2014/main" id="{62537CE5-DD90-684A-8AFA-068862139B50}"/>
              </a:ext>
            </a:extLst>
          </p:cNvPr>
          <p:cNvSpPr>
            <a:spLocks noGrp="1"/>
          </p:cNvSpPr>
          <p:nvPr>
            <p:ph type="sldNum" sz="quarter" idx="12"/>
          </p:nvPr>
        </p:nvSpPr>
        <p:spPr/>
        <p:txBody>
          <a:bodyPr/>
          <a:lstStyle/>
          <a:p>
            <a:fld id="{EA7E8B7A-2172-9647-B598-309241DC9FFC}" type="slidenum">
              <a:rPr lang="en-US" smtClean="0"/>
              <a:t>‹#›</a:t>
            </a:fld>
            <a:endParaRPr lang="en-US" dirty="0"/>
          </a:p>
        </p:txBody>
      </p:sp>
    </p:spTree>
    <p:extLst>
      <p:ext uri="{BB962C8B-B14F-4D97-AF65-F5344CB8AC3E}">
        <p14:creationId xmlns:p14="http://schemas.microsoft.com/office/powerpoint/2010/main" val="109423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763F767-5114-8B41-B649-BC3E3EA38BF5}"/>
              </a:ext>
            </a:extLst>
          </p:cNvPr>
          <p:cNvSpPr>
            <a:spLocks noGrp="1"/>
          </p:cNvSpPr>
          <p:nvPr>
            <p:ph type="pic" sz="quarter" idx="13"/>
          </p:nvPr>
        </p:nvSpPr>
        <p:spPr>
          <a:xfrm>
            <a:off x="0" y="0"/>
            <a:ext cx="12173248" cy="6309360"/>
          </a:xfrm>
          <a:solidFill>
            <a:schemeClr val="tx1">
              <a:lumMod val="20000"/>
              <a:lumOff val="80000"/>
            </a:schemeClr>
          </a:solidFill>
        </p:spPr>
        <p:txBody>
          <a:bodyPr anchor="t"/>
          <a:lstStyle>
            <a:lvl1pPr marL="0" indent="0" algn="ctr">
              <a:buNone/>
              <a:defRPr/>
            </a:lvl1pPr>
          </a:lstStyle>
          <a:p>
            <a:endParaRPr lang="en-US" dirty="0"/>
          </a:p>
        </p:txBody>
      </p:sp>
      <p:sp>
        <p:nvSpPr>
          <p:cNvPr id="2" name="Title 1">
            <a:extLst>
              <a:ext uri="{FF2B5EF4-FFF2-40B4-BE49-F238E27FC236}">
                <a16:creationId xmlns:a16="http://schemas.microsoft.com/office/drawing/2014/main" id="{9508FC61-06FF-924B-A51E-D98F46EB082A}"/>
              </a:ext>
            </a:extLst>
          </p:cNvPr>
          <p:cNvSpPr>
            <a:spLocks noGrp="1"/>
          </p:cNvSpPr>
          <p:nvPr>
            <p:ph type="title"/>
          </p:nvPr>
        </p:nvSpPr>
        <p:spPr>
          <a:xfrm>
            <a:off x="1822174" y="248479"/>
            <a:ext cx="8547652" cy="5919239"/>
          </a:xfrm>
        </p:spPr>
        <p:txBody>
          <a:bodyPr anchor="ct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A6DE0E4C-15E2-1845-9D23-51211BF7F740}"/>
              </a:ext>
            </a:extLst>
          </p:cNvPr>
          <p:cNvSpPr>
            <a:spLocks noGrp="1"/>
          </p:cNvSpPr>
          <p:nvPr>
            <p:ph type="ftr" sz="quarter" idx="11"/>
          </p:nvPr>
        </p:nvSpPr>
        <p:spPr/>
        <p:txBody>
          <a:bodyPr/>
          <a:lstStyle/>
          <a:p>
            <a:r>
              <a:rPr lang="en-US" dirty="0"/>
              <a:t>© 2020 FXB Center for Health &amp; Human Rights at Harvard University</a:t>
            </a:r>
          </a:p>
        </p:txBody>
      </p:sp>
      <p:sp>
        <p:nvSpPr>
          <p:cNvPr id="5" name="Slide Number Placeholder 4">
            <a:extLst>
              <a:ext uri="{FF2B5EF4-FFF2-40B4-BE49-F238E27FC236}">
                <a16:creationId xmlns:a16="http://schemas.microsoft.com/office/drawing/2014/main" id="{62537CE5-DD90-684A-8AFA-068862139B50}"/>
              </a:ext>
            </a:extLst>
          </p:cNvPr>
          <p:cNvSpPr>
            <a:spLocks noGrp="1"/>
          </p:cNvSpPr>
          <p:nvPr>
            <p:ph type="sldNum" sz="quarter" idx="12"/>
          </p:nvPr>
        </p:nvSpPr>
        <p:spPr/>
        <p:txBody>
          <a:bodyPr/>
          <a:lstStyle/>
          <a:p>
            <a:fld id="{EA7E8B7A-2172-9647-B598-309241DC9FFC}" type="slidenum">
              <a:rPr lang="en-US" smtClean="0"/>
              <a:t>‹#›</a:t>
            </a:fld>
            <a:endParaRPr lang="en-US" dirty="0"/>
          </a:p>
        </p:txBody>
      </p:sp>
    </p:spTree>
    <p:extLst>
      <p:ext uri="{BB962C8B-B14F-4D97-AF65-F5344CB8AC3E}">
        <p14:creationId xmlns:p14="http://schemas.microsoft.com/office/powerpoint/2010/main" val="245281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010E00-2D80-9A4A-8C36-72A73F5FE740}"/>
              </a:ext>
            </a:extLst>
          </p:cNvPr>
          <p:cNvSpPr>
            <a:spLocks noGrp="1"/>
          </p:cNvSpPr>
          <p:nvPr>
            <p:ph type="ftr" sz="quarter" idx="11"/>
          </p:nvPr>
        </p:nvSpPr>
        <p:spPr/>
        <p:txBody>
          <a:bodyPr/>
          <a:lstStyle/>
          <a:p>
            <a:r>
              <a:rPr lang="en-US" dirty="0"/>
              <a:t>© 2020 FXB Center for Health &amp; Human Rights at Harvard University</a:t>
            </a:r>
          </a:p>
        </p:txBody>
      </p:sp>
      <p:sp>
        <p:nvSpPr>
          <p:cNvPr id="4" name="Slide Number Placeholder 3">
            <a:extLst>
              <a:ext uri="{FF2B5EF4-FFF2-40B4-BE49-F238E27FC236}">
                <a16:creationId xmlns:a16="http://schemas.microsoft.com/office/drawing/2014/main" id="{D660F2E3-1B7A-7942-9705-47FA4E3FA111}"/>
              </a:ext>
            </a:extLst>
          </p:cNvPr>
          <p:cNvSpPr>
            <a:spLocks noGrp="1"/>
          </p:cNvSpPr>
          <p:nvPr>
            <p:ph type="sldNum" sz="quarter" idx="12"/>
          </p:nvPr>
        </p:nvSpPr>
        <p:spPr/>
        <p:txBody>
          <a:bodyPr/>
          <a:lstStyle/>
          <a:p>
            <a:fld id="{EA7E8B7A-2172-9647-B598-309241DC9FFC}" type="slidenum">
              <a:rPr lang="en-US" smtClean="0"/>
              <a:t>‹#›</a:t>
            </a:fld>
            <a:endParaRPr lang="en-US" dirty="0"/>
          </a:p>
        </p:txBody>
      </p:sp>
    </p:spTree>
    <p:extLst>
      <p:ext uri="{BB962C8B-B14F-4D97-AF65-F5344CB8AC3E}">
        <p14:creationId xmlns:p14="http://schemas.microsoft.com/office/powerpoint/2010/main" val="22123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EA2F987-3DB7-A846-B7A9-F0068E393880}"/>
              </a:ext>
            </a:extLst>
          </p:cNvPr>
          <p:cNvSpPr/>
          <p:nvPr userDrawn="1"/>
        </p:nvSpPr>
        <p:spPr>
          <a:xfrm>
            <a:off x="0" y="0"/>
            <a:ext cx="12192000" cy="6858000"/>
          </a:xfrm>
          <a:custGeom>
            <a:avLst/>
            <a:gdLst>
              <a:gd name="connsiteX0" fmla="*/ 0 w 2594113"/>
              <a:gd name="connsiteY0" fmla="*/ 0 h 6858000"/>
              <a:gd name="connsiteX1" fmla="*/ 2594113 w 2594113"/>
              <a:gd name="connsiteY1" fmla="*/ 0 h 6858000"/>
              <a:gd name="connsiteX2" fmla="*/ 2594113 w 2594113"/>
              <a:gd name="connsiteY2" fmla="*/ 6858000 h 6858000"/>
              <a:gd name="connsiteX3" fmla="*/ 0 w 25941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94113" h="6858000">
                <a:moveTo>
                  <a:pt x="0" y="0"/>
                </a:moveTo>
                <a:lnTo>
                  <a:pt x="2594113" y="0"/>
                </a:lnTo>
                <a:lnTo>
                  <a:pt x="2594113"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cs typeface="Calibri" panose="020F0502020204030204" pitchFamily="34" charset="0"/>
            </a:endParaRPr>
          </a:p>
        </p:txBody>
      </p:sp>
      <p:pic>
        <p:nvPicPr>
          <p:cNvPr id="13" name="Graphic 12">
            <a:extLst>
              <a:ext uri="{FF2B5EF4-FFF2-40B4-BE49-F238E27FC236}">
                <a16:creationId xmlns:a16="http://schemas.microsoft.com/office/drawing/2014/main" id="{1F745167-2EA4-6742-8681-DF2E2D11CD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 y="739340"/>
            <a:ext cx="2011680" cy="606876"/>
          </a:xfrm>
          <a:prstGeom prst="rect">
            <a:avLst/>
          </a:prstGeom>
        </p:spPr>
      </p:pic>
      <p:sp>
        <p:nvSpPr>
          <p:cNvPr id="8" name="Rectangle 7">
            <a:extLst>
              <a:ext uri="{FF2B5EF4-FFF2-40B4-BE49-F238E27FC236}">
                <a16:creationId xmlns:a16="http://schemas.microsoft.com/office/drawing/2014/main" id="{6FB8728A-CEBA-8540-810C-75A9A949D60C}"/>
              </a:ext>
            </a:extLst>
          </p:cNvPr>
          <p:cNvSpPr/>
          <p:nvPr userDrawn="1"/>
        </p:nvSpPr>
        <p:spPr>
          <a:xfrm>
            <a:off x="2651760" y="0"/>
            <a:ext cx="95402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cs typeface="Calibri" panose="020F0502020204030204" pitchFamily="34" charset="0"/>
            </a:endParaRPr>
          </a:p>
        </p:txBody>
      </p:sp>
      <p:pic>
        <p:nvPicPr>
          <p:cNvPr id="7" name="Graphic 6">
            <a:extLst>
              <a:ext uri="{FF2B5EF4-FFF2-40B4-BE49-F238E27FC236}">
                <a16:creationId xmlns:a16="http://schemas.microsoft.com/office/drawing/2014/main" id="{033814B2-122E-F04C-AF7F-C27F5FCB33B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1760" y="2657094"/>
            <a:ext cx="9537192" cy="4200906"/>
          </a:xfrm>
          <a:prstGeom prst="rect">
            <a:avLst/>
          </a:prstGeom>
        </p:spPr>
      </p:pic>
      <p:sp>
        <p:nvSpPr>
          <p:cNvPr id="2" name="Title 1">
            <a:extLst>
              <a:ext uri="{FF2B5EF4-FFF2-40B4-BE49-F238E27FC236}">
                <a16:creationId xmlns:a16="http://schemas.microsoft.com/office/drawing/2014/main" id="{548778F7-C0E5-8A4F-8752-70594EB6F75F}"/>
              </a:ext>
            </a:extLst>
          </p:cNvPr>
          <p:cNvSpPr>
            <a:spLocks noGrp="1"/>
          </p:cNvSpPr>
          <p:nvPr>
            <p:ph type="ctrTitle"/>
          </p:nvPr>
        </p:nvSpPr>
        <p:spPr>
          <a:xfrm>
            <a:off x="3707296" y="667657"/>
            <a:ext cx="7447722" cy="5466442"/>
          </a:xfrm>
        </p:spPr>
        <p:txBody>
          <a:bodyPr anchor="ctr"/>
          <a:lstStyle>
            <a:lvl1pPr algn="l">
              <a:defRPr sz="6000" b="0">
                <a:solidFill>
                  <a:schemeClr val="bg1"/>
                </a:solidFill>
              </a:defRPr>
            </a:lvl1pPr>
          </a:lstStyle>
          <a:p>
            <a:r>
              <a:rPr lang="en-US" dirty="0"/>
              <a:t>Click to edit Master title style</a:t>
            </a:r>
          </a:p>
        </p:txBody>
      </p:sp>
      <p:sp>
        <p:nvSpPr>
          <p:cNvPr id="16" name="Footer Placeholder 4">
            <a:extLst>
              <a:ext uri="{FF2B5EF4-FFF2-40B4-BE49-F238E27FC236}">
                <a16:creationId xmlns:a16="http://schemas.microsoft.com/office/drawing/2014/main" id="{99740642-8372-4D4E-9ECC-4A1DE77B2F54}"/>
              </a:ext>
            </a:extLst>
          </p:cNvPr>
          <p:cNvSpPr>
            <a:spLocks noGrp="1"/>
          </p:cNvSpPr>
          <p:nvPr>
            <p:ph type="ftr" sz="quarter" idx="11"/>
          </p:nvPr>
        </p:nvSpPr>
        <p:spPr>
          <a:xfrm>
            <a:off x="320040" y="5088836"/>
            <a:ext cx="2011680" cy="1045263"/>
          </a:xfrm>
        </p:spPr>
        <p:txBody>
          <a:bodyPr anchor="b"/>
          <a:lstStyle>
            <a:lvl1pPr algn="l">
              <a:defRPr sz="900"/>
            </a:lvl1pPr>
          </a:lstStyle>
          <a:p>
            <a:r>
              <a:rPr lang="en-US" dirty="0"/>
              <a:t>© 2020 FXB Center for Health &amp; Human Rights at Harvard University</a:t>
            </a:r>
          </a:p>
        </p:txBody>
      </p:sp>
      <p:sp>
        <p:nvSpPr>
          <p:cNvPr id="17" name="Slide Number Placeholder 5">
            <a:extLst>
              <a:ext uri="{FF2B5EF4-FFF2-40B4-BE49-F238E27FC236}">
                <a16:creationId xmlns:a16="http://schemas.microsoft.com/office/drawing/2014/main" id="{5EF85D9B-62AA-6E46-92CB-D45BC2A846AB}"/>
              </a:ext>
            </a:extLst>
          </p:cNvPr>
          <p:cNvSpPr>
            <a:spLocks noGrp="1"/>
          </p:cNvSpPr>
          <p:nvPr>
            <p:ph type="sldNum" sz="quarter" idx="12"/>
          </p:nvPr>
        </p:nvSpPr>
        <p:spPr>
          <a:xfrm>
            <a:off x="320040" y="6313487"/>
            <a:ext cx="2011680" cy="365125"/>
          </a:xfrm>
        </p:spPr>
        <p:txBody>
          <a:bodyPr/>
          <a:lstStyle>
            <a:lvl1pPr algn="l">
              <a:defRPr sz="900"/>
            </a:lvl1pPr>
          </a:lstStyle>
          <a:p>
            <a:fld id="{EA7E8B7A-2172-9647-B598-309241DC9FFC}" type="slidenum">
              <a:rPr lang="en-US" smtClean="0"/>
              <a:pPr/>
              <a:t>‹#›</a:t>
            </a:fld>
            <a:endParaRPr lang="en-US" dirty="0"/>
          </a:p>
        </p:txBody>
      </p:sp>
    </p:spTree>
    <p:extLst>
      <p:ext uri="{BB962C8B-B14F-4D97-AF65-F5344CB8AC3E}">
        <p14:creationId xmlns:p14="http://schemas.microsoft.com/office/powerpoint/2010/main" val="327532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B8728A-CEBA-8540-810C-75A9A949D6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cs typeface="Calibri" panose="020F0502020204030204" pitchFamily="34" charset="0"/>
            </a:endParaRPr>
          </a:p>
        </p:txBody>
      </p:sp>
      <p:pic>
        <p:nvPicPr>
          <p:cNvPr id="10" name="Graphic 9">
            <a:extLst>
              <a:ext uri="{FF2B5EF4-FFF2-40B4-BE49-F238E27FC236}">
                <a16:creationId xmlns:a16="http://schemas.microsoft.com/office/drawing/2014/main" id="{54D9CB22-88D2-4646-A85E-4658A1B45B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477"/>
          <a:stretch/>
        </p:blipFill>
        <p:spPr>
          <a:xfrm>
            <a:off x="248" y="2212748"/>
            <a:ext cx="12188704" cy="4645252"/>
          </a:xfrm>
          <a:prstGeom prst="rect">
            <a:avLst/>
          </a:prstGeom>
        </p:spPr>
      </p:pic>
      <p:sp>
        <p:nvSpPr>
          <p:cNvPr id="2" name="Title 1">
            <a:extLst>
              <a:ext uri="{FF2B5EF4-FFF2-40B4-BE49-F238E27FC236}">
                <a16:creationId xmlns:a16="http://schemas.microsoft.com/office/drawing/2014/main" id="{548778F7-C0E5-8A4F-8752-70594EB6F75F}"/>
              </a:ext>
            </a:extLst>
          </p:cNvPr>
          <p:cNvSpPr>
            <a:spLocks noGrp="1"/>
          </p:cNvSpPr>
          <p:nvPr>
            <p:ph type="ctrTitle"/>
          </p:nvPr>
        </p:nvSpPr>
        <p:spPr>
          <a:xfrm>
            <a:off x="2152218" y="2438400"/>
            <a:ext cx="9002800" cy="2358525"/>
          </a:xfrm>
        </p:spPr>
        <p:txBody>
          <a:bodyPr anchor="b"/>
          <a:lstStyle>
            <a:lvl1pPr algn="l">
              <a:defRPr sz="6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2830B3E-17CD-D245-910D-DF0033672D90}"/>
              </a:ext>
            </a:extLst>
          </p:cNvPr>
          <p:cNvSpPr>
            <a:spLocks noGrp="1"/>
          </p:cNvSpPr>
          <p:nvPr>
            <p:ph type="subTitle" idx="1"/>
          </p:nvPr>
        </p:nvSpPr>
        <p:spPr>
          <a:xfrm>
            <a:off x="2152218" y="5012423"/>
            <a:ext cx="9002800" cy="1440264"/>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329F0833-DA4D-8544-8169-B3C53D0FA47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8872" y="723582"/>
            <a:ext cx="3387997" cy="1022077"/>
          </a:xfrm>
          <a:prstGeom prst="rect">
            <a:avLst/>
          </a:prstGeom>
        </p:spPr>
      </p:pic>
    </p:spTree>
    <p:extLst>
      <p:ext uri="{BB962C8B-B14F-4D97-AF65-F5344CB8AC3E}">
        <p14:creationId xmlns:p14="http://schemas.microsoft.com/office/powerpoint/2010/main" val="86642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352165-E0C6-E64C-B0DA-DF3BCDD6E83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cs typeface="Calibri" panose="020F0502020204030204" pitchFamily="34" charset="0"/>
            </a:endParaRPr>
          </a:p>
        </p:txBody>
      </p:sp>
      <p:pic>
        <p:nvPicPr>
          <p:cNvPr id="10" name="Graphic 9">
            <a:extLst>
              <a:ext uri="{FF2B5EF4-FFF2-40B4-BE49-F238E27FC236}">
                <a16:creationId xmlns:a16="http://schemas.microsoft.com/office/drawing/2014/main" id="{26FE912B-E98F-8A45-8481-E2E3BCC327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 y="1489166"/>
            <a:ext cx="12188704" cy="5368834"/>
          </a:xfrm>
          <a:prstGeom prst="rect">
            <a:avLst/>
          </a:prstGeom>
        </p:spPr>
      </p:pic>
      <p:sp>
        <p:nvSpPr>
          <p:cNvPr id="11" name="Freeform 10">
            <a:extLst>
              <a:ext uri="{FF2B5EF4-FFF2-40B4-BE49-F238E27FC236}">
                <a16:creationId xmlns:a16="http://schemas.microsoft.com/office/drawing/2014/main" id="{0D700E22-9C09-7145-9CBC-FC08C3CFE250}"/>
              </a:ext>
            </a:extLst>
          </p:cNvPr>
          <p:cNvSpPr/>
          <p:nvPr userDrawn="1"/>
        </p:nvSpPr>
        <p:spPr>
          <a:xfrm>
            <a:off x="0" y="6309360"/>
            <a:ext cx="12192000" cy="548640"/>
          </a:xfrm>
          <a:custGeom>
            <a:avLst/>
            <a:gdLst>
              <a:gd name="connsiteX0" fmla="*/ 0 w 2594113"/>
              <a:gd name="connsiteY0" fmla="*/ 0 h 6858000"/>
              <a:gd name="connsiteX1" fmla="*/ 2594113 w 2594113"/>
              <a:gd name="connsiteY1" fmla="*/ 0 h 6858000"/>
              <a:gd name="connsiteX2" fmla="*/ 2594113 w 2594113"/>
              <a:gd name="connsiteY2" fmla="*/ 6858000 h 6858000"/>
              <a:gd name="connsiteX3" fmla="*/ 0 w 25941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94113" h="6858000">
                <a:moveTo>
                  <a:pt x="0" y="0"/>
                </a:moveTo>
                <a:lnTo>
                  <a:pt x="2594113" y="0"/>
                </a:lnTo>
                <a:lnTo>
                  <a:pt x="2594113"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cs typeface="Calibri" panose="020F0502020204030204" pitchFamily="34" charset="0"/>
            </a:endParaRPr>
          </a:p>
        </p:txBody>
      </p:sp>
      <p:sp>
        <p:nvSpPr>
          <p:cNvPr id="2" name="Title 1">
            <a:extLst>
              <a:ext uri="{FF2B5EF4-FFF2-40B4-BE49-F238E27FC236}">
                <a16:creationId xmlns:a16="http://schemas.microsoft.com/office/drawing/2014/main" id="{548778F7-C0E5-8A4F-8752-70594EB6F75F}"/>
              </a:ext>
            </a:extLst>
          </p:cNvPr>
          <p:cNvSpPr>
            <a:spLocks noGrp="1"/>
          </p:cNvSpPr>
          <p:nvPr>
            <p:ph type="ctrTitle"/>
          </p:nvPr>
        </p:nvSpPr>
        <p:spPr>
          <a:xfrm>
            <a:off x="2110409" y="667657"/>
            <a:ext cx="7971182" cy="5466442"/>
          </a:xfrm>
        </p:spPr>
        <p:txBody>
          <a:bodyPr anchor="ctr"/>
          <a:lstStyle>
            <a:lvl1pPr algn="ctr">
              <a:defRPr sz="6000" b="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DA612B18-99C7-CD40-B429-9CF824A006E2}"/>
              </a:ext>
            </a:extLst>
          </p:cNvPr>
          <p:cNvSpPr>
            <a:spLocks noGrp="1"/>
          </p:cNvSpPr>
          <p:nvPr>
            <p:ph type="ftr" sz="quarter" idx="11"/>
          </p:nvPr>
        </p:nvSpPr>
        <p:spPr>
          <a:xfrm>
            <a:off x="6905548" y="6309360"/>
            <a:ext cx="4089197" cy="548639"/>
          </a:xfrm>
        </p:spPr>
        <p:txBody>
          <a:bodyPr/>
          <a:lstStyle>
            <a:lvl1pPr>
              <a:defRPr>
                <a:solidFill>
                  <a:schemeClr val="tx1"/>
                </a:solidFill>
              </a:defRPr>
            </a:lvl1pPr>
          </a:lstStyle>
          <a:p>
            <a:r>
              <a:rPr lang="en-US" dirty="0"/>
              <a:t>© 2020 FXB Center for Health &amp; Human Rights at Harvard University</a:t>
            </a:r>
          </a:p>
        </p:txBody>
      </p:sp>
      <p:sp>
        <p:nvSpPr>
          <p:cNvPr id="6" name="Slide Number Placeholder 5">
            <a:extLst>
              <a:ext uri="{FF2B5EF4-FFF2-40B4-BE49-F238E27FC236}">
                <a16:creationId xmlns:a16="http://schemas.microsoft.com/office/drawing/2014/main" id="{47D3D7F6-766E-B042-BF6F-70797B5C0779}"/>
              </a:ext>
            </a:extLst>
          </p:cNvPr>
          <p:cNvSpPr>
            <a:spLocks noGrp="1"/>
          </p:cNvSpPr>
          <p:nvPr>
            <p:ph type="sldNum" sz="quarter" idx="12"/>
          </p:nvPr>
        </p:nvSpPr>
        <p:spPr>
          <a:xfrm>
            <a:off x="11067898" y="6309362"/>
            <a:ext cx="610580" cy="548638"/>
          </a:xfrm>
        </p:spPr>
        <p:txBody>
          <a:bodyPr/>
          <a:lstStyle>
            <a:lvl1pPr>
              <a:defRPr>
                <a:solidFill>
                  <a:schemeClr val="tx1"/>
                </a:solidFill>
              </a:defRPr>
            </a:lvl1pPr>
          </a:lstStyle>
          <a:p>
            <a:fld id="{EA7E8B7A-2172-9647-B598-309241DC9FFC}" type="slidenum">
              <a:rPr lang="en-US" smtClean="0"/>
              <a:pPr/>
              <a:t>‹#›</a:t>
            </a:fld>
            <a:endParaRPr lang="en-US" dirty="0"/>
          </a:p>
        </p:txBody>
      </p:sp>
      <p:pic>
        <p:nvPicPr>
          <p:cNvPr id="13" name="Graphic 12">
            <a:extLst>
              <a:ext uri="{FF2B5EF4-FFF2-40B4-BE49-F238E27FC236}">
                <a16:creationId xmlns:a16="http://schemas.microsoft.com/office/drawing/2014/main" id="{01AE85C4-E5E1-6C45-8718-D81E5EB74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953" y="6423659"/>
            <a:ext cx="1060875" cy="320040"/>
          </a:xfrm>
          <a:prstGeom prst="rect">
            <a:avLst/>
          </a:prstGeom>
        </p:spPr>
      </p:pic>
    </p:spTree>
    <p:extLst>
      <p:ext uri="{BB962C8B-B14F-4D97-AF65-F5344CB8AC3E}">
        <p14:creationId xmlns:p14="http://schemas.microsoft.com/office/powerpoint/2010/main" val="294553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3965-019D-594D-99DD-34D2B079CCD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ABE160-CC51-BF48-9942-C529008A154F}"/>
              </a:ext>
            </a:extLst>
          </p:cNvPr>
          <p:cNvSpPr>
            <a:spLocks noGrp="1"/>
          </p:cNvSpPr>
          <p:nvPr>
            <p:ph idx="1"/>
          </p:nvPr>
        </p:nvSpPr>
        <p:spPr>
          <a:xfrm>
            <a:off x="519953" y="1375954"/>
            <a:ext cx="11158525" cy="47559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1D0FCD-EF4D-BB4F-A2FE-BD6FDEA9F7B1}"/>
              </a:ext>
            </a:extLst>
          </p:cNvPr>
          <p:cNvSpPr>
            <a:spLocks noGrp="1"/>
          </p:cNvSpPr>
          <p:nvPr>
            <p:ph type="ftr" sz="quarter" idx="11"/>
          </p:nvPr>
        </p:nvSpPr>
        <p:spPr/>
        <p:txBody>
          <a:bodyPr/>
          <a:lstStyle/>
          <a:p>
            <a:r>
              <a:rPr lang="en-US" dirty="0"/>
              <a:t>© 2020 FXB Center for Health &amp; Human Rights at Harvard University</a:t>
            </a:r>
          </a:p>
        </p:txBody>
      </p:sp>
      <p:sp>
        <p:nvSpPr>
          <p:cNvPr id="6" name="Slide Number Placeholder 5">
            <a:extLst>
              <a:ext uri="{FF2B5EF4-FFF2-40B4-BE49-F238E27FC236}">
                <a16:creationId xmlns:a16="http://schemas.microsoft.com/office/drawing/2014/main" id="{220D2607-6FF6-9045-853F-F18BF3CC973B}"/>
              </a:ext>
            </a:extLst>
          </p:cNvPr>
          <p:cNvSpPr>
            <a:spLocks noGrp="1"/>
          </p:cNvSpPr>
          <p:nvPr>
            <p:ph type="sldNum" sz="quarter" idx="12"/>
          </p:nvPr>
        </p:nvSpPr>
        <p:spPr/>
        <p:txBody>
          <a:bodyPr/>
          <a:lstStyle/>
          <a:p>
            <a:fld id="{EA7E8B7A-2172-9647-B598-309241DC9FFC}" type="slidenum">
              <a:rPr lang="en-US" smtClean="0"/>
              <a:t>‹#›</a:t>
            </a:fld>
            <a:endParaRPr lang="en-US" dirty="0"/>
          </a:p>
        </p:txBody>
      </p:sp>
    </p:spTree>
    <p:extLst>
      <p:ext uri="{BB962C8B-B14F-4D97-AF65-F5344CB8AC3E}">
        <p14:creationId xmlns:p14="http://schemas.microsoft.com/office/powerpoint/2010/main" val="22161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843D-CFD1-9140-A19D-EC8F4512F90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B3D81A-7BE6-9649-8D79-44789C37A7AC}"/>
              </a:ext>
            </a:extLst>
          </p:cNvPr>
          <p:cNvSpPr>
            <a:spLocks noGrp="1"/>
          </p:cNvSpPr>
          <p:nvPr>
            <p:ph sz="half" idx="1"/>
          </p:nvPr>
        </p:nvSpPr>
        <p:spPr>
          <a:xfrm>
            <a:off x="519953" y="1463041"/>
            <a:ext cx="4997278" cy="47584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91208C1-9271-A144-8B49-55BEB28465DF}"/>
              </a:ext>
            </a:extLst>
          </p:cNvPr>
          <p:cNvSpPr>
            <a:spLocks noGrp="1"/>
          </p:cNvSpPr>
          <p:nvPr>
            <p:ph sz="half" idx="2"/>
          </p:nvPr>
        </p:nvSpPr>
        <p:spPr>
          <a:xfrm>
            <a:off x="6681200" y="1463041"/>
            <a:ext cx="4997278" cy="4758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E73BA94-7212-674B-9156-5FE5F64965B8}"/>
              </a:ext>
            </a:extLst>
          </p:cNvPr>
          <p:cNvSpPr>
            <a:spLocks noGrp="1"/>
          </p:cNvSpPr>
          <p:nvPr>
            <p:ph type="ftr" sz="quarter" idx="11"/>
          </p:nvPr>
        </p:nvSpPr>
        <p:spPr/>
        <p:txBody>
          <a:bodyPr/>
          <a:lstStyle/>
          <a:p>
            <a:r>
              <a:rPr lang="en-US" dirty="0"/>
              <a:t>© 2020 FXB Center for Health &amp; Human Rights at Harvard University</a:t>
            </a:r>
          </a:p>
        </p:txBody>
      </p:sp>
      <p:sp>
        <p:nvSpPr>
          <p:cNvPr id="7" name="Slide Number Placeholder 6">
            <a:extLst>
              <a:ext uri="{FF2B5EF4-FFF2-40B4-BE49-F238E27FC236}">
                <a16:creationId xmlns:a16="http://schemas.microsoft.com/office/drawing/2014/main" id="{1995D110-ECFA-C04E-A173-4FC9B0A78E60}"/>
              </a:ext>
            </a:extLst>
          </p:cNvPr>
          <p:cNvSpPr>
            <a:spLocks noGrp="1"/>
          </p:cNvSpPr>
          <p:nvPr>
            <p:ph type="sldNum" sz="quarter" idx="12"/>
          </p:nvPr>
        </p:nvSpPr>
        <p:spPr/>
        <p:txBody>
          <a:bodyPr/>
          <a:lstStyle/>
          <a:p>
            <a:fld id="{EA7E8B7A-2172-9647-B598-309241DC9FFC}" type="slidenum">
              <a:rPr lang="en-US" smtClean="0"/>
              <a:t>‹#›</a:t>
            </a:fld>
            <a:endParaRPr lang="en-US" dirty="0"/>
          </a:p>
        </p:txBody>
      </p:sp>
    </p:spTree>
    <p:extLst>
      <p:ext uri="{BB962C8B-B14F-4D97-AF65-F5344CB8AC3E}">
        <p14:creationId xmlns:p14="http://schemas.microsoft.com/office/powerpoint/2010/main" val="146398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843D-CFD1-9140-A19D-EC8F4512F90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B3D81A-7BE6-9649-8D79-44789C37A7AC}"/>
              </a:ext>
            </a:extLst>
          </p:cNvPr>
          <p:cNvSpPr>
            <a:spLocks noGrp="1"/>
          </p:cNvSpPr>
          <p:nvPr>
            <p:ph sz="half" idx="1"/>
          </p:nvPr>
        </p:nvSpPr>
        <p:spPr>
          <a:xfrm>
            <a:off x="519953" y="1463041"/>
            <a:ext cx="7187133" cy="46677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0E73BA94-7212-674B-9156-5FE5F64965B8}"/>
              </a:ext>
            </a:extLst>
          </p:cNvPr>
          <p:cNvSpPr>
            <a:spLocks noGrp="1"/>
          </p:cNvSpPr>
          <p:nvPr>
            <p:ph type="ftr" sz="quarter" idx="11"/>
          </p:nvPr>
        </p:nvSpPr>
        <p:spPr/>
        <p:txBody>
          <a:bodyPr/>
          <a:lstStyle/>
          <a:p>
            <a:r>
              <a:rPr lang="en-US" dirty="0"/>
              <a:t>© 2020 FXB Center for Health &amp; Human Rights at Harvard University</a:t>
            </a:r>
          </a:p>
        </p:txBody>
      </p:sp>
      <p:sp>
        <p:nvSpPr>
          <p:cNvPr id="7" name="Slide Number Placeholder 6">
            <a:extLst>
              <a:ext uri="{FF2B5EF4-FFF2-40B4-BE49-F238E27FC236}">
                <a16:creationId xmlns:a16="http://schemas.microsoft.com/office/drawing/2014/main" id="{1995D110-ECFA-C04E-A173-4FC9B0A78E60}"/>
              </a:ext>
            </a:extLst>
          </p:cNvPr>
          <p:cNvSpPr>
            <a:spLocks noGrp="1"/>
          </p:cNvSpPr>
          <p:nvPr>
            <p:ph type="sldNum" sz="quarter" idx="12"/>
          </p:nvPr>
        </p:nvSpPr>
        <p:spPr/>
        <p:txBody>
          <a:bodyPr/>
          <a:lstStyle/>
          <a:p>
            <a:fld id="{EA7E8B7A-2172-9647-B598-309241DC9FFC}" type="slidenum">
              <a:rPr lang="en-US" smtClean="0"/>
              <a:t>‹#›</a:t>
            </a:fld>
            <a:endParaRPr lang="en-US" dirty="0"/>
          </a:p>
        </p:txBody>
      </p:sp>
      <p:sp>
        <p:nvSpPr>
          <p:cNvPr id="8" name="Picture Placeholder 7">
            <a:extLst>
              <a:ext uri="{FF2B5EF4-FFF2-40B4-BE49-F238E27FC236}">
                <a16:creationId xmlns:a16="http://schemas.microsoft.com/office/drawing/2014/main" id="{E2A6E2AF-44F6-7449-B541-6BF2BEB05851}"/>
              </a:ext>
            </a:extLst>
          </p:cNvPr>
          <p:cNvSpPr>
            <a:spLocks noGrp="1"/>
          </p:cNvSpPr>
          <p:nvPr>
            <p:ph type="pic" sz="quarter" idx="13"/>
          </p:nvPr>
        </p:nvSpPr>
        <p:spPr>
          <a:xfrm>
            <a:off x="8258628" y="1463041"/>
            <a:ext cx="3419849" cy="4667793"/>
          </a:xfrm>
          <a:solidFill>
            <a:schemeClr val="tx1">
              <a:lumMod val="20000"/>
              <a:lumOff val="80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23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vertica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843D-CFD1-9140-A19D-EC8F4512F901}"/>
              </a:ext>
            </a:extLst>
          </p:cNvPr>
          <p:cNvSpPr>
            <a:spLocks noGrp="1"/>
          </p:cNvSpPr>
          <p:nvPr>
            <p:ph type="title"/>
          </p:nvPr>
        </p:nvSpPr>
        <p:spPr>
          <a:xfrm>
            <a:off x="4177553" y="244523"/>
            <a:ext cx="7500925" cy="95726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B3D81A-7BE6-9649-8D79-44789C37A7AC}"/>
              </a:ext>
            </a:extLst>
          </p:cNvPr>
          <p:cNvSpPr>
            <a:spLocks noGrp="1"/>
          </p:cNvSpPr>
          <p:nvPr>
            <p:ph sz="half" idx="1"/>
          </p:nvPr>
        </p:nvSpPr>
        <p:spPr>
          <a:xfrm>
            <a:off x="4177553" y="1463041"/>
            <a:ext cx="7500925" cy="46677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0E73BA94-7212-674B-9156-5FE5F64965B8}"/>
              </a:ext>
            </a:extLst>
          </p:cNvPr>
          <p:cNvSpPr>
            <a:spLocks noGrp="1"/>
          </p:cNvSpPr>
          <p:nvPr>
            <p:ph type="ftr" sz="quarter" idx="11"/>
          </p:nvPr>
        </p:nvSpPr>
        <p:spPr/>
        <p:txBody>
          <a:bodyPr/>
          <a:lstStyle/>
          <a:p>
            <a:r>
              <a:rPr lang="en-US" dirty="0"/>
              <a:t>© 2020 FXB Center for Health &amp; Human Rights at Harvard University</a:t>
            </a:r>
          </a:p>
        </p:txBody>
      </p:sp>
      <p:sp>
        <p:nvSpPr>
          <p:cNvPr id="7" name="Slide Number Placeholder 6">
            <a:extLst>
              <a:ext uri="{FF2B5EF4-FFF2-40B4-BE49-F238E27FC236}">
                <a16:creationId xmlns:a16="http://schemas.microsoft.com/office/drawing/2014/main" id="{1995D110-ECFA-C04E-A173-4FC9B0A78E60}"/>
              </a:ext>
            </a:extLst>
          </p:cNvPr>
          <p:cNvSpPr>
            <a:spLocks noGrp="1"/>
          </p:cNvSpPr>
          <p:nvPr>
            <p:ph type="sldNum" sz="quarter" idx="12"/>
          </p:nvPr>
        </p:nvSpPr>
        <p:spPr/>
        <p:txBody>
          <a:bodyPr/>
          <a:lstStyle/>
          <a:p>
            <a:fld id="{EA7E8B7A-2172-9647-B598-309241DC9FFC}" type="slidenum">
              <a:rPr lang="en-US" smtClean="0"/>
              <a:t>‹#›</a:t>
            </a:fld>
            <a:endParaRPr lang="en-US" dirty="0"/>
          </a:p>
        </p:txBody>
      </p:sp>
      <p:sp>
        <p:nvSpPr>
          <p:cNvPr id="8" name="Picture Placeholder 7">
            <a:extLst>
              <a:ext uri="{FF2B5EF4-FFF2-40B4-BE49-F238E27FC236}">
                <a16:creationId xmlns:a16="http://schemas.microsoft.com/office/drawing/2014/main" id="{E2A6E2AF-44F6-7449-B541-6BF2BEB05851}"/>
              </a:ext>
            </a:extLst>
          </p:cNvPr>
          <p:cNvSpPr>
            <a:spLocks noGrp="1"/>
          </p:cNvSpPr>
          <p:nvPr>
            <p:ph type="pic" sz="quarter" idx="13"/>
          </p:nvPr>
        </p:nvSpPr>
        <p:spPr>
          <a:xfrm>
            <a:off x="0" y="0"/>
            <a:ext cx="3657600" cy="6309360"/>
          </a:xfrm>
          <a:solidFill>
            <a:schemeClr val="tx1">
              <a:lumMod val="20000"/>
              <a:lumOff val="80000"/>
            </a:schemeClr>
          </a:solidFill>
        </p:spPr>
        <p:txBody>
          <a:bodyPr/>
          <a:lstStyle>
            <a:lvl1pPr marL="0" indent="0">
              <a:buNone/>
              <a:defRPr/>
            </a:lvl1pPr>
          </a:lstStyle>
          <a:p>
            <a:endParaRPr lang="en-US" dirty="0"/>
          </a:p>
        </p:txBody>
      </p:sp>
    </p:spTree>
    <p:extLst>
      <p:ext uri="{BB962C8B-B14F-4D97-AF65-F5344CB8AC3E}">
        <p14:creationId xmlns:p14="http://schemas.microsoft.com/office/powerpoint/2010/main" val="94805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with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CDF9EE-1A87-6642-AB46-6A698329DC6D}"/>
              </a:ext>
            </a:extLst>
          </p:cNvPr>
          <p:cNvSpPr/>
          <p:nvPr userDrawn="1"/>
        </p:nvSpPr>
        <p:spPr>
          <a:xfrm>
            <a:off x="8545307" y="0"/>
            <a:ext cx="36576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0C843D-CFD1-9140-A19D-EC8F4512F901}"/>
              </a:ext>
            </a:extLst>
          </p:cNvPr>
          <p:cNvSpPr>
            <a:spLocks noGrp="1"/>
          </p:cNvSpPr>
          <p:nvPr>
            <p:ph type="title"/>
          </p:nvPr>
        </p:nvSpPr>
        <p:spPr>
          <a:xfrm>
            <a:off x="519953" y="248480"/>
            <a:ext cx="7494494" cy="96201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B3D81A-7BE6-9649-8D79-44789C37A7AC}"/>
              </a:ext>
            </a:extLst>
          </p:cNvPr>
          <p:cNvSpPr>
            <a:spLocks noGrp="1"/>
          </p:cNvSpPr>
          <p:nvPr>
            <p:ph sz="half" idx="1"/>
          </p:nvPr>
        </p:nvSpPr>
        <p:spPr>
          <a:xfrm>
            <a:off x="519953" y="1463040"/>
            <a:ext cx="7494494" cy="46590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0E73BA94-7212-674B-9156-5FE5F64965B8}"/>
              </a:ext>
            </a:extLst>
          </p:cNvPr>
          <p:cNvSpPr>
            <a:spLocks noGrp="1"/>
          </p:cNvSpPr>
          <p:nvPr>
            <p:ph type="ftr" sz="quarter" idx="11"/>
          </p:nvPr>
        </p:nvSpPr>
        <p:spPr/>
        <p:txBody>
          <a:bodyPr/>
          <a:lstStyle/>
          <a:p>
            <a:r>
              <a:rPr lang="en-US" dirty="0"/>
              <a:t>© 2020 FXB Center for Health &amp; Human Rights at Harvard University</a:t>
            </a:r>
          </a:p>
        </p:txBody>
      </p:sp>
      <p:sp>
        <p:nvSpPr>
          <p:cNvPr id="7" name="Slide Number Placeholder 6">
            <a:extLst>
              <a:ext uri="{FF2B5EF4-FFF2-40B4-BE49-F238E27FC236}">
                <a16:creationId xmlns:a16="http://schemas.microsoft.com/office/drawing/2014/main" id="{1995D110-ECFA-C04E-A173-4FC9B0A78E60}"/>
              </a:ext>
            </a:extLst>
          </p:cNvPr>
          <p:cNvSpPr>
            <a:spLocks noGrp="1"/>
          </p:cNvSpPr>
          <p:nvPr>
            <p:ph type="sldNum" sz="quarter" idx="12"/>
          </p:nvPr>
        </p:nvSpPr>
        <p:spPr/>
        <p:txBody>
          <a:bodyPr/>
          <a:lstStyle/>
          <a:p>
            <a:fld id="{EA7E8B7A-2172-9647-B598-309241DC9FFC}" type="slidenum">
              <a:rPr lang="en-US" smtClean="0"/>
              <a:t>‹#›</a:t>
            </a:fld>
            <a:endParaRPr lang="en-US" dirty="0"/>
          </a:p>
        </p:txBody>
      </p:sp>
      <p:pic>
        <p:nvPicPr>
          <p:cNvPr id="13" name="Graphic 12">
            <a:extLst>
              <a:ext uri="{FF2B5EF4-FFF2-40B4-BE49-F238E27FC236}">
                <a16:creationId xmlns:a16="http://schemas.microsoft.com/office/drawing/2014/main" id="{2B8FB6C1-5540-DB45-ADA8-3A0CA4F732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39986" y="397193"/>
            <a:ext cx="752167" cy="689486"/>
          </a:xfrm>
          <a:prstGeom prst="rect">
            <a:avLst/>
          </a:prstGeom>
        </p:spPr>
      </p:pic>
      <p:pic>
        <p:nvPicPr>
          <p:cNvPr id="14" name="Graphic 13">
            <a:extLst>
              <a:ext uri="{FF2B5EF4-FFF2-40B4-BE49-F238E27FC236}">
                <a16:creationId xmlns:a16="http://schemas.microsoft.com/office/drawing/2014/main" id="{B27331A2-B367-9A49-9719-7C338873BB4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1228490" y="5532020"/>
            <a:ext cx="752167" cy="689486"/>
          </a:xfrm>
          <a:prstGeom prst="rect">
            <a:avLst/>
          </a:prstGeom>
        </p:spPr>
      </p:pic>
      <p:sp>
        <p:nvSpPr>
          <p:cNvPr id="5" name="Text Placeholder 4">
            <a:extLst>
              <a:ext uri="{FF2B5EF4-FFF2-40B4-BE49-F238E27FC236}">
                <a16:creationId xmlns:a16="http://schemas.microsoft.com/office/drawing/2014/main" id="{5209FFAC-DA23-FD4D-85BD-18DE149DF012}"/>
              </a:ext>
            </a:extLst>
          </p:cNvPr>
          <p:cNvSpPr>
            <a:spLocks noGrp="1"/>
          </p:cNvSpPr>
          <p:nvPr>
            <p:ph type="body" sz="quarter" idx="14"/>
          </p:nvPr>
        </p:nvSpPr>
        <p:spPr>
          <a:xfrm>
            <a:off x="8989807" y="904567"/>
            <a:ext cx="2768600" cy="5039033"/>
          </a:xfrm>
        </p:spPr>
        <p:txBody>
          <a:bodyPr lIns="0" tIns="0" rIns="0" bIns="0" anchor="t"/>
          <a:lstStyle>
            <a:lvl1pPr marL="0" indent="0" algn="l">
              <a:buNone/>
              <a:defRPr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59352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D94CEEB-2E2D-AC4E-AD56-F36603C28198}"/>
              </a:ext>
            </a:extLst>
          </p:cNvPr>
          <p:cNvSpPr/>
          <p:nvPr userDrawn="1"/>
        </p:nvSpPr>
        <p:spPr>
          <a:xfrm>
            <a:off x="0" y="6309360"/>
            <a:ext cx="12192000" cy="548640"/>
          </a:xfrm>
          <a:custGeom>
            <a:avLst/>
            <a:gdLst>
              <a:gd name="connsiteX0" fmla="*/ 0 w 2594113"/>
              <a:gd name="connsiteY0" fmla="*/ 0 h 6858000"/>
              <a:gd name="connsiteX1" fmla="*/ 2594113 w 2594113"/>
              <a:gd name="connsiteY1" fmla="*/ 0 h 6858000"/>
              <a:gd name="connsiteX2" fmla="*/ 2594113 w 2594113"/>
              <a:gd name="connsiteY2" fmla="*/ 6858000 h 6858000"/>
              <a:gd name="connsiteX3" fmla="*/ 0 w 25941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94113" h="6858000">
                <a:moveTo>
                  <a:pt x="0" y="0"/>
                </a:moveTo>
                <a:lnTo>
                  <a:pt x="2594113" y="0"/>
                </a:lnTo>
                <a:lnTo>
                  <a:pt x="2594113"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cs typeface="Calibri" panose="020F0502020204030204" pitchFamily="34" charset="0"/>
            </a:endParaRPr>
          </a:p>
        </p:txBody>
      </p:sp>
      <p:pic>
        <p:nvPicPr>
          <p:cNvPr id="8" name="Graphic 7">
            <a:extLst>
              <a:ext uri="{FF2B5EF4-FFF2-40B4-BE49-F238E27FC236}">
                <a16:creationId xmlns:a16="http://schemas.microsoft.com/office/drawing/2014/main" id="{8110DDF4-043A-0749-96D4-ED42465257E8}"/>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9953" y="6423659"/>
            <a:ext cx="1060875" cy="320040"/>
          </a:xfrm>
          <a:prstGeom prst="rect">
            <a:avLst/>
          </a:prstGeom>
        </p:spPr>
      </p:pic>
      <p:sp>
        <p:nvSpPr>
          <p:cNvPr id="2" name="Title Placeholder 1">
            <a:extLst>
              <a:ext uri="{FF2B5EF4-FFF2-40B4-BE49-F238E27FC236}">
                <a16:creationId xmlns:a16="http://schemas.microsoft.com/office/drawing/2014/main" id="{408B24FF-497B-4F4C-95C3-C0E50CE68E10}"/>
              </a:ext>
            </a:extLst>
          </p:cNvPr>
          <p:cNvSpPr>
            <a:spLocks noGrp="1"/>
          </p:cNvSpPr>
          <p:nvPr>
            <p:ph type="title"/>
          </p:nvPr>
        </p:nvSpPr>
        <p:spPr>
          <a:xfrm>
            <a:off x="519953" y="248479"/>
            <a:ext cx="11158525" cy="962012"/>
          </a:xfrm>
          <a:prstGeom prst="rect">
            <a:avLst/>
          </a:prstGeom>
        </p:spPr>
        <p:txBody>
          <a:bodyPr vert="horz" lIns="91440" tIns="0" rIns="9144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9FA5F0C4-9A7A-C943-AF32-412C35E3E4AE}"/>
              </a:ext>
            </a:extLst>
          </p:cNvPr>
          <p:cNvSpPr>
            <a:spLocks noGrp="1"/>
          </p:cNvSpPr>
          <p:nvPr>
            <p:ph type="body" idx="1"/>
          </p:nvPr>
        </p:nvSpPr>
        <p:spPr>
          <a:xfrm>
            <a:off x="519953" y="1375954"/>
            <a:ext cx="11158525" cy="4755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CCD15DD-7D43-5A41-83BF-E96EB11CBF54}"/>
              </a:ext>
            </a:extLst>
          </p:cNvPr>
          <p:cNvSpPr>
            <a:spLocks noGrp="1"/>
          </p:cNvSpPr>
          <p:nvPr>
            <p:ph type="ftr" sz="quarter" idx="3"/>
          </p:nvPr>
        </p:nvSpPr>
        <p:spPr>
          <a:xfrm>
            <a:off x="6905548" y="6309360"/>
            <a:ext cx="4406886" cy="548639"/>
          </a:xfrm>
          <a:prstGeom prst="rect">
            <a:avLst/>
          </a:prstGeom>
        </p:spPr>
        <p:txBody>
          <a:bodyPr vert="horz" lIns="91440" tIns="45720" rIns="91440" bIns="45720" rtlCol="0" anchor="ctr"/>
          <a:lstStyle>
            <a:lvl1pPr algn="r">
              <a:defRPr sz="900">
                <a:solidFill>
                  <a:schemeClr val="tx1"/>
                </a:solidFill>
              </a:defRPr>
            </a:lvl1pPr>
          </a:lstStyle>
          <a:p>
            <a:r>
              <a:rPr lang="en-US" dirty="0"/>
              <a:t>© 2020 FXB Center for Health &amp; Human Rights at Harvard University</a:t>
            </a:r>
          </a:p>
        </p:txBody>
      </p:sp>
      <p:sp>
        <p:nvSpPr>
          <p:cNvPr id="6" name="Slide Number Placeholder 5">
            <a:extLst>
              <a:ext uri="{FF2B5EF4-FFF2-40B4-BE49-F238E27FC236}">
                <a16:creationId xmlns:a16="http://schemas.microsoft.com/office/drawing/2014/main" id="{34155C4B-92A6-494C-BE0B-556613E4746F}"/>
              </a:ext>
            </a:extLst>
          </p:cNvPr>
          <p:cNvSpPr>
            <a:spLocks noGrp="1"/>
          </p:cNvSpPr>
          <p:nvPr>
            <p:ph type="sldNum" sz="quarter" idx="4"/>
          </p:nvPr>
        </p:nvSpPr>
        <p:spPr>
          <a:xfrm>
            <a:off x="11312434" y="6309362"/>
            <a:ext cx="366044" cy="548638"/>
          </a:xfrm>
          <a:prstGeom prst="rect">
            <a:avLst/>
          </a:prstGeom>
        </p:spPr>
        <p:txBody>
          <a:bodyPr vert="horz" lIns="91440" tIns="45720" rIns="91440" bIns="45720" rtlCol="0" anchor="ctr"/>
          <a:lstStyle>
            <a:lvl1pPr algn="r">
              <a:defRPr sz="900">
                <a:solidFill>
                  <a:schemeClr val="tx1"/>
                </a:solidFill>
              </a:defRPr>
            </a:lvl1pPr>
          </a:lstStyle>
          <a:p>
            <a:fld id="{EA7E8B7A-2172-9647-B598-309241DC9FFC}" type="slidenum">
              <a:rPr lang="en-US" smtClean="0"/>
              <a:pPr/>
              <a:t>‹#›</a:t>
            </a:fld>
            <a:endParaRPr lang="en-US" dirty="0"/>
          </a:p>
        </p:txBody>
      </p:sp>
    </p:spTree>
    <p:extLst>
      <p:ext uri="{BB962C8B-B14F-4D97-AF65-F5344CB8AC3E}">
        <p14:creationId xmlns:p14="http://schemas.microsoft.com/office/powerpoint/2010/main" val="18308929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92" r:id="rId3"/>
    <p:sldLayoutId id="2147483699" r:id="rId4"/>
    <p:sldLayoutId id="2147483693" r:id="rId5"/>
    <p:sldLayoutId id="2147483695" r:id="rId6"/>
    <p:sldLayoutId id="2147483701" r:id="rId7"/>
    <p:sldLayoutId id="2147483702" r:id="rId8"/>
    <p:sldLayoutId id="2147483703" r:id="rId9"/>
    <p:sldLayoutId id="2147483697" r:id="rId10"/>
    <p:sldLayoutId id="2147483700" r:id="rId11"/>
    <p:sldLayoutId id="2147483698" r:id="rId12"/>
  </p:sldLayoutIdLst>
  <p:hf hdr="0" dt="0"/>
  <p:txStyles>
    <p:titleStyle>
      <a:lvl1pPr algn="l" defTabSz="914400" rtl="0" eaLnBrk="1" latinLnBrk="0" hangingPunct="1">
        <a:lnSpc>
          <a:spcPct val="90000"/>
        </a:lnSpc>
        <a:spcBef>
          <a:spcPct val="0"/>
        </a:spcBef>
        <a:buNone/>
        <a:defRPr sz="42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24554" y="667657"/>
            <a:ext cx="8942159" cy="5466442"/>
          </a:xfrm>
        </p:spPr>
        <p:txBody>
          <a:bodyPr>
            <a:normAutofit/>
          </a:bodyPr>
          <a:lstStyle/>
          <a:p>
            <a:r>
              <a:rPr lang="en-US" sz="7200" b="1" dirty="0"/>
              <a:t>Social and Economic Impact of COVID19</a:t>
            </a:r>
            <a:br>
              <a:rPr lang="en-US" sz="7200" b="1" dirty="0"/>
            </a:br>
            <a:br>
              <a:rPr lang="en-US" sz="7200" b="1" dirty="0"/>
            </a:br>
            <a:r>
              <a:rPr lang="en-US" sz="3500" dirty="0"/>
              <a:t>Natalia Linos, ScD</a:t>
            </a:r>
            <a:br>
              <a:rPr lang="en-US" sz="3500" dirty="0"/>
            </a:br>
            <a:r>
              <a:rPr lang="en-US" sz="2500" dirty="0"/>
              <a:t>Executive Director FXB Center for Health and Human Rights at Harvard University </a:t>
            </a:r>
            <a:br>
              <a:rPr lang="en-US" sz="2500" dirty="0"/>
            </a:br>
            <a:r>
              <a:rPr lang="en-US" sz="2500" dirty="0"/>
              <a:t>April 7, 2021 </a:t>
            </a:r>
            <a:br>
              <a:rPr lang="en-US" sz="2500" dirty="0"/>
            </a:br>
            <a:r>
              <a:rPr lang="en-US" sz="2500" dirty="0"/>
              <a:t>Regis College </a:t>
            </a:r>
          </a:p>
        </p:txBody>
      </p:sp>
      <p:sp>
        <p:nvSpPr>
          <p:cNvPr id="10" name="Footer Placeholder 9">
            <a:extLst>
              <a:ext uri="{FF2B5EF4-FFF2-40B4-BE49-F238E27FC236}">
                <a16:creationId xmlns:a16="http://schemas.microsoft.com/office/drawing/2014/main" id="{6007D151-044C-CC4D-9FC6-279061209F35}"/>
              </a:ext>
            </a:extLst>
          </p:cNvPr>
          <p:cNvSpPr>
            <a:spLocks noGrp="1"/>
          </p:cNvSpPr>
          <p:nvPr>
            <p:ph type="ftr" sz="quarter" idx="11"/>
          </p:nvPr>
        </p:nvSpPr>
        <p:spPr/>
        <p:txBody>
          <a:bodyPr/>
          <a:lstStyle/>
          <a:p>
            <a:r>
              <a:rPr lang="en-US" dirty="0"/>
              <a:t>© 2020 FXB Center for Health &amp; Human Rights at Harvard University</a:t>
            </a:r>
          </a:p>
        </p:txBody>
      </p:sp>
      <p:sp>
        <p:nvSpPr>
          <p:cNvPr id="11" name="Slide Number Placeholder 10">
            <a:extLst>
              <a:ext uri="{FF2B5EF4-FFF2-40B4-BE49-F238E27FC236}">
                <a16:creationId xmlns:a16="http://schemas.microsoft.com/office/drawing/2014/main" id="{8DB4D667-E5E8-8F4E-A974-644102B7067C}"/>
              </a:ext>
            </a:extLst>
          </p:cNvPr>
          <p:cNvSpPr>
            <a:spLocks noGrp="1"/>
          </p:cNvSpPr>
          <p:nvPr>
            <p:ph type="sldNum" sz="quarter" idx="12"/>
          </p:nvPr>
        </p:nvSpPr>
        <p:spPr/>
        <p:txBody>
          <a:bodyPr/>
          <a:lstStyle/>
          <a:p>
            <a:fld id="{EA7E8B7A-2172-9647-B598-309241DC9FFC}" type="slidenum">
              <a:rPr lang="en-US" smtClean="0"/>
              <a:pPr/>
              <a:t>1</a:t>
            </a:fld>
            <a:endParaRPr lang="en-US" dirty="0"/>
          </a:p>
        </p:txBody>
      </p:sp>
    </p:spTree>
    <p:extLst>
      <p:ext uri="{BB962C8B-B14F-4D97-AF65-F5344CB8AC3E}">
        <p14:creationId xmlns:p14="http://schemas.microsoft.com/office/powerpoint/2010/main" val="6258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D3B9-362D-B949-BC4D-07C1BA7EB88A}"/>
              </a:ext>
            </a:extLst>
          </p:cNvPr>
          <p:cNvSpPr>
            <a:spLocks noGrp="1"/>
          </p:cNvSpPr>
          <p:nvPr>
            <p:ph type="title"/>
          </p:nvPr>
        </p:nvSpPr>
        <p:spPr>
          <a:xfrm>
            <a:off x="519953" y="0"/>
            <a:ext cx="11158525" cy="962012"/>
          </a:xfrm>
        </p:spPr>
        <p:txBody>
          <a:bodyPr/>
          <a:lstStyle/>
          <a:p>
            <a:pPr algn="ctr"/>
            <a:r>
              <a:rPr lang="en-US" dirty="0"/>
              <a:t>HUMAN RIGHTS FRAME </a:t>
            </a:r>
          </a:p>
        </p:txBody>
      </p:sp>
      <p:sp>
        <p:nvSpPr>
          <p:cNvPr id="4" name="Footer Placeholder 3">
            <a:extLst>
              <a:ext uri="{FF2B5EF4-FFF2-40B4-BE49-F238E27FC236}">
                <a16:creationId xmlns:a16="http://schemas.microsoft.com/office/drawing/2014/main" id="{F8BFB7DF-C537-EC4F-9809-45D29E2CF6EB}"/>
              </a:ext>
            </a:extLst>
          </p:cNvPr>
          <p:cNvSpPr>
            <a:spLocks noGrp="1"/>
          </p:cNvSpPr>
          <p:nvPr>
            <p:ph type="ftr" sz="quarter" idx="11"/>
          </p:nvPr>
        </p:nvSpPr>
        <p:spPr/>
        <p:txBody>
          <a:bodyPr/>
          <a:lstStyle/>
          <a:p>
            <a:r>
              <a:rPr lang="en-US" dirty="0"/>
              <a:t>© 2020 FXB Center for Health &amp; Human Rights at Harvard University</a:t>
            </a:r>
          </a:p>
        </p:txBody>
      </p:sp>
      <p:sp>
        <p:nvSpPr>
          <p:cNvPr id="5" name="Slide Number Placeholder 4">
            <a:extLst>
              <a:ext uri="{FF2B5EF4-FFF2-40B4-BE49-F238E27FC236}">
                <a16:creationId xmlns:a16="http://schemas.microsoft.com/office/drawing/2014/main" id="{77971029-0FB4-D249-9A24-493CE33CC9FD}"/>
              </a:ext>
            </a:extLst>
          </p:cNvPr>
          <p:cNvSpPr>
            <a:spLocks noGrp="1"/>
          </p:cNvSpPr>
          <p:nvPr>
            <p:ph type="sldNum" sz="quarter" idx="12"/>
          </p:nvPr>
        </p:nvSpPr>
        <p:spPr/>
        <p:txBody>
          <a:bodyPr/>
          <a:lstStyle/>
          <a:p>
            <a:fld id="{EA7E8B7A-2172-9647-B598-309241DC9FFC}" type="slidenum">
              <a:rPr lang="en-US" smtClean="0"/>
              <a:t>10</a:t>
            </a:fld>
            <a:endParaRPr lang="en-US" dirty="0"/>
          </a:p>
        </p:txBody>
      </p:sp>
      <p:pic>
        <p:nvPicPr>
          <p:cNvPr id="13" name="Picture 12" descr="Graphical user interface, text, application, email&#10;&#10;Description automatically generated">
            <a:extLst>
              <a:ext uri="{FF2B5EF4-FFF2-40B4-BE49-F238E27FC236}">
                <a16:creationId xmlns:a16="http://schemas.microsoft.com/office/drawing/2014/main" id="{E9DB4D28-7F1A-EF4E-A062-93AAB92BE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26" y="1051850"/>
            <a:ext cx="6836269" cy="1785801"/>
          </a:xfrm>
          <a:prstGeom prst="rect">
            <a:avLst/>
          </a:prstGeom>
          <a:ln>
            <a:solidFill>
              <a:schemeClr val="accent1"/>
            </a:solidFill>
          </a:ln>
        </p:spPr>
      </p:pic>
      <p:pic>
        <p:nvPicPr>
          <p:cNvPr id="17" name="Picture 16" descr="Graphical user interface, text, application&#10;&#10;Description automatically generated">
            <a:extLst>
              <a:ext uri="{FF2B5EF4-FFF2-40B4-BE49-F238E27FC236}">
                <a16:creationId xmlns:a16="http://schemas.microsoft.com/office/drawing/2014/main" id="{8805F921-43C6-5043-BBA5-7FE2E1E22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405" y="2291749"/>
            <a:ext cx="6836269" cy="3570123"/>
          </a:xfrm>
          <a:prstGeom prst="rect">
            <a:avLst/>
          </a:prstGeom>
          <a:solidFill>
            <a:schemeClr val="bg1"/>
          </a:solidFill>
          <a:ln>
            <a:solidFill>
              <a:schemeClr val="accent1"/>
            </a:solidFill>
          </a:ln>
        </p:spPr>
      </p:pic>
      <p:pic>
        <p:nvPicPr>
          <p:cNvPr id="6" name="Picture 5">
            <a:extLst>
              <a:ext uri="{FF2B5EF4-FFF2-40B4-BE49-F238E27FC236}">
                <a16:creationId xmlns:a16="http://schemas.microsoft.com/office/drawing/2014/main" id="{316ED8C8-7BB9-F643-BC18-CC89723C8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2954959"/>
            <a:ext cx="4193247" cy="3306400"/>
          </a:xfrm>
          <a:prstGeom prst="rect">
            <a:avLst/>
          </a:prstGeom>
        </p:spPr>
      </p:pic>
    </p:spTree>
    <p:extLst>
      <p:ext uri="{BB962C8B-B14F-4D97-AF65-F5344CB8AC3E}">
        <p14:creationId xmlns:p14="http://schemas.microsoft.com/office/powerpoint/2010/main" val="196493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07296" y="667657"/>
            <a:ext cx="8027504" cy="5466442"/>
          </a:xfrm>
        </p:spPr>
        <p:txBody>
          <a:bodyPr/>
          <a:lstStyle/>
          <a:p>
            <a:r>
              <a:rPr lang="en-US" dirty="0"/>
              <a:t>Building back better… </a:t>
            </a:r>
            <a:br>
              <a:rPr lang="en-US" dirty="0"/>
            </a:br>
            <a:r>
              <a:rPr lang="en-US" dirty="0"/>
              <a:t>What shall we do?</a:t>
            </a:r>
            <a:br>
              <a:rPr lang="en-US" dirty="0"/>
            </a:br>
            <a:endParaRPr lang="en-US" dirty="0"/>
          </a:p>
        </p:txBody>
      </p:sp>
      <p:sp>
        <p:nvSpPr>
          <p:cNvPr id="10" name="Footer Placeholder 9">
            <a:extLst>
              <a:ext uri="{FF2B5EF4-FFF2-40B4-BE49-F238E27FC236}">
                <a16:creationId xmlns:a16="http://schemas.microsoft.com/office/drawing/2014/main" id="{6007D151-044C-CC4D-9FC6-279061209F35}"/>
              </a:ext>
            </a:extLst>
          </p:cNvPr>
          <p:cNvSpPr>
            <a:spLocks noGrp="1"/>
          </p:cNvSpPr>
          <p:nvPr>
            <p:ph type="ftr" sz="quarter" idx="11"/>
          </p:nvPr>
        </p:nvSpPr>
        <p:spPr/>
        <p:txBody>
          <a:bodyPr/>
          <a:lstStyle/>
          <a:p>
            <a:r>
              <a:rPr lang="en-US" dirty="0"/>
              <a:t>© 2020 FXB Center for Health &amp; Human Rights at Harvard University</a:t>
            </a:r>
          </a:p>
        </p:txBody>
      </p:sp>
      <p:sp>
        <p:nvSpPr>
          <p:cNvPr id="11" name="Slide Number Placeholder 10">
            <a:extLst>
              <a:ext uri="{FF2B5EF4-FFF2-40B4-BE49-F238E27FC236}">
                <a16:creationId xmlns:a16="http://schemas.microsoft.com/office/drawing/2014/main" id="{8DB4D667-E5E8-8F4E-A974-644102B7067C}"/>
              </a:ext>
            </a:extLst>
          </p:cNvPr>
          <p:cNvSpPr>
            <a:spLocks noGrp="1"/>
          </p:cNvSpPr>
          <p:nvPr>
            <p:ph type="sldNum" sz="quarter" idx="12"/>
          </p:nvPr>
        </p:nvSpPr>
        <p:spPr/>
        <p:txBody>
          <a:bodyPr/>
          <a:lstStyle/>
          <a:p>
            <a:fld id="{EA7E8B7A-2172-9647-B598-309241DC9FFC}" type="slidenum">
              <a:rPr lang="en-US" smtClean="0"/>
              <a:pPr/>
              <a:t>11</a:t>
            </a:fld>
            <a:endParaRPr lang="en-US" dirty="0"/>
          </a:p>
        </p:txBody>
      </p:sp>
    </p:spTree>
    <p:extLst>
      <p:ext uri="{BB962C8B-B14F-4D97-AF65-F5344CB8AC3E}">
        <p14:creationId xmlns:p14="http://schemas.microsoft.com/office/powerpoint/2010/main" val="33692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ADDA-FEAD-5E45-9FDE-62647520D8FF}"/>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400" kern="1200" dirty="0">
                <a:latin typeface="+mj-lt"/>
                <a:ea typeface="+mj-ea"/>
                <a:cs typeface="+mj-cs"/>
              </a:rPr>
              <a:t>Historical Perspective</a:t>
            </a:r>
          </a:p>
        </p:txBody>
      </p:sp>
      <p:sp>
        <p:nvSpPr>
          <p:cNvPr id="3" name="Content Placeholder 2">
            <a:extLst>
              <a:ext uri="{FF2B5EF4-FFF2-40B4-BE49-F238E27FC236}">
                <a16:creationId xmlns:a16="http://schemas.microsoft.com/office/drawing/2014/main" id="{A417937C-B226-2446-B16B-EA1541E92EBB}"/>
              </a:ext>
            </a:extLst>
          </p:cNvPr>
          <p:cNvSpPr>
            <a:spLocks noGrp="1"/>
          </p:cNvSpPr>
          <p:nvPr>
            <p:ph sz="half" idx="1"/>
          </p:nvPr>
        </p:nvSpPr>
        <p:spPr>
          <a:xfrm>
            <a:off x="320040" y="2251588"/>
            <a:ext cx="3977640" cy="3972232"/>
          </a:xfrm>
        </p:spPr>
        <p:txBody>
          <a:bodyPr vert="horz" lIns="91440" tIns="45720" rIns="91440" bIns="45720" rtlCol="0">
            <a:normAutofit/>
          </a:bodyPr>
          <a:lstStyle/>
          <a:p>
            <a:pPr marL="0" indent="0">
              <a:lnSpc>
                <a:spcPct val="90000"/>
              </a:lnSpc>
              <a:buNone/>
            </a:pPr>
            <a:r>
              <a:rPr lang="en-US" sz="2000" dirty="0"/>
              <a:t>Social epidemiologists have long recognized that disease distribution is patterned by structures of disadvantage, marginalization, exclusion and and discrimination) that have historical roots and present-day manifestations (Bassett and Linos, 2020; Krieger, 2003)</a:t>
            </a:r>
          </a:p>
          <a:p>
            <a:pPr marL="0">
              <a:lnSpc>
                <a:spcPct val="90000"/>
              </a:lnSpc>
            </a:pPr>
            <a:endParaRPr lang="en-US" sz="2000" dirty="0"/>
          </a:p>
          <a:p>
            <a:pPr marL="0" indent="0">
              <a:lnSpc>
                <a:spcPct val="90000"/>
              </a:lnSpc>
              <a:buNone/>
            </a:pPr>
            <a:r>
              <a:rPr lang="en-US" sz="2000" dirty="0"/>
              <a:t>*Lessons from 1918 Influenza Pandemic</a:t>
            </a:r>
          </a:p>
          <a:p>
            <a:pPr>
              <a:lnSpc>
                <a:spcPct val="90000"/>
              </a:lnSpc>
            </a:pPr>
            <a:endParaRPr lang="en-US" sz="2000" dirty="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Text&#10;&#10;Description automatically generated">
            <a:extLst>
              <a:ext uri="{FF2B5EF4-FFF2-40B4-BE49-F238E27FC236}">
                <a16:creationId xmlns:a16="http://schemas.microsoft.com/office/drawing/2014/main" id="{8725C87D-3EE8-E64F-95ED-DB0AE7E0DDA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r="6914" b="1"/>
          <a:stretch/>
        </p:blipFill>
        <p:spPr>
          <a:xfrm>
            <a:off x="6488974" y="807593"/>
            <a:ext cx="3853107" cy="5239568"/>
          </a:xfrm>
          <a:prstGeom prst="rect">
            <a:avLst/>
          </a:prstGeom>
          <a:effectLst/>
        </p:spPr>
      </p:pic>
      <p:sp>
        <p:nvSpPr>
          <p:cNvPr id="5" name="Slide Number Placeholder 4">
            <a:extLst>
              <a:ext uri="{FF2B5EF4-FFF2-40B4-BE49-F238E27FC236}">
                <a16:creationId xmlns:a16="http://schemas.microsoft.com/office/drawing/2014/main" id="{8DE30E45-F46B-3C4C-AB73-A5E6DFF95C0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A7E8B7A-2172-9647-B598-309241DC9FFC}" type="slidenum">
              <a:rPr lang="en-US" sz="1200">
                <a:solidFill>
                  <a:srgbClr val="303030"/>
                </a:solidFill>
              </a:rPr>
              <a:pPr>
                <a:spcAft>
                  <a:spcPts val="600"/>
                </a:spcAft>
                <a:defRPr/>
              </a:pPr>
              <a:t>12</a:t>
            </a:fld>
            <a:endParaRPr lang="en-US" sz="1200">
              <a:solidFill>
                <a:srgbClr val="303030"/>
              </a:solidFill>
            </a:endParaRPr>
          </a:p>
        </p:txBody>
      </p:sp>
      <p:sp>
        <p:nvSpPr>
          <p:cNvPr id="4" name="TextBox 3">
            <a:extLst>
              <a:ext uri="{FF2B5EF4-FFF2-40B4-BE49-F238E27FC236}">
                <a16:creationId xmlns:a16="http://schemas.microsoft.com/office/drawing/2014/main" id="{C7EDC16B-3B64-C842-90CB-FB445FE12DA6}"/>
              </a:ext>
            </a:extLst>
          </p:cNvPr>
          <p:cNvSpPr txBox="1"/>
          <p:nvPr/>
        </p:nvSpPr>
        <p:spPr>
          <a:xfrm>
            <a:off x="7580243" y="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533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4B24A9-5BF4-2343-84C1-060FB437EE53}"/>
              </a:ext>
            </a:extLst>
          </p:cNvPr>
          <p:cNvSpPr>
            <a:spLocks noGrp="1"/>
          </p:cNvSpPr>
          <p:nvPr>
            <p:ph type="ftr" sz="quarter" idx="11"/>
          </p:nvPr>
        </p:nvSpPr>
        <p:spPr/>
        <p:txBody>
          <a:bodyPr/>
          <a:lstStyle/>
          <a:p>
            <a:r>
              <a:rPr lang="en-US" dirty="0"/>
              <a:t>© 2020 FXB Center for Health &amp; Human Rights at Harvard University</a:t>
            </a:r>
          </a:p>
        </p:txBody>
      </p:sp>
      <p:sp>
        <p:nvSpPr>
          <p:cNvPr id="3" name="Slide Number Placeholder 2">
            <a:extLst>
              <a:ext uri="{FF2B5EF4-FFF2-40B4-BE49-F238E27FC236}">
                <a16:creationId xmlns:a16="http://schemas.microsoft.com/office/drawing/2014/main" id="{9EC27E08-FCAB-574E-8BBC-2F02B6FB2899}"/>
              </a:ext>
            </a:extLst>
          </p:cNvPr>
          <p:cNvSpPr>
            <a:spLocks noGrp="1"/>
          </p:cNvSpPr>
          <p:nvPr>
            <p:ph type="sldNum" sz="quarter" idx="12"/>
          </p:nvPr>
        </p:nvSpPr>
        <p:spPr/>
        <p:txBody>
          <a:bodyPr/>
          <a:lstStyle/>
          <a:p>
            <a:fld id="{EA7E8B7A-2172-9647-B598-309241DC9FFC}" type="slidenum">
              <a:rPr lang="en-US" smtClean="0"/>
              <a:t>13</a:t>
            </a:fld>
            <a:endParaRPr lang="en-US" dirty="0"/>
          </a:p>
        </p:txBody>
      </p:sp>
      <p:graphicFrame>
        <p:nvGraphicFramePr>
          <p:cNvPr id="4" name="Diagram 3">
            <a:extLst>
              <a:ext uri="{FF2B5EF4-FFF2-40B4-BE49-F238E27FC236}">
                <a16:creationId xmlns:a16="http://schemas.microsoft.com/office/drawing/2014/main" id="{C6534DC2-682F-414F-B02F-26D00CB56D81}"/>
              </a:ext>
            </a:extLst>
          </p:cNvPr>
          <p:cNvGraphicFramePr/>
          <p:nvPr>
            <p:extLst>
              <p:ext uri="{D42A27DB-BD31-4B8C-83A1-F6EECF244321}">
                <p14:modId xmlns:p14="http://schemas.microsoft.com/office/powerpoint/2010/main" val="1491185898"/>
              </p:ext>
            </p:extLst>
          </p:nvPr>
        </p:nvGraphicFramePr>
        <p:xfrm>
          <a:off x="513522" y="1185219"/>
          <a:ext cx="11164956" cy="5264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2EC98C2-12C5-844F-B379-9291B1AD81A8}"/>
              </a:ext>
            </a:extLst>
          </p:cNvPr>
          <p:cNvSpPr txBox="1"/>
          <p:nvPr/>
        </p:nvSpPr>
        <p:spPr>
          <a:xfrm>
            <a:off x="489857" y="196180"/>
            <a:ext cx="10822577" cy="738664"/>
          </a:xfrm>
          <a:prstGeom prst="rect">
            <a:avLst/>
          </a:prstGeom>
          <a:noFill/>
        </p:spPr>
        <p:txBody>
          <a:bodyPr wrap="square" rtlCol="0">
            <a:spAutoFit/>
          </a:bodyPr>
          <a:lstStyle/>
          <a:p>
            <a:pPr algn="ctr"/>
            <a:r>
              <a:rPr lang="en-US" sz="4200" b="1" dirty="0">
                <a:solidFill>
                  <a:schemeClr val="tx2"/>
                </a:solidFill>
                <a:latin typeface="Calibri" panose="020F0502020204030204" pitchFamily="34" charset="0"/>
                <a:ea typeface="+mj-ea"/>
                <a:cs typeface="Calibri" panose="020F0502020204030204" pitchFamily="34" charset="0"/>
              </a:rPr>
              <a:t>Getting to Root Causes of COVID-19 Disparities</a:t>
            </a:r>
          </a:p>
        </p:txBody>
      </p:sp>
      <p:sp>
        <p:nvSpPr>
          <p:cNvPr id="6" name="Oval 5">
            <a:extLst>
              <a:ext uri="{FF2B5EF4-FFF2-40B4-BE49-F238E27FC236}">
                <a16:creationId xmlns:a16="http://schemas.microsoft.com/office/drawing/2014/main" id="{E251562A-2E55-8842-B184-D7B30F91E676}"/>
              </a:ext>
            </a:extLst>
          </p:cNvPr>
          <p:cNvSpPr/>
          <p:nvPr/>
        </p:nvSpPr>
        <p:spPr>
          <a:xfrm>
            <a:off x="5049078" y="3429000"/>
            <a:ext cx="2186609" cy="745435"/>
          </a:xfrm>
          <a:prstGeom prst="ellipse">
            <a:avLst/>
          </a:prstGeom>
          <a:solidFill>
            <a:srgbClr val="A01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GOVERNANCE FAILURES</a:t>
            </a:r>
          </a:p>
        </p:txBody>
      </p:sp>
    </p:spTree>
    <p:extLst>
      <p:ext uri="{BB962C8B-B14F-4D97-AF65-F5344CB8AC3E}">
        <p14:creationId xmlns:p14="http://schemas.microsoft.com/office/powerpoint/2010/main" val="252979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328F110-24CA-41FF-94F0-46E66019533C}"/>
              </a:ext>
            </a:extLst>
          </p:cNvPr>
          <p:cNvSpPr>
            <a:spLocks noGrp="1"/>
          </p:cNvSpPr>
          <p:nvPr>
            <p:ph type="title"/>
          </p:nvPr>
        </p:nvSpPr>
        <p:spPr>
          <a:xfrm>
            <a:off x="641822" y="274321"/>
            <a:ext cx="9892401" cy="787791"/>
          </a:xfrm>
        </p:spPr>
        <p:txBody>
          <a:bodyPr vert="horz" lIns="91440" tIns="45720" rIns="91440" bIns="45720" rtlCol="0" anchor="ctr">
            <a:normAutofit/>
          </a:bodyPr>
          <a:lstStyle/>
          <a:p>
            <a:r>
              <a:rPr lang="en-US" sz="3400" cap="all" spc="200" dirty="0">
                <a:solidFill>
                  <a:srgbClr val="C00000"/>
                </a:solidFill>
                <a:latin typeface="+mj-lt"/>
                <a:cs typeface="+mj-cs"/>
              </a:rPr>
              <a:t>Address What has made us so vulnerable…</a:t>
            </a:r>
          </a:p>
        </p:txBody>
      </p:sp>
      <p:sp>
        <p:nvSpPr>
          <p:cNvPr id="4" name="Content Placeholder 2">
            <a:extLst>
              <a:ext uri="{FF2B5EF4-FFF2-40B4-BE49-F238E27FC236}">
                <a16:creationId xmlns:a16="http://schemas.microsoft.com/office/drawing/2014/main" id="{7982473E-BE46-45A3-82AE-8CC5E9F205C1}"/>
              </a:ext>
            </a:extLst>
          </p:cNvPr>
          <p:cNvSpPr txBox="1">
            <a:spLocks/>
          </p:cNvSpPr>
          <p:nvPr/>
        </p:nvSpPr>
        <p:spPr>
          <a:xfrm>
            <a:off x="266684" y="1404729"/>
            <a:ext cx="10984412" cy="517894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baseline="0">
                <a:solidFill>
                  <a:schemeClr val="tx1"/>
                </a:solidFill>
                <a:latin typeface="+mn-lt"/>
                <a:ea typeface="+mn-ea"/>
                <a:cs typeface="+mn-cs"/>
              </a:defRPr>
            </a:lvl9pPr>
          </a:lstStyle>
          <a:p>
            <a:pPr marL="0" indent="0">
              <a:buNone/>
            </a:pPr>
            <a:r>
              <a:rPr lang="en-US" sz="2400" i="1" dirty="0">
                <a:solidFill>
                  <a:schemeClr val="tx2"/>
                </a:solidFill>
              </a:rPr>
              <a:t>Societal and Legislative</a:t>
            </a:r>
          </a:p>
          <a:p>
            <a:pPr lvl="1"/>
            <a:r>
              <a:rPr lang="en-US" dirty="0"/>
              <a:t>Introduce workplace protections</a:t>
            </a:r>
          </a:p>
          <a:p>
            <a:pPr lvl="1"/>
            <a:r>
              <a:rPr lang="en-US" dirty="0"/>
              <a:t>Guarantee a living wage, paid sick leave</a:t>
            </a:r>
          </a:p>
          <a:p>
            <a:pPr lvl="1"/>
            <a:r>
              <a:rPr lang="en-US" dirty="0"/>
              <a:t>Ensure Housing affordability</a:t>
            </a:r>
          </a:p>
          <a:p>
            <a:pPr lvl="1"/>
            <a:r>
              <a:rPr lang="en-US" dirty="0"/>
              <a:t>Build trust in institutions and science</a:t>
            </a:r>
          </a:p>
          <a:p>
            <a:pPr lvl="1"/>
            <a:r>
              <a:rPr lang="en-US" dirty="0"/>
              <a:t>End discrimination in policies and practice based on social identities</a:t>
            </a:r>
          </a:p>
          <a:p>
            <a:pPr lvl="1"/>
            <a:r>
              <a:rPr lang="en-US" dirty="0"/>
              <a:t>Introduce a long-term view on human rights issues </a:t>
            </a:r>
            <a:endParaRPr lang="en-US" sz="2400" dirty="0"/>
          </a:p>
          <a:p>
            <a:pPr marL="0" indent="0">
              <a:buNone/>
            </a:pPr>
            <a:endParaRPr lang="en-US" sz="2400" i="1" dirty="0"/>
          </a:p>
          <a:p>
            <a:pPr marL="0" indent="0">
              <a:buNone/>
            </a:pPr>
            <a:r>
              <a:rPr lang="en-US" sz="2400" i="1" dirty="0">
                <a:solidFill>
                  <a:schemeClr val="tx2"/>
                </a:solidFill>
              </a:rPr>
              <a:t>Health System</a:t>
            </a:r>
          </a:p>
          <a:p>
            <a:pPr lvl="1"/>
            <a:r>
              <a:rPr lang="en-US" dirty="0"/>
              <a:t>Invest in public health infrastructure </a:t>
            </a:r>
          </a:p>
          <a:p>
            <a:pPr lvl="1"/>
            <a:r>
              <a:rPr lang="en-US" dirty="0"/>
              <a:t>Research and address structural racism in healthcare </a:t>
            </a:r>
            <a:r>
              <a:rPr lang="en-US" dirty="0" err="1"/>
              <a:t>settngs</a:t>
            </a:r>
            <a:endParaRPr lang="en-US" dirty="0"/>
          </a:p>
          <a:p>
            <a:pPr lvl="1"/>
            <a:r>
              <a:rPr lang="en-US" dirty="0"/>
              <a:t>Push for universal health care access </a:t>
            </a:r>
          </a:p>
          <a:p>
            <a:pPr lvl="1"/>
            <a:r>
              <a:rPr lang="en-US" dirty="0"/>
              <a:t>Focus on pandemic preparedness (especially for zoonotic diseases)</a:t>
            </a:r>
          </a:p>
          <a:p>
            <a:pPr marL="0" indent="0">
              <a:spcBef>
                <a:spcPts val="0"/>
              </a:spcBef>
              <a:spcAft>
                <a:spcPts val="1000"/>
              </a:spcAft>
              <a:buClr>
                <a:srgbClr val="9BAFB5"/>
              </a:buClr>
              <a:buNone/>
            </a:pPr>
            <a:endParaRPr lang="en-US" sz="2200" dirty="0"/>
          </a:p>
          <a:p>
            <a:pPr marL="0" indent="0">
              <a:spcBef>
                <a:spcPts val="0"/>
              </a:spcBef>
              <a:spcAft>
                <a:spcPts val="1000"/>
              </a:spcAft>
              <a:buClr>
                <a:srgbClr val="9BAFB5"/>
              </a:buClr>
              <a:buNone/>
            </a:pPr>
            <a:endParaRPr lang="en-US" sz="2200" i="1" dirty="0"/>
          </a:p>
        </p:txBody>
      </p:sp>
    </p:spTree>
    <p:extLst>
      <p:ext uri="{BB962C8B-B14F-4D97-AF65-F5344CB8AC3E}">
        <p14:creationId xmlns:p14="http://schemas.microsoft.com/office/powerpoint/2010/main" val="86421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07296" y="667657"/>
            <a:ext cx="8027504" cy="5466442"/>
          </a:xfrm>
        </p:spPr>
        <p:txBody>
          <a:bodyPr/>
          <a:lstStyle/>
          <a:p>
            <a:r>
              <a:rPr lang="en-US" dirty="0"/>
              <a:t>Questions? </a:t>
            </a:r>
          </a:p>
        </p:txBody>
      </p:sp>
      <p:sp>
        <p:nvSpPr>
          <p:cNvPr id="10" name="Footer Placeholder 9">
            <a:extLst>
              <a:ext uri="{FF2B5EF4-FFF2-40B4-BE49-F238E27FC236}">
                <a16:creationId xmlns:a16="http://schemas.microsoft.com/office/drawing/2014/main" id="{6007D151-044C-CC4D-9FC6-279061209F35}"/>
              </a:ext>
            </a:extLst>
          </p:cNvPr>
          <p:cNvSpPr>
            <a:spLocks noGrp="1"/>
          </p:cNvSpPr>
          <p:nvPr>
            <p:ph type="ftr" sz="quarter" idx="11"/>
          </p:nvPr>
        </p:nvSpPr>
        <p:spPr/>
        <p:txBody>
          <a:bodyPr/>
          <a:lstStyle/>
          <a:p>
            <a:r>
              <a:rPr lang="en-US" dirty="0"/>
              <a:t>© 2020 FXB Center for Health &amp; Human Rights at Harvard University</a:t>
            </a:r>
          </a:p>
        </p:txBody>
      </p:sp>
      <p:sp>
        <p:nvSpPr>
          <p:cNvPr id="11" name="Slide Number Placeholder 10">
            <a:extLst>
              <a:ext uri="{FF2B5EF4-FFF2-40B4-BE49-F238E27FC236}">
                <a16:creationId xmlns:a16="http://schemas.microsoft.com/office/drawing/2014/main" id="{8DB4D667-E5E8-8F4E-A974-644102B7067C}"/>
              </a:ext>
            </a:extLst>
          </p:cNvPr>
          <p:cNvSpPr>
            <a:spLocks noGrp="1"/>
          </p:cNvSpPr>
          <p:nvPr>
            <p:ph type="sldNum" sz="quarter" idx="12"/>
          </p:nvPr>
        </p:nvSpPr>
        <p:spPr/>
        <p:txBody>
          <a:bodyPr/>
          <a:lstStyle/>
          <a:p>
            <a:fld id="{EA7E8B7A-2172-9647-B598-309241DC9FFC}" type="slidenum">
              <a:rPr lang="en-US" smtClean="0"/>
              <a:pPr/>
              <a:t>15</a:t>
            </a:fld>
            <a:endParaRPr lang="en-US" dirty="0"/>
          </a:p>
        </p:txBody>
      </p:sp>
    </p:spTree>
    <p:extLst>
      <p:ext uri="{BB962C8B-B14F-4D97-AF65-F5344CB8AC3E}">
        <p14:creationId xmlns:p14="http://schemas.microsoft.com/office/powerpoint/2010/main" val="86446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82E0-DAAD-1840-A52B-F90CDCAE549B}"/>
              </a:ext>
            </a:extLst>
          </p:cNvPr>
          <p:cNvSpPr>
            <a:spLocks noGrp="1"/>
          </p:cNvSpPr>
          <p:nvPr>
            <p:ph type="title"/>
          </p:nvPr>
        </p:nvSpPr>
        <p:spPr>
          <a:xfrm>
            <a:off x="519953" y="251630"/>
            <a:ext cx="11158525" cy="698578"/>
          </a:xfrm>
        </p:spPr>
        <p:txBody>
          <a:bodyPr/>
          <a:lstStyle/>
          <a:p>
            <a:pPr algn="ctr"/>
            <a:r>
              <a:rPr lang="en-US" dirty="0"/>
              <a:t>COVID-19 is more than just a health crisis</a:t>
            </a:r>
          </a:p>
        </p:txBody>
      </p:sp>
      <p:sp>
        <p:nvSpPr>
          <p:cNvPr id="4" name="Footer Placeholder 3">
            <a:extLst>
              <a:ext uri="{FF2B5EF4-FFF2-40B4-BE49-F238E27FC236}">
                <a16:creationId xmlns:a16="http://schemas.microsoft.com/office/drawing/2014/main" id="{2E214EE9-9C5E-7B4B-8B30-F82A98DC5A98}"/>
              </a:ext>
            </a:extLst>
          </p:cNvPr>
          <p:cNvSpPr>
            <a:spLocks noGrp="1"/>
          </p:cNvSpPr>
          <p:nvPr>
            <p:ph type="ftr" sz="quarter" idx="11"/>
          </p:nvPr>
        </p:nvSpPr>
        <p:spPr/>
        <p:txBody>
          <a:bodyPr/>
          <a:lstStyle/>
          <a:p>
            <a:r>
              <a:rPr lang="en-US" dirty="0"/>
              <a:t>© 2020 FXB Center for Health &amp; Human Rights at Harvard University</a:t>
            </a:r>
          </a:p>
        </p:txBody>
      </p:sp>
      <p:sp>
        <p:nvSpPr>
          <p:cNvPr id="5" name="Slide Number Placeholder 4">
            <a:extLst>
              <a:ext uri="{FF2B5EF4-FFF2-40B4-BE49-F238E27FC236}">
                <a16:creationId xmlns:a16="http://schemas.microsoft.com/office/drawing/2014/main" id="{2AA89BAC-7C58-FF4D-B3EB-ABE5B75C474D}"/>
              </a:ext>
            </a:extLst>
          </p:cNvPr>
          <p:cNvSpPr>
            <a:spLocks noGrp="1"/>
          </p:cNvSpPr>
          <p:nvPr>
            <p:ph type="sldNum" sz="quarter" idx="12"/>
          </p:nvPr>
        </p:nvSpPr>
        <p:spPr/>
        <p:txBody>
          <a:bodyPr/>
          <a:lstStyle/>
          <a:p>
            <a:fld id="{EA7E8B7A-2172-9647-B598-309241DC9FFC}" type="slidenum">
              <a:rPr lang="en-US" smtClean="0"/>
              <a:t>2</a:t>
            </a:fld>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DFADB520-F302-E546-B200-F224631AA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266" y="1242391"/>
            <a:ext cx="7489734" cy="2416700"/>
          </a:xfrm>
          <a:prstGeom prst="rect">
            <a:avLst/>
          </a:prstGeom>
          <a:solidFill>
            <a:schemeClr val="bg1"/>
          </a:solidFill>
          <a:ln>
            <a:solidFill>
              <a:schemeClr val="lt1">
                <a:hueOff val="0"/>
                <a:satOff val="0"/>
                <a:lumOff val="0"/>
              </a:schemeClr>
            </a:solidFill>
          </a:ln>
        </p:spPr>
      </p:pic>
      <p:pic>
        <p:nvPicPr>
          <p:cNvPr id="6" name="Picture 5" descr="Graphical user interface, text, application, email&#10;&#10;Description automatically generated">
            <a:extLst>
              <a:ext uri="{FF2B5EF4-FFF2-40B4-BE49-F238E27FC236}">
                <a16:creationId xmlns:a16="http://schemas.microsoft.com/office/drawing/2014/main" id="{FA12106B-7805-6D42-9F5B-677389A63D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25335"/>
            <a:ext cx="6983492" cy="2819155"/>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E0341710-8443-6848-96BB-2C1B1CE3A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9607" y="4942035"/>
            <a:ext cx="6359434" cy="1450658"/>
          </a:xfrm>
          <a:prstGeom prst="rect">
            <a:avLst/>
          </a:prstGeom>
          <a:ln>
            <a:solidFill>
              <a:schemeClr val="accent1"/>
            </a:solidFill>
          </a:ln>
        </p:spPr>
      </p:pic>
    </p:spTree>
    <p:extLst>
      <p:ext uri="{BB962C8B-B14F-4D97-AF65-F5344CB8AC3E}">
        <p14:creationId xmlns:p14="http://schemas.microsoft.com/office/powerpoint/2010/main" val="195716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4BCE2E3-7DCE-6B4F-8090-D05A78C9B4E7}"/>
              </a:ext>
            </a:extLst>
          </p:cNvPr>
          <p:cNvSpPr>
            <a:spLocks noGrp="1"/>
          </p:cNvSpPr>
          <p:nvPr>
            <p:ph sz="half" idx="1"/>
          </p:nvPr>
        </p:nvSpPr>
        <p:spPr>
          <a:xfrm>
            <a:off x="4177553" y="990601"/>
            <a:ext cx="7500925" cy="5140234"/>
          </a:xfrm>
        </p:spPr>
        <p:txBody>
          <a:bodyPr/>
          <a:lstStyle/>
          <a:p>
            <a:pPr marL="0" indent="0">
              <a:buNone/>
            </a:pPr>
            <a:r>
              <a:rPr lang="en-US" i="1" dirty="0">
                <a:solidFill>
                  <a:schemeClr val="tx2"/>
                </a:solidFill>
                <a:latin typeface="Arial" panose="020B0604020202020204" pitchFamily="34" charset="0"/>
                <a:cs typeface="Arial" panose="020B0604020202020204" pitchFamily="34" charset="0"/>
              </a:rPr>
              <a:t>Who gets sick, who dies, and who suffers long-term socio-economic consequences in the midst and following a pandemic has to do with the way in which we structure our societies, our laws, policies and governance mechanisms. </a:t>
            </a:r>
          </a:p>
          <a:p>
            <a:pPr marL="0" indent="0">
              <a:buNone/>
            </a:pPr>
            <a:r>
              <a:rPr lang="en-US" b="1" i="1" dirty="0">
                <a:solidFill>
                  <a:schemeClr val="tx2"/>
                </a:solidFill>
                <a:latin typeface="Arial" panose="020B0604020202020204" pitchFamily="34" charset="0"/>
                <a:cs typeface="Arial" panose="020B0604020202020204" pitchFamily="34" charset="0"/>
              </a:rPr>
              <a:t>Actions can be proactively taken to reduce inequities and prevent human rights violations.</a:t>
            </a:r>
            <a:endParaRPr lang="en-US" b="1" dirty="0"/>
          </a:p>
          <a:p>
            <a:endParaRPr lang="en-US" dirty="0"/>
          </a:p>
        </p:txBody>
      </p:sp>
      <p:sp>
        <p:nvSpPr>
          <p:cNvPr id="5" name="Footer Placeholder 4">
            <a:extLst>
              <a:ext uri="{FF2B5EF4-FFF2-40B4-BE49-F238E27FC236}">
                <a16:creationId xmlns:a16="http://schemas.microsoft.com/office/drawing/2014/main" id="{FE63546A-7F33-5B42-A35F-6F5087BC9522}"/>
              </a:ext>
            </a:extLst>
          </p:cNvPr>
          <p:cNvSpPr>
            <a:spLocks noGrp="1"/>
          </p:cNvSpPr>
          <p:nvPr>
            <p:ph type="ftr" sz="quarter" idx="11"/>
          </p:nvPr>
        </p:nvSpPr>
        <p:spPr/>
        <p:txBody>
          <a:bodyPr/>
          <a:lstStyle/>
          <a:p>
            <a:r>
              <a:rPr lang="en-US"/>
              <a:t>© 2020 FXB Center for Health &amp; Human Rights at Harvard University</a:t>
            </a:r>
            <a:endParaRPr lang="en-US" dirty="0"/>
          </a:p>
        </p:txBody>
      </p:sp>
      <p:sp>
        <p:nvSpPr>
          <p:cNvPr id="6" name="Slide Number Placeholder 5">
            <a:extLst>
              <a:ext uri="{FF2B5EF4-FFF2-40B4-BE49-F238E27FC236}">
                <a16:creationId xmlns:a16="http://schemas.microsoft.com/office/drawing/2014/main" id="{D3DF46A3-0400-9F43-904D-088CF62D7324}"/>
              </a:ext>
            </a:extLst>
          </p:cNvPr>
          <p:cNvSpPr>
            <a:spLocks noGrp="1"/>
          </p:cNvSpPr>
          <p:nvPr>
            <p:ph type="sldNum" sz="quarter" idx="12"/>
          </p:nvPr>
        </p:nvSpPr>
        <p:spPr/>
        <p:txBody>
          <a:bodyPr/>
          <a:lstStyle/>
          <a:p>
            <a:fld id="{EA7E8B7A-2172-9647-B598-309241DC9FFC}" type="slidenum">
              <a:rPr lang="en-US" smtClean="0"/>
              <a:t>3</a:t>
            </a:fld>
            <a:endParaRPr lang="en-US" dirty="0"/>
          </a:p>
        </p:txBody>
      </p:sp>
      <p:pic>
        <p:nvPicPr>
          <p:cNvPr id="19" name="Picture Placeholder 18" descr="Graphical user interface, text, application&#10;&#10;Description automatically generated">
            <a:extLst>
              <a:ext uri="{FF2B5EF4-FFF2-40B4-BE49-F238E27FC236}">
                <a16:creationId xmlns:a16="http://schemas.microsoft.com/office/drawing/2014/main" id="{54CF9C0B-04CA-A64C-8A48-DC85FCF0684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384" r="8384"/>
          <a:stretch>
            <a:fillRect/>
          </a:stretch>
        </p:blipFill>
        <p:spPr>
          <a:xfrm>
            <a:off x="137159" y="106680"/>
            <a:ext cx="3811509" cy="6202680"/>
          </a:xfrm>
        </p:spPr>
      </p:pic>
    </p:spTree>
    <p:extLst>
      <p:ext uri="{BB962C8B-B14F-4D97-AF65-F5344CB8AC3E}">
        <p14:creationId xmlns:p14="http://schemas.microsoft.com/office/powerpoint/2010/main" val="347047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1" y="234247"/>
            <a:ext cx="11590481" cy="616653"/>
          </a:xfrm>
        </p:spPr>
        <p:txBody>
          <a:bodyPr>
            <a:normAutofit fontScale="90000"/>
          </a:bodyPr>
          <a:lstStyle/>
          <a:p>
            <a:pPr algn="ctr"/>
            <a:r>
              <a:rPr lang="en-US" dirty="0"/>
              <a:t>An Intersectional and wholistic assessment of impact</a:t>
            </a:r>
            <a:endParaRPr lang="en-US" sz="3000" i="1" dirty="0"/>
          </a:p>
        </p:txBody>
      </p:sp>
      <p:sp>
        <p:nvSpPr>
          <p:cNvPr id="3" name="Content Placeholder 2"/>
          <p:cNvSpPr>
            <a:spLocks noGrp="1"/>
          </p:cNvSpPr>
          <p:nvPr>
            <p:ph sz="half" idx="1"/>
          </p:nvPr>
        </p:nvSpPr>
        <p:spPr>
          <a:xfrm>
            <a:off x="2345635" y="1161935"/>
            <a:ext cx="9638547" cy="5044589"/>
          </a:xfrm>
        </p:spPr>
        <p:txBody>
          <a:bodyPr>
            <a:noAutofit/>
          </a:bodyPr>
          <a:lstStyle/>
          <a:p>
            <a:endParaRPr lang="en-US" sz="2000" b="1" dirty="0"/>
          </a:p>
          <a:p>
            <a:pPr marL="0" indent="0">
              <a:buNone/>
            </a:pPr>
            <a:endParaRPr lang="en-US" sz="2000" dirty="0"/>
          </a:p>
          <a:p>
            <a:endParaRPr lang="en-US" sz="2000" b="1" dirty="0"/>
          </a:p>
        </p:txBody>
      </p:sp>
      <p:sp>
        <p:nvSpPr>
          <p:cNvPr id="17" name="Footer Placeholder 16">
            <a:extLst>
              <a:ext uri="{FF2B5EF4-FFF2-40B4-BE49-F238E27FC236}">
                <a16:creationId xmlns:a16="http://schemas.microsoft.com/office/drawing/2014/main" id="{972651C1-1785-3F43-A38A-4BF648870507}"/>
              </a:ext>
            </a:extLst>
          </p:cNvPr>
          <p:cNvSpPr>
            <a:spLocks noGrp="1"/>
          </p:cNvSpPr>
          <p:nvPr>
            <p:ph type="ftr" sz="quarter" idx="11"/>
          </p:nvPr>
        </p:nvSpPr>
        <p:spPr/>
        <p:txBody>
          <a:bodyPr/>
          <a:lstStyle/>
          <a:p>
            <a:r>
              <a:rPr lang="en-US" dirty="0"/>
              <a:t>© 2020 FXB Center for Health &amp; Human Rights at Harvard University</a:t>
            </a:r>
          </a:p>
        </p:txBody>
      </p:sp>
      <p:sp>
        <p:nvSpPr>
          <p:cNvPr id="18" name="Slide Number Placeholder 17">
            <a:extLst>
              <a:ext uri="{FF2B5EF4-FFF2-40B4-BE49-F238E27FC236}">
                <a16:creationId xmlns:a16="http://schemas.microsoft.com/office/drawing/2014/main" id="{C0AB710A-7CE6-8341-991E-B3C0EE02769C}"/>
              </a:ext>
            </a:extLst>
          </p:cNvPr>
          <p:cNvSpPr>
            <a:spLocks noGrp="1"/>
          </p:cNvSpPr>
          <p:nvPr>
            <p:ph type="sldNum" sz="quarter" idx="12"/>
          </p:nvPr>
        </p:nvSpPr>
        <p:spPr/>
        <p:txBody>
          <a:bodyPr/>
          <a:lstStyle/>
          <a:p>
            <a:fld id="{EA7E8B7A-2172-9647-B598-309241DC9FFC}" type="slidenum">
              <a:rPr lang="en-US" smtClean="0"/>
              <a:pPr/>
              <a:t>4</a:t>
            </a:fld>
            <a:endParaRPr lang="en-US" dirty="0"/>
          </a:p>
        </p:txBody>
      </p:sp>
      <p:graphicFrame>
        <p:nvGraphicFramePr>
          <p:cNvPr id="10" name="Diagram 9">
            <a:extLst>
              <a:ext uri="{FF2B5EF4-FFF2-40B4-BE49-F238E27FC236}">
                <a16:creationId xmlns:a16="http://schemas.microsoft.com/office/drawing/2014/main" id="{EFA42CDD-EE23-3E40-88BE-5FC26966428B}"/>
              </a:ext>
            </a:extLst>
          </p:cNvPr>
          <p:cNvGraphicFramePr/>
          <p:nvPr>
            <p:extLst>
              <p:ext uri="{D42A27DB-BD31-4B8C-83A1-F6EECF244321}">
                <p14:modId xmlns:p14="http://schemas.microsoft.com/office/powerpoint/2010/main" val="184109508"/>
              </p:ext>
            </p:extLst>
          </p:nvPr>
        </p:nvGraphicFramePr>
        <p:xfrm>
          <a:off x="393701" y="850900"/>
          <a:ext cx="11404598" cy="5355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86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CF57BCF-458E-FF45-8F88-D4CB7D2F8D67}"/>
              </a:ext>
            </a:extLst>
          </p:cNvPr>
          <p:cNvSpPr txBox="1"/>
          <p:nvPr/>
        </p:nvSpPr>
        <p:spPr>
          <a:xfrm>
            <a:off x="838200" y="585216"/>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chemeClr val="bg1"/>
                </a:solidFill>
                <a:latin typeface="+mj-lt"/>
                <a:ea typeface="+mj-ea"/>
                <a:cs typeface="+mj-cs"/>
              </a:rPr>
              <a:t>COVID and the impact on jobs and the economy : </a:t>
            </a:r>
          </a:p>
        </p:txBody>
      </p:sp>
      <p:pic>
        <p:nvPicPr>
          <p:cNvPr id="8" name="Picture 7" descr="Chart, line chart&#10;&#10;Description automatically generated">
            <a:extLst>
              <a:ext uri="{FF2B5EF4-FFF2-40B4-BE49-F238E27FC236}">
                <a16:creationId xmlns:a16="http://schemas.microsoft.com/office/drawing/2014/main" id="{0428AE43-A5D4-3A4B-8194-742ADD94DBB5}"/>
              </a:ext>
            </a:extLst>
          </p:cNvPr>
          <p:cNvPicPr>
            <a:picLocks noChangeAspect="1"/>
          </p:cNvPicPr>
          <p:nvPr/>
        </p:nvPicPr>
        <p:blipFill rotWithShape="1">
          <a:blip r:embed="rId3">
            <a:extLst>
              <a:ext uri="{28A0092B-C50C-407E-A947-70E740481C1C}">
                <a14:useLocalDpi xmlns:a14="http://schemas.microsoft.com/office/drawing/2010/main" val="0"/>
              </a:ext>
            </a:extLst>
          </a:blip>
          <a:srcRect r="3" b="23778"/>
          <a:stretch/>
        </p:blipFill>
        <p:spPr>
          <a:xfrm>
            <a:off x="838200" y="2148524"/>
            <a:ext cx="6236208" cy="3660185"/>
          </a:xfrm>
          <a:prstGeom prst="rect">
            <a:avLst/>
          </a:prstGeom>
        </p:spPr>
      </p:pic>
      <p:sp>
        <p:nvSpPr>
          <p:cNvPr id="5" name="Rectangle 4">
            <a:extLst>
              <a:ext uri="{FF2B5EF4-FFF2-40B4-BE49-F238E27FC236}">
                <a16:creationId xmlns:a16="http://schemas.microsoft.com/office/drawing/2014/main" id="{32D8F606-FE18-EB47-A2C3-4411306E6582}"/>
              </a:ext>
            </a:extLst>
          </p:cNvPr>
          <p:cNvSpPr/>
          <p:nvPr/>
        </p:nvSpPr>
        <p:spPr>
          <a:xfrm>
            <a:off x="7363969" y="2516777"/>
            <a:ext cx="3986783" cy="3660185"/>
          </a:xfrm>
          <a:prstGeom prst="rect">
            <a:avLst/>
          </a:prstGeom>
        </p:spPr>
        <p:txBody>
          <a:bodyPr vert="horz" lIns="91440" tIns="45720" rIns="91440" bIns="45720" rtlCol="0" anchor="ctr">
            <a:normAutofit/>
          </a:bodyPr>
          <a:lstStyle/>
          <a:p>
            <a:pPr marL="285750" lvl="0" indent="-228600">
              <a:lnSpc>
                <a:spcPct val="90000"/>
              </a:lnSpc>
              <a:spcAft>
                <a:spcPts val="600"/>
              </a:spcAft>
              <a:buFont typeface="Arial" panose="020B0604020202020204" pitchFamily="34" charset="0"/>
              <a:buChar char="•"/>
            </a:pPr>
            <a:r>
              <a:rPr lang="en-US" sz="2000" dirty="0"/>
              <a:t>Women, adults under age 30, Black and Hispanic adults, and those who have not obtained a college degree are among the most likely to say they have had trouble paying bills, their rent or mortgage, or for medical care. These groups have been especially impacted by higher unemployment rates during the coronavirus recession.</a:t>
            </a:r>
          </a:p>
          <a:p>
            <a:pPr marL="285750" lvl="0" indent="-228600">
              <a:lnSpc>
                <a:spcPct val="90000"/>
              </a:lnSpc>
              <a:spcAft>
                <a:spcPts val="600"/>
              </a:spcAft>
              <a:buFont typeface="Arial" panose="020B0604020202020204" pitchFamily="34" charset="0"/>
              <a:buChar char="•"/>
            </a:pPr>
            <a:endParaRPr lang="en-US" sz="2000" dirty="0"/>
          </a:p>
          <a:p>
            <a:pPr marL="285750" lvl="0" indent="-228600">
              <a:lnSpc>
                <a:spcPct val="90000"/>
              </a:lnSpc>
              <a:spcAft>
                <a:spcPts val="600"/>
              </a:spcAft>
              <a:buFont typeface="Arial" panose="020B0604020202020204" pitchFamily="34" charset="0"/>
              <a:buChar char="•"/>
            </a:pPr>
            <a:endParaRPr lang="en-US" sz="2000" dirty="0"/>
          </a:p>
        </p:txBody>
      </p:sp>
      <p:sp>
        <p:nvSpPr>
          <p:cNvPr id="2" name="Footer Placeholder 1">
            <a:extLst>
              <a:ext uri="{FF2B5EF4-FFF2-40B4-BE49-F238E27FC236}">
                <a16:creationId xmlns:a16="http://schemas.microsoft.com/office/drawing/2014/main" id="{F9E21C0D-3BA1-C248-AABC-71763D4F4B1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defRPr/>
            </a:pPr>
            <a:r>
              <a:rPr lang="en-US" sz="1100" kern="1200">
                <a:solidFill>
                  <a:prstClr val="black">
                    <a:tint val="75000"/>
                  </a:prstClr>
                </a:solidFill>
                <a:latin typeface="Calibri" panose="020F0502020204030204"/>
                <a:ea typeface="+mn-ea"/>
                <a:cs typeface="+mn-cs"/>
              </a:rPr>
              <a:t>© 2020 FXB Center for Health &amp; Human Rights at Harvard University</a:t>
            </a:r>
          </a:p>
        </p:txBody>
      </p:sp>
      <p:sp>
        <p:nvSpPr>
          <p:cNvPr id="3" name="Slide Number Placeholder 2">
            <a:extLst>
              <a:ext uri="{FF2B5EF4-FFF2-40B4-BE49-F238E27FC236}">
                <a16:creationId xmlns:a16="http://schemas.microsoft.com/office/drawing/2014/main" id="{4A11990D-0C2C-1345-9B07-F7412EB85E3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A7E8B7A-2172-9647-B598-309241DC9FFC}" type="slidenum">
              <a:rPr lang="en-US" sz="1200" smtClean="0">
                <a:solidFill>
                  <a:prstClr val="black">
                    <a:tint val="75000"/>
                  </a:prstClr>
                </a:solidFill>
                <a:latin typeface="Calibri" panose="020F0502020204030204"/>
              </a:rPr>
              <a:pPr>
                <a:spcAft>
                  <a:spcPts val="600"/>
                </a:spcAft>
                <a:defRPr/>
              </a:pPr>
              <a:t>5</a:t>
            </a:fld>
            <a:endParaRPr lang="en-US" sz="1200">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81A0BECB-E4F8-E841-A552-D2FFC050BD23}"/>
              </a:ext>
            </a:extLst>
          </p:cNvPr>
          <p:cNvSpPr txBox="1"/>
          <p:nvPr/>
        </p:nvSpPr>
        <p:spPr>
          <a:xfrm>
            <a:off x="11183815" y="11957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3609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C8290F-988B-664B-B02C-241991D427A8}"/>
              </a:ext>
            </a:extLst>
          </p:cNvPr>
          <p:cNvSpPr>
            <a:spLocks noGrp="1"/>
          </p:cNvSpPr>
          <p:nvPr>
            <p:ph type="ftr" sz="quarter" idx="11"/>
          </p:nvPr>
        </p:nvSpPr>
        <p:spPr/>
        <p:txBody>
          <a:bodyPr/>
          <a:lstStyle/>
          <a:p>
            <a:r>
              <a:rPr lang="en-US"/>
              <a:t>© 2020 FXB Center for Health &amp; Human Rights at Harvard University</a:t>
            </a:r>
            <a:endParaRPr lang="en-US" dirty="0"/>
          </a:p>
        </p:txBody>
      </p:sp>
      <p:sp>
        <p:nvSpPr>
          <p:cNvPr id="3" name="Slide Number Placeholder 2">
            <a:extLst>
              <a:ext uri="{FF2B5EF4-FFF2-40B4-BE49-F238E27FC236}">
                <a16:creationId xmlns:a16="http://schemas.microsoft.com/office/drawing/2014/main" id="{CF21BF33-06A0-5843-A59D-77000A34584E}"/>
              </a:ext>
            </a:extLst>
          </p:cNvPr>
          <p:cNvSpPr>
            <a:spLocks noGrp="1"/>
          </p:cNvSpPr>
          <p:nvPr>
            <p:ph type="sldNum" sz="quarter" idx="12"/>
          </p:nvPr>
        </p:nvSpPr>
        <p:spPr/>
        <p:txBody>
          <a:bodyPr/>
          <a:lstStyle/>
          <a:p>
            <a:fld id="{EA7E8B7A-2172-9647-B598-309241DC9FFC}" type="slidenum">
              <a:rPr lang="en-US" smtClean="0"/>
              <a:t>6</a:t>
            </a:fld>
            <a:endParaRPr lang="en-US" dirty="0"/>
          </a:p>
        </p:txBody>
      </p:sp>
      <p:pic>
        <p:nvPicPr>
          <p:cNvPr id="3074" name="Picture 2" descr="Black and Latino Households Likelier to Experience Food Insufficiency During Pandemic">
            <a:extLst>
              <a:ext uri="{FF2B5EF4-FFF2-40B4-BE49-F238E27FC236}">
                <a16:creationId xmlns:a16="http://schemas.microsoft.com/office/drawing/2014/main" id="{849BFBB7-422F-BD4A-89FC-3BC65455D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12" y="1005840"/>
            <a:ext cx="5681776" cy="48885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39D662-426D-BA4E-867D-3F5B82480CEB}"/>
              </a:ext>
            </a:extLst>
          </p:cNvPr>
          <p:cNvSpPr txBox="1"/>
          <p:nvPr/>
        </p:nvSpPr>
        <p:spPr>
          <a:xfrm>
            <a:off x="0" y="304987"/>
            <a:ext cx="10010262" cy="707886"/>
          </a:xfrm>
          <a:prstGeom prst="rect">
            <a:avLst/>
          </a:prstGeom>
          <a:solidFill>
            <a:schemeClr val="bg1"/>
          </a:solidFill>
        </p:spPr>
        <p:txBody>
          <a:bodyPr wrap="square" rtlCol="0">
            <a:spAutoFit/>
          </a:bodyPr>
          <a:lstStyle/>
          <a:p>
            <a:pPr algn="ctr"/>
            <a:r>
              <a:rPr lang="en-US" sz="4000" b="1" dirty="0">
                <a:solidFill>
                  <a:srgbClr val="A41034"/>
                </a:solidFill>
              </a:rPr>
              <a:t>COVID and the impact on food and housing: </a:t>
            </a:r>
          </a:p>
        </p:txBody>
      </p:sp>
      <p:pic>
        <p:nvPicPr>
          <p:cNvPr id="3076" name="Picture 4" descr="More Than 1 in 3 Adults Had Trouble Paying for Usual Household Expenses in Last 7 Days">
            <a:extLst>
              <a:ext uri="{FF2B5EF4-FFF2-40B4-BE49-F238E27FC236}">
                <a16:creationId xmlns:a16="http://schemas.microsoft.com/office/drawing/2014/main" id="{8160C65B-62F1-0747-BCFA-49D6D8C9C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416" y="1005840"/>
            <a:ext cx="5917149" cy="488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0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57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jority of countries in recession - Jan 2021">
            <a:extLst>
              <a:ext uri="{FF2B5EF4-FFF2-40B4-BE49-F238E27FC236}">
                <a16:creationId xmlns:a16="http://schemas.microsoft.com/office/drawing/2014/main" id="{415B6F16-2C40-0243-AA5F-9182ECFE4C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4931" y="643467"/>
            <a:ext cx="6942138"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10F5F8D-FFA9-0443-A569-3CB82C4C98A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 2020 FXB Center for Health &amp; Human Rights at Harvard University</a:t>
            </a:r>
          </a:p>
        </p:txBody>
      </p:sp>
      <p:sp>
        <p:nvSpPr>
          <p:cNvPr id="3" name="Slide Number Placeholder 2">
            <a:extLst>
              <a:ext uri="{FF2B5EF4-FFF2-40B4-BE49-F238E27FC236}">
                <a16:creationId xmlns:a16="http://schemas.microsoft.com/office/drawing/2014/main" id="{C86AE0F2-89DF-7C42-B415-FF3F374A60CF}"/>
              </a:ext>
            </a:extLst>
          </p:cNvPr>
          <p:cNvSpPr>
            <a:spLocks noGrp="1"/>
          </p:cNvSpPr>
          <p:nvPr>
            <p:ph type="sldNum" sz="quarter" idx="12"/>
          </p:nvPr>
        </p:nvSpPr>
        <p:spPr>
          <a:xfrm>
            <a:off x="8610600" y="6356350"/>
            <a:ext cx="2743200" cy="365125"/>
          </a:xfrm>
        </p:spPr>
        <p:txBody>
          <a:bodyPr>
            <a:normAutofit/>
          </a:bodyPr>
          <a:lstStyle/>
          <a:p>
            <a:pPr>
              <a:spcAft>
                <a:spcPts val="600"/>
              </a:spcAft>
            </a:pPr>
            <a:fld id="{EA7E8B7A-2172-9647-B598-309241DC9FFC}" type="slidenum">
              <a:rPr lang="en-US">
                <a:solidFill>
                  <a:srgbClr val="FFFFFF"/>
                </a:solidFill>
              </a:rPr>
              <a:pPr>
                <a:spcAft>
                  <a:spcPts val="600"/>
                </a:spcAft>
              </a:pPr>
              <a:t>7</a:t>
            </a:fld>
            <a:endParaRPr lang="en-US">
              <a:solidFill>
                <a:srgbClr val="FFFFFF"/>
              </a:solidFill>
            </a:endParaRPr>
          </a:p>
        </p:txBody>
      </p:sp>
      <p:sp>
        <p:nvSpPr>
          <p:cNvPr id="18" name="Rectangle 17">
            <a:extLst>
              <a:ext uri="{FF2B5EF4-FFF2-40B4-BE49-F238E27FC236}">
                <a16:creationId xmlns:a16="http://schemas.microsoft.com/office/drawing/2014/main" id="{78250AB3-F069-4A46-B18A-DFEEC1EA5D0C}"/>
              </a:ext>
            </a:extLst>
          </p:cNvPr>
          <p:cNvSpPr/>
          <p:nvPr/>
        </p:nvSpPr>
        <p:spPr>
          <a:xfrm>
            <a:off x="513522" y="925912"/>
            <a:ext cx="11164956" cy="907941"/>
          </a:xfrm>
          <a:prstGeom prst="rect">
            <a:avLst/>
          </a:prstGeom>
        </p:spPr>
        <p:txBody>
          <a:bodyPr wrap="square">
            <a:spAutoFit/>
          </a:bodyPr>
          <a:lstStyle/>
          <a:p>
            <a:pPr>
              <a:spcAft>
                <a:spcPts val="600"/>
              </a:spcAft>
            </a:pPr>
            <a:endParaRPr lang="en-US" sz="2400"/>
          </a:p>
          <a:p>
            <a:pPr>
              <a:spcAft>
                <a:spcPts val="600"/>
              </a:spcAft>
            </a:pPr>
            <a:endParaRPr lang="en-US" sz="2400"/>
          </a:p>
        </p:txBody>
      </p:sp>
      <p:sp>
        <p:nvSpPr>
          <p:cNvPr id="4" name="Rectangle 3">
            <a:extLst>
              <a:ext uri="{FF2B5EF4-FFF2-40B4-BE49-F238E27FC236}">
                <a16:creationId xmlns:a16="http://schemas.microsoft.com/office/drawing/2014/main" id="{562A629A-24D9-624F-A191-8DB77E6DE7AC}"/>
              </a:ext>
            </a:extLst>
          </p:cNvPr>
          <p:cNvSpPr/>
          <p:nvPr/>
        </p:nvSpPr>
        <p:spPr>
          <a:xfrm>
            <a:off x="10166370" y="6029867"/>
            <a:ext cx="1606530" cy="369332"/>
          </a:xfrm>
          <a:prstGeom prst="rect">
            <a:avLst/>
          </a:prstGeom>
        </p:spPr>
        <p:txBody>
          <a:bodyPr wrap="none">
            <a:spAutoFit/>
          </a:bodyPr>
          <a:lstStyle/>
          <a:p>
            <a:r>
              <a:rPr lang="en-US" b="1" dirty="0"/>
              <a:t>As of Jan 2021 </a:t>
            </a:r>
          </a:p>
        </p:txBody>
      </p:sp>
    </p:spTree>
    <p:extLst>
      <p:ext uri="{BB962C8B-B14F-4D97-AF65-F5344CB8AC3E}">
        <p14:creationId xmlns:p14="http://schemas.microsoft.com/office/powerpoint/2010/main" val="126256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5F247B-0856-ED4F-AE3D-77014C8E07A3}"/>
              </a:ext>
            </a:extLst>
          </p:cNvPr>
          <p:cNvSpPr txBox="1"/>
          <p:nvPr/>
        </p:nvSpPr>
        <p:spPr>
          <a:xfrm>
            <a:off x="838200" y="365760"/>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chemeClr val="bg1"/>
                </a:solidFill>
                <a:latin typeface="+mj-lt"/>
                <a:ea typeface="+mj-ea"/>
                <a:cs typeface="+mj-cs"/>
              </a:rPr>
              <a:t>COVID and the gender gap: </a:t>
            </a:r>
          </a:p>
        </p:txBody>
      </p:sp>
      <p:pic>
        <p:nvPicPr>
          <p:cNvPr id="11" name="Picture 10" descr="Chart, bar chart&#10;&#10;Description automatically generated">
            <a:extLst>
              <a:ext uri="{FF2B5EF4-FFF2-40B4-BE49-F238E27FC236}">
                <a16:creationId xmlns:a16="http://schemas.microsoft.com/office/drawing/2014/main" id="{D8F23A0D-64D7-8745-A089-92F757A0C7FD}"/>
              </a:ext>
            </a:extLst>
          </p:cNvPr>
          <p:cNvPicPr>
            <a:picLocks noChangeAspect="1"/>
          </p:cNvPicPr>
          <p:nvPr/>
        </p:nvPicPr>
        <p:blipFill rotWithShape="1">
          <a:blip r:embed="rId3">
            <a:extLst>
              <a:ext uri="{28A0092B-C50C-407E-A947-70E740481C1C}">
                <a14:useLocalDpi xmlns:a14="http://schemas.microsoft.com/office/drawing/2010/main" val="0"/>
              </a:ext>
            </a:extLst>
          </a:blip>
          <a:srcRect r="982" b="3"/>
          <a:stretch/>
        </p:blipFill>
        <p:spPr>
          <a:xfrm>
            <a:off x="211271" y="1966364"/>
            <a:ext cx="5645461" cy="4389985"/>
          </a:xfrm>
          <a:prstGeom prst="rect">
            <a:avLst/>
          </a:prstGeom>
        </p:spPr>
      </p:pic>
      <p:sp>
        <p:nvSpPr>
          <p:cNvPr id="2" name="Footer Placeholder 1">
            <a:extLst>
              <a:ext uri="{FF2B5EF4-FFF2-40B4-BE49-F238E27FC236}">
                <a16:creationId xmlns:a16="http://schemas.microsoft.com/office/drawing/2014/main" id="{36DF2CD7-5CF5-114C-80BB-9D8C1C8FF72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defRPr/>
            </a:pPr>
            <a:r>
              <a:rPr lang="en-US" sz="1100" kern="1200">
                <a:solidFill>
                  <a:prstClr val="black">
                    <a:tint val="75000"/>
                  </a:prstClr>
                </a:solidFill>
                <a:latin typeface="Calibri" panose="020F0502020204030204"/>
                <a:ea typeface="+mn-ea"/>
                <a:cs typeface="+mn-cs"/>
              </a:rPr>
              <a:t>© 2020 FXB Center for Health &amp; Human Rights at Harvard University</a:t>
            </a:r>
          </a:p>
        </p:txBody>
      </p:sp>
      <p:sp>
        <p:nvSpPr>
          <p:cNvPr id="3" name="Slide Number Placeholder 2">
            <a:extLst>
              <a:ext uri="{FF2B5EF4-FFF2-40B4-BE49-F238E27FC236}">
                <a16:creationId xmlns:a16="http://schemas.microsoft.com/office/drawing/2014/main" id="{73C52922-F667-2F4C-BEA5-2B3C7CFC708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A7E8B7A-2172-9647-B598-309241DC9FFC}" type="slidenum">
              <a:rPr lang="en-US" sz="1200" smtClean="0">
                <a:solidFill>
                  <a:prstClr val="black">
                    <a:tint val="75000"/>
                  </a:prstClr>
                </a:solidFill>
                <a:latin typeface="Calibri" panose="020F0502020204030204"/>
              </a:rPr>
              <a:pPr>
                <a:spcAft>
                  <a:spcPts val="600"/>
                </a:spcAft>
                <a:defRPr/>
              </a:pPr>
              <a:t>8</a:t>
            </a:fld>
            <a:endParaRPr lang="en-US" sz="1200">
              <a:solidFill>
                <a:prstClr val="black">
                  <a:tint val="75000"/>
                </a:prstClr>
              </a:solidFill>
              <a:latin typeface="Calibri" panose="020F0502020204030204"/>
            </a:endParaRPr>
          </a:p>
        </p:txBody>
      </p:sp>
      <p:sp>
        <p:nvSpPr>
          <p:cNvPr id="5" name="Rectangle 4">
            <a:extLst>
              <a:ext uri="{FF2B5EF4-FFF2-40B4-BE49-F238E27FC236}">
                <a16:creationId xmlns:a16="http://schemas.microsoft.com/office/drawing/2014/main" id="{61C749EC-D691-2042-B0A3-0789A7C58EBF}"/>
              </a:ext>
            </a:extLst>
          </p:cNvPr>
          <p:cNvSpPr/>
          <p:nvPr/>
        </p:nvSpPr>
        <p:spPr>
          <a:xfrm>
            <a:off x="6049108" y="951368"/>
            <a:ext cx="6096000" cy="1077218"/>
          </a:xfrm>
          <a:prstGeom prst="rect">
            <a:avLst/>
          </a:prstGeom>
        </p:spPr>
        <p:txBody>
          <a:bodyPr>
            <a:spAutoFit/>
          </a:bodyPr>
          <a:lstStyle/>
          <a:p>
            <a:pPr>
              <a:spcAft>
                <a:spcPts val="600"/>
              </a:spcAft>
            </a:pPr>
            <a:endParaRPr lang="en-US">
              <a:solidFill>
                <a:srgbClr val="333333"/>
              </a:solidFill>
              <a:latin typeface="Open Sans"/>
            </a:endParaRPr>
          </a:p>
          <a:p>
            <a:pPr>
              <a:spcAft>
                <a:spcPts val="600"/>
              </a:spcAft>
            </a:pPr>
            <a:endParaRPr lang="en-US"/>
          </a:p>
          <a:p>
            <a:pPr>
              <a:spcAft>
                <a:spcPts val="600"/>
              </a:spcAft>
            </a:pPr>
            <a:endParaRPr lang="en-US"/>
          </a:p>
        </p:txBody>
      </p:sp>
      <p:graphicFrame>
        <p:nvGraphicFramePr>
          <p:cNvPr id="9" name="Diagram 8">
            <a:extLst>
              <a:ext uri="{FF2B5EF4-FFF2-40B4-BE49-F238E27FC236}">
                <a16:creationId xmlns:a16="http://schemas.microsoft.com/office/drawing/2014/main" id="{AAFB2586-82AD-5B4F-BA0E-6BB2BBA02B0F}"/>
              </a:ext>
            </a:extLst>
          </p:cNvPr>
          <p:cNvGraphicFramePr/>
          <p:nvPr>
            <p:extLst>
              <p:ext uri="{D42A27DB-BD31-4B8C-83A1-F6EECF244321}">
                <p14:modId xmlns:p14="http://schemas.microsoft.com/office/powerpoint/2010/main" val="346671661"/>
              </p:ext>
            </p:extLst>
          </p:nvPr>
        </p:nvGraphicFramePr>
        <p:xfrm>
          <a:off x="6335270" y="2276857"/>
          <a:ext cx="5015484" cy="3900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10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3"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4"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5"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8" name="Content Placeholder 7" descr="A picture containing text, chair, floor, scene&#10;&#10;Description automatically generated">
            <a:extLst>
              <a:ext uri="{FF2B5EF4-FFF2-40B4-BE49-F238E27FC236}">
                <a16:creationId xmlns:a16="http://schemas.microsoft.com/office/drawing/2014/main" id="{7806E213-605F-F849-9A6A-A629287BD81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170"/>
          <a:stretch/>
        </p:blipFill>
        <p:spPr>
          <a:xfrm>
            <a:off x="20" y="10"/>
            <a:ext cx="12188932" cy="5696067"/>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D5BE8CFF-D220-A848-8E7C-BE8EA91282A8}"/>
              </a:ext>
            </a:extLst>
          </p:cNvPr>
          <p:cNvSpPr>
            <a:spLocks noGrp="1"/>
          </p:cNvSpPr>
          <p:nvPr>
            <p:ph type="title"/>
          </p:nvPr>
        </p:nvSpPr>
        <p:spPr>
          <a:xfrm>
            <a:off x="599032" y="5465605"/>
            <a:ext cx="4587195" cy="786384"/>
          </a:xfrm>
        </p:spPr>
        <p:txBody>
          <a:bodyPr vert="horz" lIns="91440" tIns="45720" rIns="91440" bIns="45720" rtlCol="0" anchor="ctr">
            <a:normAutofit/>
          </a:bodyPr>
          <a:lstStyle/>
          <a:p>
            <a:pPr algn="ctr"/>
            <a:r>
              <a:rPr lang="en-US" sz="4000" dirty="0">
                <a:solidFill>
                  <a:schemeClr val="bg1"/>
                </a:solidFill>
                <a:latin typeface="+mj-lt"/>
                <a:cs typeface="+mj-cs"/>
              </a:rPr>
              <a:t>EDUCATION</a:t>
            </a:r>
          </a:p>
        </p:txBody>
      </p:sp>
      <p:sp>
        <p:nvSpPr>
          <p:cNvPr id="6" name="Slide Number Placeholder 5">
            <a:extLst>
              <a:ext uri="{FF2B5EF4-FFF2-40B4-BE49-F238E27FC236}">
                <a16:creationId xmlns:a16="http://schemas.microsoft.com/office/drawing/2014/main" id="{7CCB3D2F-D902-494B-907C-779BBEFC50BB}"/>
              </a:ext>
            </a:extLst>
          </p:cNvPr>
          <p:cNvSpPr>
            <a:spLocks noGrp="1"/>
          </p:cNvSpPr>
          <p:nvPr>
            <p:ph type="sldNum" sz="quarter" idx="12"/>
          </p:nvPr>
        </p:nvSpPr>
        <p:spPr>
          <a:xfrm>
            <a:off x="10469880" y="320040"/>
            <a:ext cx="914400" cy="320040"/>
          </a:xfrm>
          <a:prstGeom prst="ellipse">
            <a:avLst/>
          </a:prstGeom>
        </p:spPr>
        <p:txBody>
          <a:bodyPr vert="horz" lIns="91440" tIns="45720" rIns="91440" bIns="45720" rtlCol="0" anchor="ctr">
            <a:normAutofit/>
          </a:bodyPr>
          <a:lstStyle/>
          <a:p>
            <a:pPr>
              <a:lnSpc>
                <a:spcPct val="90000"/>
              </a:lnSpc>
              <a:spcAft>
                <a:spcPts val="600"/>
              </a:spcAft>
              <a:defRPr/>
            </a:pPr>
            <a:fld id="{EA7E8B7A-2172-9647-B598-309241DC9FFC}" type="slidenum">
              <a:rPr lang="en-US">
                <a:solidFill>
                  <a:srgbClr val="FFFFFF"/>
                </a:solidFill>
                <a:latin typeface="Calibri" panose="020F0502020204030204"/>
              </a:rPr>
              <a:pPr>
                <a:lnSpc>
                  <a:spcPct val="90000"/>
                </a:lnSpc>
                <a:spcAft>
                  <a:spcPts val="600"/>
                </a:spcAft>
                <a:defRPr/>
              </a:pPr>
              <a:t>9</a:t>
            </a:fld>
            <a:endParaRPr lang="en-US">
              <a:solidFill>
                <a:srgbClr val="FFFFFF"/>
              </a:solidFill>
              <a:latin typeface="Calibri" panose="020F0502020204030204"/>
            </a:endParaRPr>
          </a:p>
        </p:txBody>
      </p:sp>
      <p:sp>
        <p:nvSpPr>
          <p:cNvPr id="9" name="TextBox 8">
            <a:extLst>
              <a:ext uri="{FF2B5EF4-FFF2-40B4-BE49-F238E27FC236}">
                <a16:creationId xmlns:a16="http://schemas.microsoft.com/office/drawing/2014/main" id="{91ACD27A-7342-434A-90C5-302ED581F69B}"/>
              </a:ext>
            </a:extLst>
          </p:cNvPr>
          <p:cNvSpPr txBox="1"/>
          <p:nvPr/>
        </p:nvSpPr>
        <p:spPr>
          <a:xfrm>
            <a:off x="6646391" y="5194136"/>
            <a:ext cx="5413375" cy="1477328"/>
          </a:xfrm>
          <a:prstGeom prst="rect">
            <a:avLst/>
          </a:prstGeom>
          <a:noFill/>
        </p:spPr>
        <p:txBody>
          <a:bodyPr wrap="square" rtlCol="0">
            <a:spAutoFit/>
          </a:bodyPr>
          <a:lstStyle/>
          <a:p>
            <a:r>
              <a:rPr lang="en-US" b="1" dirty="0">
                <a:solidFill>
                  <a:schemeClr val="bg1"/>
                </a:solidFill>
              </a:rPr>
              <a:t>UNICEF/Chris Farber/UNICEF via Getty Images</a:t>
            </a:r>
          </a:p>
          <a:p>
            <a:r>
              <a:rPr lang="en-US" dirty="0">
                <a:solidFill>
                  <a:schemeClr val="bg1"/>
                </a:solidFill>
              </a:rPr>
              <a:t>UNICEF’s ‘Pandemic Classroom’ at the UN Headquarters in New York. Each empty desk and chair represents the million children living in countries where schools have been almost entirely closed.</a:t>
            </a:r>
          </a:p>
        </p:txBody>
      </p:sp>
    </p:spTree>
    <p:extLst>
      <p:ext uri="{BB962C8B-B14F-4D97-AF65-F5344CB8AC3E}">
        <p14:creationId xmlns:p14="http://schemas.microsoft.com/office/powerpoint/2010/main" val="1459176150"/>
      </p:ext>
    </p:extLst>
  </p:cSld>
  <p:clrMapOvr>
    <a:masterClrMapping/>
  </p:clrMapOvr>
</p:sld>
</file>

<file path=ppt/theme/theme1.xml><?xml version="1.0" encoding="utf-8"?>
<a:theme xmlns:a="http://schemas.openxmlformats.org/drawingml/2006/main" name="Custom Design">
  <a:themeElements>
    <a:clrScheme name="FXB">
      <a:dk1>
        <a:srgbClr val="333333"/>
      </a:dk1>
      <a:lt1>
        <a:srgbClr val="FFFFFF"/>
      </a:lt1>
      <a:dk2>
        <a:srgbClr val="A40F34"/>
      </a:dk2>
      <a:lt2>
        <a:srgbClr val="E7E6E6"/>
      </a:lt2>
      <a:accent1>
        <a:srgbClr val="027EAC"/>
      </a:accent1>
      <a:accent2>
        <a:srgbClr val="0F5E7A"/>
      </a:accent2>
      <a:accent3>
        <a:srgbClr val="474B58"/>
      </a:accent3>
      <a:accent4>
        <a:srgbClr val="4864A1"/>
      </a:accent4>
      <a:accent5>
        <a:srgbClr val="58A6AE"/>
      </a:accent5>
      <a:accent6>
        <a:srgbClr val="DA6A30"/>
      </a:accent6>
      <a:hlink>
        <a:srgbClr val="027EAC"/>
      </a:hlink>
      <a:folHlink>
        <a:srgbClr val="0F5E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1003</Words>
  <Application>Microsoft Macintosh PowerPoint</Application>
  <PresentationFormat>Widescreen</PresentationFormat>
  <Paragraphs>134</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Georgia</vt:lpstr>
      <vt:lpstr>Open Sans</vt:lpstr>
      <vt:lpstr>System Font Regular</vt:lpstr>
      <vt:lpstr>Custom Design</vt:lpstr>
      <vt:lpstr>Social and Economic Impact of COVID19  Natalia Linos, ScD Executive Director FXB Center for Health and Human Rights at Harvard University  April 7, 2021  Regis College </vt:lpstr>
      <vt:lpstr>COVID-19 is more than just a health crisis</vt:lpstr>
      <vt:lpstr>PowerPoint Presentation</vt:lpstr>
      <vt:lpstr>An Intersectional and wholistic assessment of impact</vt:lpstr>
      <vt:lpstr>PowerPoint Presentation</vt:lpstr>
      <vt:lpstr>PowerPoint Presentation</vt:lpstr>
      <vt:lpstr>PowerPoint Presentation</vt:lpstr>
      <vt:lpstr>PowerPoint Presentation</vt:lpstr>
      <vt:lpstr>EDUCATION</vt:lpstr>
      <vt:lpstr>HUMAN RIGHTS FRAME </vt:lpstr>
      <vt:lpstr>Building back better…  What shall we do? </vt:lpstr>
      <vt:lpstr>Historical Perspective</vt:lpstr>
      <vt:lpstr>PowerPoint Presentation</vt:lpstr>
      <vt:lpstr>Address What has made us so vulnerable…</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Economic Impact of COVID19: in the U.S.</dc:title>
  <dc:creator>Salemi,Alejandra</dc:creator>
  <cp:lastModifiedBy>Hanna, Paul</cp:lastModifiedBy>
  <cp:revision>16</cp:revision>
  <dcterms:created xsi:type="dcterms:W3CDTF">2021-04-02T04:31:30Z</dcterms:created>
  <dcterms:modified xsi:type="dcterms:W3CDTF">2021-04-04T22:26:27Z</dcterms:modified>
</cp:coreProperties>
</file>