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39" r:id="rId4"/>
    <p:sldMasterId id="2147483758" r:id="rId5"/>
    <p:sldMasterId id="2147483777" r:id="rId6"/>
    <p:sldMasterId id="2147483808" r:id="rId7"/>
    <p:sldMasterId id="2147483827" r:id="rId8"/>
    <p:sldMasterId id="2147483847" r:id="rId9"/>
    <p:sldMasterId id="2147483863" r:id="rId10"/>
  </p:sldMasterIdLst>
  <p:notesMasterIdLst>
    <p:notesMasterId r:id="rId21"/>
  </p:notesMasterIdLst>
  <p:sldIdLst>
    <p:sldId id="257" r:id="rId11"/>
    <p:sldId id="258" r:id="rId12"/>
    <p:sldId id="273" r:id="rId13"/>
    <p:sldId id="276" r:id="rId14"/>
    <p:sldId id="277" r:id="rId15"/>
    <p:sldId id="259" r:id="rId16"/>
    <p:sldId id="281" r:id="rId17"/>
    <p:sldId id="279" r:id="rId18"/>
    <p:sldId id="28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0562" autoAdjust="0"/>
  </p:normalViewPr>
  <p:slideViewPr>
    <p:cSldViewPr snapToGrid="0">
      <p:cViewPr varScale="1">
        <p:scale>
          <a:sx n="62" d="100"/>
          <a:sy n="62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guyen\Dropbox\IMO\IMO\4.%20Design%20Teams\Primary%20Care\COVID-19\Recovery\Quality%20and%20Safety\covid-19-dashboard-3-21-2021%20S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guyen\Dropbox\IMO\IMO\4.%20Design%20Teams\Primary%20Care\COVID-19\Recovery\Quality%20and%20Safety\covid-19-dashboard-3-21-2021%20S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guyen\Dropbox\IMO\IMO\4.%20Design%20Teams\Primary%20Care\COVID-19\Recovery\Quality%20and%20Safety\covid-19-dashboard-3-21-2021%20S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smtClean="0">
                <a:effectLst/>
              </a:rPr>
              <a:t>BILHPC Visits by Type of Visit</a:t>
            </a:r>
          </a:p>
          <a:p>
            <a:pPr>
              <a:defRPr sz="1400"/>
            </a:pPr>
            <a:r>
              <a:rPr lang="en-US" sz="1400" b="1" i="0" baseline="0" dirty="0" smtClean="0">
                <a:effectLst/>
              </a:rPr>
              <a:t>March 2020 – February 2021</a:t>
            </a:r>
            <a:endParaRPr lang="en-US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In-Person Visits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mmm\-yyyy</c:formatCode>
                <c:ptCount val="1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 formatCode="mmm\-yy">
                  <c:v>44228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38512</c:v>
                </c:pt>
                <c:pt idx="1">
                  <c:v>1653</c:v>
                </c:pt>
                <c:pt idx="2">
                  <c:v>2453</c:v>
                </c:pt>
                <c:pt idx="3">
                  <c:v>13103</c:v>
                </c:pt>
                <c:pt idx="4">
                  <c:v>36157</c:v>
                </c:pt>
                <c:pt idx="5">
                  <c:v>44440</c:v>
                </c:pt>
                <c:pt idx="6">
                  <c:v>49688</c:v>
                </c:pt>
                <c:pt idx="7">
                  <c:v>50820</c:v>
                </c:pt>
                <c:pt idx="8">
                  <c:v>45158</c:v>
                </c:pt>
                <c:pt idx="9">
                  <c:v>40415</c:v>
                </c:pt>
                <c:pt idx="10">
                  <c:v>41783</c:v>
                </c:pt>
                <c:pt idx="11">
                  <c:v>40650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9-4E7B-B16E-65BB702DE1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Telehealth Visits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mmm\-yyyy</c:formatCode>
                <c:ptCount val="1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 formatCode="mmm\-yy">
                  <c:v>44228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21495</c:v>
                </c:pt>
                <c:pt idx="1">
                  <c:v>55618</c:v>
                </c:pt>
                <c:pt idx="2">
                  <c:v>56026</c:v>
                </c:pt>
                <c:pt idx="3">
                  <c:v>52406</c:v>
                </c:pt>
                <c:pt idx="4">
                  <c:v>32987</c:v>
                </c:pt>
                <c:pt idx="5">
                  <c:v>24974</c:v>
                </c:pt>
                <c:pt idx="6">
                  <c:v>23336</c:v>
                </c:pt>
                <c:pt idx="7">
                  <c:v>23303</c:v>
                </c:pt>
                <c:pt idx="8">
                  <c:v>24375</c:v>
                </c:pt>
                <c:pt idx="9">
                  <c:v>29804</c:v>
                </c:pt>
                <c:pt idx="10">
                  <c:v>27399</c:v>
                </c:pt>
                <c:pt idx="11">
                  <c:v>22487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9-4E7B-B16E-65BB702DE1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mmm\-yyyy</c:formatCode>
                <c:ptCount val="1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 formatCode="mmm\-yy">
                  <c:v>44228</c:v>
                </c:pt>
              </c:numCache>
            </c:numRef>
          </c:cat>
          <c:val>
            <c:numRef>
              <c:f>Sheet1!$D$2:$D$13</c:f>
              <c:numCache>
                <c:formatCode>#,##0</c:formatCode>
                <c:ptCount val="12"/>
                <c:pt idx="0">
                  <c:v>60007</c:v>
                </c:pt>
                <c:pt idx="1">
                  <c:v>57271</c:v>
                </c:pt>
                <c:pt idx="2">
                  <c:v>58479</c:v>
                </c:pt>
                <c:pt idx="3">
                  <c:v>65509</c:v>
                </c:pt>
                <c:pt idx="4">
                  <c:v>69144</c:v>
                </c:pt>
                <c:pt idx="5">
                  <c:v>69414</c:v>
                </c:pt>
                <c:pt idx="6">
                  <c:v>73024</c:v>
                </c:pt>
                <c:pt idx="7">
                  <c:v>74123</c:v>
                </c:pt>
                <c:pt idx="8">
                  <c:v>69533</c:v>
                </c:pt>
                <c:pt idx="9">
                  <c:v>70219</c:v>
                </c:pt>
                <c:pt idx="10">
                  <c:v>69182</c:v>
                </c:pt>
                <c:pt idx="11">
                  <c:v>63137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49-4E7B-B16E-65BB702DE1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71312"/>
        <c:axId val="15383792"/>
      </c:barChart>
      <c:dateAx>
        <c:axId val="15371312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3792"/>
        <c:crosses val="autoZero"/>
        <c:auto val="1"/>
        <c:lblOffset val="100"/>
        <c:baseTimeUnit val="months"/>
      </c:dateAx>
      <c:valAx>
        <c:axId val="15383792"/>
        <c:scaling>
          <c:orientation val="minMax"/>
          <c:max val="8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Cases</a:t>
            </a:r>
          </a:p>
          <a:p>
            <a:pPr>
              <a:defRPr/>
            </a:pPr>
            <a:r>
              <a:rPr lang="en-US" dirty="0"/>
              <a:t>N = 606,377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RaceEthnicityLast2Weeks!$C$1069</c:f>
              <c:strCache>
                <c:ptCount val="1"/>
                <c:pt idx="0">
                  <c:v>Total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F-4A66-AD1C-C687B1ACAF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F-4A66-AD1C-C687B1ACAF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CF-4A66-AD1C-C687B1ACAF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CF-4A66-AD1C-C687B1ACAF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CF-4A66-AD1C-C687B1ACAF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CF-4A66-AD1C-C687B1ACAF5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9CF-4A66-AD1C-C687B1ACA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RaceEthnicityLast2Weeks!$B$1070:$B$1075</c:f>
              <c:strCache>
                <c:ptCount val="6"/>
                <c:pt idx="0">
                  <c:v>White, non-Hispanic</c:v>
                </c:pt>
                <c:pt idx="1">
                  <c:v>Black or African American, non-Hispanic</c:v>
                </c:pt>
                <c:pt idx="2">
                  <c:v>Hispanic</c:v>
                </c:pt>
                <c:pt idx="3">
                  <c:v>Asian, non-Hispanic</c:v>
                </c:pt>
                <c:pt idx="4">
                  <c:v>Other race, non-Hispanic</c:v>
                </c:pt>
                <c:pt idx="5">
                  <c:v>Unknown, missing, or refused</c:v>
                </c:pt>
              </c:strCache>
            </c:strRef>
          </c:cat>
          <c:val>
            <c:numRef>
              <c:f>RaceEthnicityLast2Weeks!$C$1070:$C$1075</c:f>
              <c:numCache>
                <c:formatCode>General</c:formatCode>
                <c:ptCount val="6"/>
                <c:pt idx="0">
                  <c:v>229456</c:v>
                </c:pt>
                <c:pt idx="1">
                  <c:v>36581</c:v>
                </c:pt>
                <c:pt idx="2">
                  <c:v>130171</c:v>
                </c:pt>
                <c:pt idx="3">
                  <c:v>16905</c:v>
                </c:pt>
                <c:pt idx="4">
                  <c:v>51000</c:v>
                </c:pt>
                <c:pt idx="5">
                  <c:v>142264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CF-4A66-AD1C-C687B1ACAF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Cases Ever Hospitalized</a:t>
            </a:r>
          </a:p>
          <a:p>
            <a:pPr>
              <a:defRPr/>
            </a:pPr>
            <a:r>
              <a:rPr lang="en-US" dirty="0"/>
              <a:t>N = 68,431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RaceEthnicityLast2Weeks!$D$1069</c:f>
              <c:strCache>
                <c:ptCount val="1"/>
                <c:pt idx="0">
                  <c:v>Total Cases Ever Hospitalized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5-4F98-ABF1-922355C0C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5-4F98-ABF1-922355C0C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5-4F98-ABF1-922355C0C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5-4F98-ABF1-922355C0C0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75-4F98-ABF1-922355C0C0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75-4F98-ABF1-922355C0C013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375-4F98-ABF1-922355C0C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RaceEthnicityLast2Weeks!$B$1070:$B$1075</c:f>
              <c:strCache>
                <c:ptCount val="6"/>
                <c:pt idx="0">
                  <c:v>White, non-Hispanic</c:v>
                </c:pt>
                <c:pt idx="1">
                  <c:v>Black or African American, non-Hispanic</c:v>
                </c:pt>
                <c:pt idx="2">
                  <c:v>Hispanic</c:v>
                </c:pt>
                <c:pt idx="3">
                  <c:v>Asian, non-Hispanic</c:v>
                </c:pt>
                <c:pt idx="4">
                  <c:v>Other race, non-Hispanic</c:v>
                </c:pt>
                <c:pt idx="5">
                  <c:v>Unknown, missing, or refused</c:v>
                </c:pt>
              </c:strCache>
            </c:strRef>
          </c:cat>
          <c:val>
            <c:numRef>
              <c:f>RaceEthnicityLast2Weeks!$D$1070:$D$1075</c:f>
              <c:numCache>
                <c:formatCode>General</c:formatCode>
                <c:ptCount val="6"/>
                <c:pt idx="0">
                  <c:v>10666</c:v>
                </c:pt>
                <c:pt idx="1">
                  <c:v>1949</c:v>
                </c:pt>
                <c:pt idx="2">
                  <c:v>3106</c:v>
                </c:pt>
                <c:pt idx="3">
                  <c:v>720</c:v>
                </c:pt>
                <c:pt idx="4">
                  <c:v>2058</c:v>
                </c:pt>
                <c:pt idx="5">
                  <c:v>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75-4F98-ABF1-922355C0C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Deaths</a:t>
            </a:r>
          </a:p>
          <a:p>
            <a:pPr>
              <a:defRPr/>
            </a:pPr>
            <a:r>
              <a:rPr lang="en-US" dirty="0"/>
              <a:t>N = 65,596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85319727856617"/>
          <c:y val="0.20094978119380463"/>
          <c:w val="0.41587141620523099"/>
          <c:h val="0.70369747646487246"/>
        </c:manualLayout>
      </c:layout>
      <c:pieChart>
        <c:varyColors val="1"/>
        <c:ser>
          <c:idx val="0"/>
          <c:order val="0"/>
          <c:tx>
            <c:strRef>
              <c:f>RaceEthnicityLast2Weeks!$E$1069</c:f>
              <c:strCache>
                <c:ptCount val="1"/>
                <c:pt idx="0">
                  <c:v>Total Deaths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5-4DDA-A98E-13CB43404A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5-4DDA-A98E-13CB43404A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F5-4DDA-A98E-13CB43404A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F5-4DDA-A98E-13CB43404A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F5-4DDA-A98E-13CB43404A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F5-4DDA-A98E-13CB43404A0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0F5-4DDA-A98E-13CB43404A0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0F5-4DDA-A98E-13CB43404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RaceEthnicityLast2Weeks!$B$1070:$B$1075</c:f>
              <c:strCache>
                <c:ptCount val="6"/>
                <c:pt idx="0">
                  <c:v>White, non-Hispanic</c:v>
                </c:pt>
                <c:pt idx="1">
                  <c:v>Black or African American, non-Hispanic</c:v>
                </c:pt>
                <c:pt idx="2">
                  <c:v>Hispanic</c:v>
                </c:pt>
                <c:pt idx="3">
                  <c:v>Asian, non-Hispanic</c:v>
                </c:pt>
                <c:pt idx="4">
                  <c:v>Other race, non-Hispanic</c:v>
                </c:pt>
                <c:pt idx="5">
                  <c:v>Unknown, missing, or refused</c:v>
                </c:pt>
              </c:strCache>
            </c:strRef>
          </c:cat>
          <c:val>
            <c:numRef>
              <c:f>RaceEthnicityLast2Weeks!$E$1070:$E$1075</c:f>
              <c:numCache>
                <c:formatCode>General</c:formatCode>
                <c:ptCount val="6"/>
                <c:pt idx="0">
                  <c:v>12339</c:v>
                </c:pt>
                <c:pt idx="1">
                  <c:v>1098</c:v>
                </c:pt>
                <c:pt idx="2">
                  <c:v>1349</c:v>
                </c:pt>
                <c:pt idx="3">
                  <c:v>424</c:v>
                </c:pt>
                <c:pt idx="4">
                  <c:v>1453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F5-4DDA-A98E-13CB43404A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C8B14-A040-44D1-9337-0D0D36B792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F3F691-0C32-4B79-810B-D56FBDC32514}">
      <dgm:prSet phldrT="[Text]"/>
      <dgm:spPr/>
      <dgm:t>
        <a:bodyPr/>
        <a:lstStyle/>
        <a:p>
          <a:r>
            <a:rPr lang="en-US" dirty="0" smtClean="0"/>
            <a:t>Focus on highly impacted communities</a:t>
          </a:r>
          <a:endParaRPr lang="en-US" dirty="0"/>
        </a:p>
      </dgm:t>
    </dgm:pt>
    <dgm:pt modelId="{67B2E4C8-4BAF-4D99-A733-CBAE9E06433F}" type="parTrans" cxnId="{507CEC5B-305D-44F7-8D2D-216C689302FD}">
      <dgm:prSet/>
      <dgm:spPr/>
      <dgm:t>
        <a:bodyPr/>
        <a:lstStyle/>
        <a:p>
          <a:endParaRPr lang="en-US"/>
        </a:p>
      </dgm:t>
    </dgm:pt>
    <dgm:pt modelId="{B5FF7985-07CD-4F9D-A6E1-D0D7CBFBAABE}" type="sibTrans" cxnId="{507CEC5B-305D-44F7-8D2D-216C689302FD}">
      <dgm:prSet/>
      <dgm:spPr/>
      <dgm:t>
        <a:bodyPr/>
        <a:lstStyle/>
        <a:p>
          <a:endParaRPr lang="en-US"/>
        </a:p>
      </dgm:t>
    </dgm:pt>
    <dgm:pt modelId="{4B9BB34A-E9DF-4A90-856E-B2346A619F38}">
      <dgm:prSet phldrT="[Text]"/>
      <dgm:spPr/>
      <dgm:t>
        <a:bodyPr/>
        <a:lstStyle/>
        <a:p>
          <a:r>
            <a:rPr lang="en-US" dirty="0" smtClean="0"/>
            <a:t>Considered measures such as cumulative incidence of COVID</a:t>
          </a:r>
          <a:endParaRPr lang="en-US" dirty="0"/>
        </a:p>
      </dgm:t>
    </dgm:pt>
    <dgm:pt modelId="{4A521972-A9B1-48FF-8CF0-D45EA1D79C36}" type="parTrans" cxnId="{98ACDCBC-05A6-4FB8-8301-42D4765D5951}">
      <dgm:prSet/>
      <dgm:spPr/>
      <dgm:t>
        <a:bodyPr/>
        <a:lstStyle/>
        <a:p>
          <a:endParaRPr lang="en-US"/>
        </a:p>
      </dgm:t>
    </dgm:pt>
    <dgm:pt modelId="{297CBBA7-BB9E-4A43-BD9D-174E818495A4}" type="sibTrans" cxnId="{98ACDCBC-05A6-4FB8-8301-42D4765D5951}">
      <dgm:prSet/>
      <dgm:spPr/>
      <dgm:t>
        <a:bodyPr/>
        <a:lstStyle/>
        <a:p>
          <a:endParaRPr lang="en-US"/>
        </a:p>
      </dgm:t>
    </dgm:pt>
    <dgm:pt modelId="{149E934A-C7BA-4B4F-8BFE-D5310A41431B}">
      <dgm:prSet phldrT="[Text]"/>
      <dgm:spPr/>
      <dgm:t>
        <a:bodyPr/>
        <a:lstStyle/>
        <a:p>
          <a:r>
            <a:rPr lang="en-US" dirty="0" smtClean="0"/>
            <a:t>Continuous improvement approach to addressing language barriers and vaccine hesitancy</a:t>
          </a:r>
          <a:endParaRPr lang="en-US" dirty="0"/>
        </a:p>
      </dgm:t>
    </dgm:pt>
    <dgm:pt modelId="{E93D1405-371A-499F-927C-DA0A53725723}" type="parTrans" cxnId="{47D622D8-06B1-423C-9742-E9B7F149E764}">
      <dgm:prSet/>
      <dgm:spPr/>
      <dgm:t>
        <a:bodyPr/>
        <a:lstStyle/>
        <a:p>
          <a:endParaRPr lang="en-US"/>
        </a:p>
      </dgm:t>
    </dgm:pt>
    <dgm:pt modelId="{6AC3DA57-D2E1-40BF-8759-47C4D6E3CDEC}" type="sibTrans" cxnId="{47D622D8-06B1-423C-9742-E9B7F149E764}">
      <dgm:prSet/>
      <dgm:spPr/>
      <dgm:t>
        <a:bodyPr/>
        <a:lstStyle/>
        <a:p>
          <a:endParaRPr lang="en-US"/>
        </a:p>
      </dgm:t>
    </dgm:pt>
    <dgm:pt modelId="{E18109DD-88FB-4258-8985-B7170519AC15}" type="pres">
      <dgm:prSet presAssocID="{539C8B14-A040-44D1-9337-0D0D36B792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E7429F-E018-4B35-9C79-8179269A85E3}" type="pres">
      <dgm:prSet presAssocID="{539C8B14-A040-44D1-9337-0D0D36B7928D}" presName="Name1" presStyleCnt="0"/>
      <dgm:spPr/>
    </dgm:pt>
    <dgm:pt modelId="{97B50777-D3BE-4B5A-BBDF-6386AD8C2C3B}" type="pres">
      <dgm:prSet presAssocID="{539C8B14-A040-44D1-9337-0D0D36B7928D}" presName="cycle" presStyleCnt="0"/>
      <dgm:spPr/>
    </dgm:pt>
    <dgm:pt modelId="{C4666D4D-974C-41A4-BB6F-5147D9EB6D73}" type="pres">
      <dgm:prSet presAssocID="{539C8B14-A040-44D1-9337-0D0D36B7928D}" presName="srcNode" presStyleLbl="node1" presStyleIdx="0" presStyleCnt="3"/>
      <dgm:spPr/>
    </dgm:pt>
    <dgm:pt modelId="{DFCADA68-B485-4AE4-8FEA-22760737148D}" type="pres">
      <dgm:prSet presAssocID="{539C8B14-A040-44D1-9337-0D0D36B7928D}" presName="conn" presStyleLbl="parChTrans1D2" presStyleIdx="0" presStyleCnt="1"/>
      <dgm:spPr/>
      <dgm:t>
        <a:bodyPr/>
        <a:lstStyle/>
        <a:p>
          <a:endParaRPr lang="en-US"/>
        </a:p>
      </dgm:t>
    </dgm:pt>
    <dgm:pt modelId="{F168E1E5-39BE-4A66-BA72-948364143EF7}" type="pres">
      <dgm:prSet presAssocID="{539C8B14-A040-44D1-9337-0D0D36B7928D}" presName="extraNode" presStyleLbl="node1" presStyleIdx="0" presStyleCnt="3"/>
      <dgm:spPr/>
    </dgm:pt>
    <dgm:pt modelId="{BEB5C860-CC4F-4D54-9CA9-410ADFBCFE65}" type="pres">
      <dgm:prSet presAssocID="{539C8B14-A040-44D1-9337-0D0D36B7928D}" presName="dstNode" presStyleLbl="node1" presStyleIdx="0" presStyleCnt="3"/>
      <dgm:spPr/>
    </dgm:pt>
    <dgm:pt modelId="{51258421-D442-4CA4-933E-D9C42080135E}" type="pres">
      <dgm:prSet presAssocID="{01F3F691-0C32-4B79-810B-D56FBDC325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8C190-3053-4CC8-A9C1-4292EBFFE7B7}" type="pres">
      <dgm:prSet presAssocID="{01F3F691-0C32-4B79-810B-D56FBDC32514}" presName="accent_1" presStyleCnt="0"/>
      <dgm:spPr/>
    </dgm:pt>
    <dgm:pt modelId="{48A0D0B8-E786-4412-A7ED-54083E8A4C87}" type="pres">
      <dgm:prSet presAssocID="{01F3F691-0C32-4B79-810B-D56FBDC32514}" presName="accentRepeatNode" presStyleLbl="solidFgAcc1" presStyleIdx="0" presStyleCnt="3"/>
      <dgm:spPr/>
    </dgm:pt>
    <dgm:pt modelId="{9941AE6C-DE4F-4D05-8D79-206680BF1D1B}" type="pres">
      <dgm:prSet presAssocID="{4B9BB34A-E9DF-4A90-856E-B2346A619F3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7C8F6-07E9-49A6-B2BA-1387B3625722}" type="pres">
      <dgm:prSet presAssocID="{4B9BB34A-E9DF-4A90-856E-B2346A619F38}" presName="accent_2" presStyleCnt="0"/>
      <dgm:spPr/>
    </dgm:pt>
    <dgm:pt modelId="{1F3CCA08-2F85-4554-A58C-2C29A4C61FF3}" type="pres">
      <dgm:prSet presAssocID="{4B9BB34A-E9DF-4A90-856E-B2346A619F38}" presName="accentRepeatNode" presStyleLbl="solidFgAcc1" presStyleIdx="1" presStyleCnt="3"/>
      <dgm:spPr/>
    </dgm:pt>
    <dgm:pt modelId="{D6E5AF5B-C487-4100-AA3A-3741B1D2AB4D}" type="pres">
      <dgm:prSet presAssocID="{149E934A-C7BA-4B4F-8BFE-D5310A41431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B3765-CB22-4641-80C8-8ECA6E74A4A9}" type="pres">
      <dgm:prSet presAssocID="{149E934A-C7BA-4B4F-8BFE-D5310A41431B}" presName="accent_3" presStyleCnt="0"/>
      <dgm:spPr/>
    </dgm:pt>
    <dgm:pt modelId="{1B5EFB85-4373-4729-A262-588466A425EF}" type="pres">
      <dgm:prSet presAssocID="{149E934A-C7BA-4B4F-8BFE-D5310A41431B}" presName="accentRepeatNode" presStyleLbl="solidFgAcc1" presStyleIdx="2" presStyleCnt="3"/>
      <dgm:spPr/>
    </dgm:pt>
  </dgm:ptLst>
  <dgm:cxnLst>
    <dgm:cxn modelId="{47D622D8-06B1-423C-9742-E9B7F149E764}" srcId="{539C8B14-A040-44D1-9337-0D0D36B7928D}" destId="{149E934A-C7BA-4B4F-8BFE-D5310A41431B}" srcOrd="2" destOrd="0" parTransId="{E93D1405-371A-499F-927C-DA0A53725723}" sibTransId="{6AC3DA57-D2E1-40BF-8759-47C4D6E3CDEC}"/>
    <dgm:cxn modelId="{EAD894C5-DD09-4C1A-9FFB-AC3655EEFF21}" type="presOf" srcId="{B5FF7985-07CD-4F9D-A6E1-D0D7CBFBAABE}" destId="{DFCADA68-B485-4AE4-8FEA-22760737148D}" srcOrd="0" destOrd="0" presId="urn:microsoft.com/office/officeart/2008/layout/VerticalCurvedList"/>
    <dgm:cxn modelId="{4FF9F6E6-5768-4658-8424-1CAA35C00FCD}" type="presOf" srcId="{149E934A-C7BA-4B4F-8BFE-D5310A41431B}" destId="{D6E5AF5B-C487-4100-AA3A-3741B1D2AB4D}" srcOrd="0" destOrd="0" presId="urn:microsoft.com/office/officeart/2008/layout/VerticalCurvedList"/>
    <dgm:cxn modelId="{679AFA7A-0318-47BF-9BFA-F92982874C55}" type="presOf" srcId="{4B9BB34A-E9DF-4A90-856E-B2346A619F38}" destId="{9941AE6C-DE4F-4D05-8D79-206680BF1D1B}" srcOrd="0" destOrd="0" presId="urn:microsoft.com/office/officeart/2008/layout/VerticalCurvedList"/>
    <dgm:cxn modelId="{A2595491-DF07-433D-9207-0D31299E74D6}" type="presOf" srcId="{01F3F691-0C32-4B79-810B-D56FBDC32514}" destId="{51258421-D442-4CA4-933E-D9C42080135E}" srcOrd="0" destOrd="0" presId="urn:microsoft.com/office/officeart/2008/layout/VerticalCurvedList"/>
    <dgm:cxn modelId="{507CEC5B-305D-44F7-8D2D-216C689302FD}" srcId="{539C8B14-A040-44D1-9337-0D0D36B7928D}" destId="{01F3F691-0C32-4B79-810B-D56FBDC32514}" srcOrd="0" destOrd="0" parTransId="{67B2E4C8-4BAF-4D99-A733-CBAE9E06433F}" sibTransId="{B5FF7985-07CD-4F9D-A6E1-D0D7CBFBAABE}"/>
    <dgm:cxn modelId="{13371F75-A488-4242-B3D8-2473BBE20992}" type="presOf" srcId="{539C8B14-A040-44D1-9337-0D0D36B7928D}" destId="{E18109DD-88FB-4258-8985-B7170519AC15}" srcOrd="0" destOrd="0" presId="urn:microsoft.com/office/officeart/2008/layout/VerticalCurvedList"/>
    <dgm:cxn modelId="{98ACDCBC-05A6-4FB8-8301-42D4765D5951}" srcId="{539C8B14-A040-44D1-9337-0D0D36B7928D}" destId="{4B9BB34A-E9DF-4A90-856E-B2346A619F38}" srcOrd="1" destOrd="0" parTransId="{4A521972-A9B1-48FF-8CF0-D45EA1D79C36}" sibTransId="{297CBBA7-BB9E-4A43-BD9D-174E818495A4}"/>
    <dgm:cxn modelId="{D06568A9-E3B4-4DBB-97B0-1E6FE07DF86B}" type="presParOf" srcId="{E18109DD-88FB-4258-8985-B7170519AC15}" destId="{68E7429F-E018-4B35-9C79-8179269A85E3}" srcOrd="0" destOrd="0" presId="urn:microsoft.com/office/officeart/2008/layout/VerticalCurvedList"/>
    <dgm:cxn modelId="{F27DF7E0-12E3-4753-997D-661D43546ED6}" type="presParOf" srcId="{68E7429F-E018-4B35-9C79-8179269A85E3}" destId="{97B50777-D3BE-4B5A-BBDF-6386AD8C2C3B}" srcOrd="0" destOrd="0" presId="urn:microsoft.com/office/officeart/2008/layout/VerticalCurvedList"/>
    <dgm:cxn modelId="{75FC0883-F3E0-4F1F-8E14-B707AE48D949}" type="presParOf" srcId="{97B50777-D3BE-4B5A-BBDF-6386AD8C2C3B}" destId="{C4666D4D-974C-41A4-BB6F-5147D9EB6D73}" srcOrd="0" destOrd="0" presId="urn:microsoft.com/office/officeart/2008/layout/VerticalCurvedList"/>
    <dgm:cxn modelId="{385CFCEA-B8BD-494B-98FD-B328071F3E13}" type="presParOf" srcId="{97B50777-D3BE-4B5A-BBDF-6386AD8C2C3B}" destId="{DFCADA68-B485-4AE4-8FEA-22760737148D}" srcOrd="1" destOrd="0" presId="urn:microsoft.com/office/officeart/2008/layout/VerticalCurvedList"/>
    <dgm:cxn modelId="{33DCC11E-C689-44C0-912B-583EE73B1C78}" type="presParOf" srcId="{97B50777-D3BE-4B5A-BBDF-6386AD8C2C3B}" destId="{F168E1E5-39BE-4A66-BA72-948364143EF7}" srcOrd="2" destOrd="0" presId="urn:microsoft.com/office/officeart/2008/layout/VerticalCurvedList"/>
    <dgm:cxn modelId="{3442800D-CC83-43CF-AC4F-B6AD89DF8BF5}" type="presParOf" srcId="{97B50777-D3BE-4B5A-BBDF-6386AD8C2C3B}" destId="{BEB5C860-CC4F-4D54-9CA9-410ADFBCFE65}" srcOrd="3" destOrd="0" presId="urn:microsoft.com/office/officeart/2008/layout/VerticalCurvedList"/>
    <dgm:cxn modelId="{9958DC94-1B4F-4DF8-961D-E7C7EF8B6D03}" type="presParOf" srcId="{68E7429F-E018-4B35-9C79-8179269A85E3}" destId="{51258421-D442-4CA4-933E-D9C42080135E}" srcOrd="1" destOrd="0" presId="urn:microsoft.com/office/officeart/2008/layout/VerticalCurvedList"/>
    <dgm:cxn modelId="{08F8E217-52BF-4426-ACE8-A9E4C4E95AD6}" type="presParOf" srcId="{68E7429F-E018-4B35-9C79-8179269A85E3}" destId="{A958C190-3053-4CC8-A9C1-4292EBFFE7B7}" srcOrd="2" destOrd="0" presId="urn:microsoft.com/office/officeart/2008/layout/VerticalCurvedList"/>
    <dgm:cxn modelId="{777E4F17-12C5-4DAB-A2BD-30444185E5D8}" type="presParOf" srcId="{A958C190-3053-4CC8-A9C1-4292EBFFE7B7}" destId="{48A0D0B8-E786-4412-A7ED-54083E8A4C87}" srcOrd="0" destOrd="0" presId="urn:microsoft.com/office/officeart/2008/layout/VerticalCurvedList"/>
    <dgm:cxn modelId="{FFD81611-1D2C-4009-82D4-F0EF1E3E395B}" type="presParOf" srcId="{68E7429F-E018-4B35-9C79-8179269A85E3}" destId="{9941AE6C-DE4F-4D05-8D79-206680BF1D1B}" srcOrd="3" destOrd="0" presId="urn:microsoft.com/office/officeart/2008/layout/VerticalCurvedList"/>
    <dgm:cxn modelId="{CC92D56E-55E7-48E5-84AC-7AAD6F5BEF57}" type="presParOf" srcId="{68E7429F-E018-4B35-9C79-8179269A85E3}" destId="{75B7C8F6-07E9-49A6-B2BA-1387B3625722}" srcOrd="4" destOrd="0" presId="urn:microsoft.com/office/officeart/2008/layout/VerticalCurvedList"/>
    <dgm:cxn modelId="{77409954-DCAA-4CF7-B4F6-1B53CF9E092B}" type="presParOf" srcId="{75B7C8F6-07E9-49A6-B2BA-1387B3625722}" destId="{1F3CCA08-2F85-4554-A58C-2C29A4C61FF3}" srcOrd="0" destOrd="0" presId="urn:microsoft.com/office/officeart/2008/layout/VerticalCurvedList"/>
    <dgm:cxn modelId="{3336C9C4-46BD-4135-BBFA-2B9CB3B47229}" type="presParOf" srcId="{68E7429F-E018-4B35-9C79-8179269A85E3}" destId="{D6E5AF5B-C487-4100-AA3A-3741B1D2AB4D}" srcOrd="5" destOrd="0" presId="urn:microsoft.com/office/officeart/2008/layout/VerticalCurvedList"/>
    <dgm:cxn modelId="{C3746F1D-FEBC-45F3-98B5-68C9201EA50D}" type="presParOf" srcId="{68E7429F-E018-4B35-9C79-8179269A85E3}" destId="{412B3765-CB22-4641-80C8-8ECA6E74A4A9}" srcOrd="6" destOrd="0" presId="urn:microsoft.com/office/officeart/2008/layout/VerticalCurvedList"/>
    <dgm:cxn modelId="{84FC8616-0503-4C77-AF76-1CE8E0E6B5AE}" type="presParOf" srcId="{412B3765-CB22-4641-80C8-8ECA6E74A4A9}" destId="{1B5EFB85-4373-4729-A262-588466A425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ADA68-B485-4AE4-8FEA-22760737148D}">
      <dsp:nvSpPr>
        <dsp:cNvPr id="0" name=""/>
        <dsp:cNvSpPr/>
      </dsp:nvSpPr>
      <dsp:spPr>
        <a:xfrm>
          <a:off x="-5574157" y="-853493"/>
          <a:ext cx="6637761" cy="6637761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58421-D442-4CA4-933E-D9C42080135E}">
      <dsp:nvSpPr>
        <dsp:cNvPr id="0" name=""/>
        <dsp:cNvSpPr/>
      </dsp:nvSpPr>
      <dsp:spPr>
        <a:xfrm>
          <a:off x="684391" y="493077"/>
          <a:ext cx="6820689" cy="9861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7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Focus on highly impacted communities</a:t>
          </a:r>
          <a:endParaRPr lang="en-US" sz="2200" kern="1200" dirty="0"/>
        </a:p>
      </dsp:txBody>
      <dsp:txXfrm>
        <a:off x="684391" y="493077"/>
        <a:ext cx="6820689" cy="986155"/>
      </dsp:txXfrm>
    </dsp:sp>
    <dsp:sp modelId="{48A0D0B8-E786-4412-A7ED-54083E8A4C87}">
      <dsp:nvSpPr>
        <dsp:cNvPr id="0" name=""/>
        <dsp:cNvSpPr/>
      </dsp:nvSpPr>
      <dsp:spPr>
        <a:xfrm>
          <a:off x="68044" y="369808"/>
          <a:ext cx="1232693" cy="123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1AE6C-DE4F-4D05-8D79-206680BF1D1B}">
      <dsp:nvSpPr>
        <dsp:cNvPr id="0" name=""/>
        <dsp:cNvSpPr/>
      </dsp:nvSpPr>
      <dsp:spPr>
        <a:xfrm>
          <a:off x="1042858" y="1972310"/>
          <a:ext cx="6462222" cy="986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7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Considered measures such as cumulative incidence of COVID</a:t>
          </a:r>
          <a:endParaRPr lang="en-US" sz="2200" kern="1200" dirty="0"/>
        </a:p>
      </dsp:txBody>
      <dsp:txXfrm>
        <a:off x="1042858" y="1972310"/>
        <a:ext cx="6462222" cy="986155"/>
      </dsp:txXfrm>
    </dsp:sp>
    <dsp:sp modelId="{1F3CCA08-2F85-4554-A58C-2C29A4C61FF3}">
      <dsp:nvSpPr>
        <dsp:cNvPr id="0" name=""/>
        <dsp:cNvSpPr/>
      </dsp:nvSpPr>
      <dsp:spPr>
        <a:xfrm>
          <a:off x="426512" y="1849040"/>
          <a:ext cx="1232693" cy="123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5AF5B-C487-4100-AA3A-3741B1D2AB4D}">
      <dsp:nvSpPr>
        <dsp:cNvPr id="0" name=""/>
        <dsp:cNvSpPr/>
      </dsp:nvSpPr>
      <dsp:spPr>
        <a:xfrm>
          <a:off x="684391" y="3451542"/>
          <a:ext cx="6820689" cy="9861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7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Continuous improvement approach to addressing language barriers and vaccine hesitancy</a:t>
          </a:r>
          <a:endParaRPr lang="en-US" sz="2200" kern="1200" dirty="0"/>
        </a:p>
      </dsp:txBody>
      <dsp:txXfrm>
        <a:off x="684391" y="3451542"/>
        <a:ext cx="6820689" cy="986155"/>
      </dsp:txXfrm>
    </dsp:sp>
    <dsp:sp modelId="{1B5EFB85-4373-4729-A262-588466A425EF}">
      <dsp:nvSpPr>
        <dsp:cNvPr id="0" name=""/>
        <dsp:cNvSpPr/>
      </dsp:nvSpPr>
      <dsp:spPr>
        <a:xfrm>
          <a:off x="68044" y="3328273"/>
          <a:ext cx="1232693" cy="123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A2A5-B004-4CCC-B69F-6834FB3C58D4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3E42F-7DD6-4D21-8CD6-098FA4F64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3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FE7EE-41BE-2646-AD78-BFE02926F1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FE7EE-41BE-2646-AD78-BFE02926F1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1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 &amp; recovery site</a:t>
            </a:r>
          </a:p>
          <a:p>
            <a:r>
              <a:rPr lang="en-US" dirty="0" smtClean="0"/>
              <a:t>142,000 (cases unknown),</a:t>
            </a:r>
            <a:r>
              <a:rPr lang="en-US" baseline="0" dirty="0" smtClean="0"/>
              <a:t> </a:t>
            </a:r>
            <a:r>
              <a:rPr lang="en-US" dirty="0" smtClean="0"/>
              <a:t>1,600 (hospitalizations</a:t>
            </a:r>
            <a:r>
              <a:rPr lang="en-US" baseline="0" dirty="0" smtClean="0"/>
              <a:t> unknown)</a:t>
            </a:r>
            <a:r>
              <a:rPr lang="en-US" dirty="0" smtClean="0"/>
              <a:t>, 69 (69 unknown) </a:t>
            </a:r>
            <a:r>
              <a:rPr lang="en-US" dirty="0" smtClean="0">
                <a:sym typeface="Wingdings" panose="05000000000000000000" pitchFamily="2" charset="2"/>
              </a:rPr>
              <a:t> likely an issue with race/ethnicity</a:t>
            </a:r>
            <a:r>
              <a:rPr lang="en-US" baseline="0" dirty="0" smtClean="0">
                <a:sym typeface="Wingdings" panose="05000000000000000000" pitchFamily="2" charset="2"/>
              </a:rPr>
              <a:t> data capture (e.g., not required in order to get COVID testing but typically is standard workflow for hospital admission and even more likely recorded for deaths)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462C-AC7E-4BA2-A278-7DABAC0CB0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3E42F-7DD6-4D21-8CD6-098FA4F64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2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D97D04-000F-4C69-910B-E567126C3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065" y="5210169"/>
            <a:ext cx="3742952" cy="121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9276-31F6-4C7E-B446-A363A8A5B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530FFDC-955C-4366-B08F-12C9D409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83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34800"/>
            <a:ext cx="11052740" cy="2158432"/>
          </a:xfrm>
        </p:spPr>
        <p:txBody>
          <a:bodyPr numCol="2" spcCol="288000"/>
          <a:lstStyle>
            <a:lvl1pPr>
              <a:spcAft>
                <a:spcPts val="1000"/>
              </a:spcAft>
              <a:defRPr sz="1400" b="0"/>
            </a:lvl1pPr>
            <a:lvl2pPr>
              <a:spcAft>
                <a:spcPts val="1000"/>
              </a:spcAft>
              <a:defRPr sz="1400" b="0"/>
            </a:lvl2pPr>
            <a:lvl3pPr>
              <a:spcAft>
                <a:spcPts val="1000"/>
              </a:spcAft>
              <a:defRPr sz="1400" b="0"/>
            </a:lvl3pPr>
            <a:lvl4pPr>
              <a:spcAft>
                <a:spcPts val="1000"/>
              </a:spcAft>
              <a:defRPr sz="1400" b="0"/>
            </a:lvl4pPr>
            <a:lvl5pPr>
              <a:spcAft>
                <a:spcPts val="1000"/>
              </a:spcAft>
              <a:defRPr sz="14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F982DF-366D-43A8-895B-BE8FEC06843F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34D1F61-0F4B-4F89-8921-A32DEDB172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1D7B394-5C8B-448E-8211-388536AB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7018E68-DE00-4F0B-9185-8286938F9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0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34800"/>
            <a:ext cx="5118487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AE663D-18E3-4214-A8EC-8724C96010B4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D8D7C4-2072-4966-B25B-FD3096474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197" y="313200"/>
            <a:ext cx="1104053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B987E93-5B92-41DF-BF44-1AAE7F876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8F7B234-BF36-4B7C-9BE7-139F7CD9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095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21015"/>
            <a:ext cx="5136000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900"/>
            </a:lvl1pPr>
            <a:lvl2pPr>
              <a:lnSpc>
                <a:spcPct val="100000"/>
              </a:lnSpc>
              <a:spcAft>
                <a:spcPts val="1000"/>
              </a:spcAft>
              <a:defRPr sz="1900"/>
            </a:lvl2pPr>
            <a:lvl3pPr>
              <a:lnSpc>
                <a:spcPct val="100000"/>
              </a:lnSpc>
              <a:spcAft>
                <a:spcPts val="1000"/>
              </a:spcAft>
              <a:defRPr sz="1900"/>
            </a:lvl3pPr>
            <a:lvl4pPr>
              <a:lnSpc>
                <a:spcPct val="100000"/>
              </a:lnSpc>
              <a:spcAft>
                <a:spcPts val="1000"/>
              </a:spcAft>
              <a:defRPr sz="1900"/>
            </a:lvl4pPr>
            <a:lvl5pPr>
              <a:lnSpc>
                <a:spcPct val="100000"/>
              </a:lnSpc>
              <a:spcAft>
                <a:spcPts val="1000"/>
              </a:spcAft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13DF0F-5873-49AF-9208-39854D61C90D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0AD0A5-224F-4C9B-9A27-D9C0E5E71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2708CC-01EC-4CF0-8C61-BC51F119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AD7C1D-95A6-4122-89D2-98CC016E4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687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1306288"/>
            <a:ext cx="11040532" cy="4998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34800"/>
            <a:ext cx="5520000" cy="202415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400"/>
            </a:lvl1pPr>
            <a:lvl2pPr>
              <a:lnSpc>
                <a:spcPct val="100000"/>
              </a:lnSpc>
              <a:spcAft>
                <a:spcPts val="1000"/>
              </a:spcAft>
              <a:defRPr sz="1400"/>
            </a:lvl2pPr>
            <a:lvl3pPr>
              <a:lnSpc>
                <a:spcPct val="100000"/>
              </a:lnSpc>
              <a:spcAft>
                <a:spcPts val="1000"/>
              </a:spcAft>
              <a:defRPr sz="1400"/>
            </a:lvl3pPr>
            <a:lvl4pPr>
              <a:lnSpc>
                <a:spcPct val="100000"/>
              </a:lnSpc>
              <a:spcAft>
                <a:spcPts val="1000"/>
              </a:spcAft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D3A4B6-3484-43F3-860D-793187396B3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9E9801-F1B9-4C57-A25B-2CFE611C42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4559B67-857E-42A8-B029-16972D90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FC7BE36-0DF7-467A-AF41-D83F4CA50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27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34800"/>
            <a:ext cx="4464000" cy="2024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400"/>
            </a:lvl2pPr>
            <a:lvl3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spcAft>
                <a:spcPts val="800"/>
              </a:spcAft>
              <a:defRPr sz="1400"/>
            </a:lvl4pPr>
            <a:lvl5pPr>
              <a:lnSpc>
                <a:spcPct val="100000"/>
              </a:lnSpc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278651"/>
            <a:ext cx="3518597" cy="143016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200"/>
            </a:lvl2pPr>
            <a:lvl3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3pPr>
            <a:lvl4pPr>
              <a:lnSpc>
                <a:spcPct val="100000"/>
              </a:lnSpc>
              <a:spcAft>
                <a:spcPts val="800"/>
              </a:spcAft>
              <a:defRPr sz="1200"/>
            </a:lvl4pPr>
            <a:lvl5pPr>
              <a:lnSpc>
                <a:spcPct val="100000"/>
              </a:lnSpc>
              <a:spcAft>
                <a:spcPts val="8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36DAE-312D-4B83-8B89-5E61561677D5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3C0FF2E-6A98-4868-8ACD-921A0ADEA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88CAC6A-E4A6-43F4-A73D-06A3C416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487DED2-3BF9-49DE-A188-1477B6DA9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5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2180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D97D04-000F-4C69-910B-E567126C3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065" y="5210169"/>
            <a:ext cx="3742952" cy="121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9276-31F6-4C7E-B446-A363A8A5B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0F5D9-D588-4B28-8FF0-E9B1A06B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71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6EB48-095D-4A73-A677-7161BB44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40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4AD92-8288-4EC3-94FA-E4A82EBB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7E1C86-D375-4AC9-BBA5-DDD8BECA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0B95-05D5-409C-8B10-4D06959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2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46907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46907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AF4BA06-8CF9-4BD6-9318-B16B2393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65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865FA5-1782-4EAA-B8CF-F305439A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045827-D0B3-4116-B7AE-AC011BCB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60170-0252-4778-B085-20B0CD187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358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0045C-7EE2-4D40-8A65-0F99E126B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92C1D-4743-4071-8BF8-053B6D46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B19A29-B637-4A72-9825-65E3CDD8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77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8445115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48F723-5030-4FA2-A27A-AA4DB3D3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7B6655-7403-4C74-A251-EABF2635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0E3C8-F1C3-4ADA-AE74-7A72710B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87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5600"/>
            <a:ext cx="11040532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632488-B73B-4F35-B333-2B1A967D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40C4BE-E81C-4229-94E3-80A220D5F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CC76B-0AC6-4353-A54E-D32E75F17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173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BF9D90-75A7-4258-ADAD-4BECF61C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71B2DA-F8B5-4112-BCE3-CFDA34BB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EC8F2CA-148C-4883-887D-80A7CFC2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53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530FFDC-955C-4366-B08F-12C9D409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0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46907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46907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AF4BA06-8CF9-4BD6-9318-B16B2393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38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7524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357947"/>
            <a:ext cx="7660216" cy="20589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02F3890-0815-45FA-8F1E-1140F6D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90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91856"/>
            <a:ext cx="532776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291856"/>
            <a:ext cx="5339964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5D73FA-30AA-487E-9D16-422D37580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9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46907"/>
            <a:ext cx="5118487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329E653-B08C-4FDE-ADD3-028842FD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7524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357947"/>
            <a:ext cx="7660216" cy="20589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02F3890-0815-45FA-8F1E-1140F6D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648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5136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3DB35D-5E89-453E-B92F-085C8480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72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627514"/>
            <a:ext cx="11398251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638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E175B27-6547-4F17-A8CA-FEDE4C65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717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90057"/>
            <a:ext cx="446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3518597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D4C30F-00F2-4C78-A717-48103A4B1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3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8FC3-134E-4747-AA33-D206F6BEF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195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D97D04-000F-4C69-910B-E567126C3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065" y="5210169"/>
            <a:ext cx="3742952" cy="121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9276-31F6-4C7E-B446-A363A8A5B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52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0F5D9-D588-4B28-8FF0-E9B1A06B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14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6EB48-095D-4A73-A677-7161BB44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73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4AD92-8288-4EC3-94FA-E4A82EBB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7E1C86-D375-4AC9-BBA5-DDD8BECA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0B95-05D5-409C-8B10-4D06959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184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865FA5-1782-4EAA-B8CF-F305439A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045827-D0B3-4116-B7AE-AC011BCB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60170-0252-4778-B085-20B0CD187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93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0045C-7EE2-4D40-8A65-0F99E126B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92C1D-4743-4071-8BF8-053B6D46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B19A29-B637-4A72-9825-65E3CDD8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91856"/>
            <a:ext cx="532776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291856"/>
            <a:ext cx="5339964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5D73FA-30AA-487E-9D16-422D37580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8445115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48F723-5030-4FA2-A27A-AA4DB3D3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7B6655-7403-4C74-A251-EABF2635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0E3C8-F1C3-4ADA-AE74-7A72710B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81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5600"/>
            <a:ext cx="11040532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632488-B73B-4F35-B333-2B1A967D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40C4BE-E81C-4229-94E3-80A220D5F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CC76B-0AC6-4353-A54E-D32E75F17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66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BF9D90-75A7-4258-ADAD-4BECF61C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71B2DA-F8B5-4112-BCE3-CFDA34BB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EC8F2CA-148C-4883-887D-80A7CFC2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68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530FFDC-955C-4366-B08F-12C9D409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73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46907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46907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AF4BA06-8CF9-4BD6-9318-B16B2393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03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7524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357947"/>
            <a:ext cx="7660216" cy="20589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02F3890-0815-45FA-8F1E-1140F6D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724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91856"/>
            <a:ext cx="532776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291856"/>
            <a:ext cx="5339964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5D73FA-30AA-487E-9D16-422D37580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3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46907"/>
            <a:ext cx="5118487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329E653-B08C-4FDE-ADD3-028842FD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79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5136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3DB35D-5E89-453E-B92F-085C8480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35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627514"/>
            <a:ext cx="11398251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638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E175B27-6547-4F17-A8CA-FEDE4C65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46907"/>
            <a:ext cx="5118487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329E653-B08C-4FDE-ADD3-028842FD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7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90057"/>
            <a:ext cx="446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3518597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D4C30F-00F2-4C78-A717-48103A4B1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825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119AFD-192A-4A19-9CC0-4065A75F0B25}"/>
              </a:ext>
            </a:extLst>
          </p:cNvPr>
          <p:cNvSpPr/>
          <p:nvPr userDrawn="1"/>
        </p:nvSpPr>
        <p:spPr>
          <a:xfrm>
            <a:off x="0" y="0"/>
            <a:ext cx="12200432" cy="6419850"/>
          </a:xfrm>
          <a:custGeom>
            <a:avLst/>
            <a:gdLst>
              <a:gd name="connsiteX0" fmla="*/ 0 w 12192000"/>
              <a:gd name="connsiteY0" fmla="*/ 0 h 6456935"/>
              <a:gd name="connsiteX1" fmla="*/ 12192000 w 12192000"/>
              <a:gd name="connsiteY1" fmla="*/ 0 h 6456935"/>
              <a:gd name="connsiteX2" fmla="*/ 12192000 w 12192000"/>
              <a:gd name="connsiteY2" fmla="*/ 6456935 h 6456935"/>
              <a:gd name="connsiteX3" fmla="*/ 0 w 12192000"/>
              <a:gd name="connsiteY3" fmla="*/ 6456935 h 6456935"/>
              <a:gd name="connsiteX4" fmla="*/ 0 w 12192000"/>
              <a:gd name="connsiteY4" fmla="*/ 0 h 6456935"/>
              <a:gd name="connsiteX0" fmla="*/ 0 w 12192000"/>
              <a:gd name="connsiteY0" fmla="*/ 0 h 6456935"/>
              <a:gd name="connsiteX1" fmla="*/ 12192000 w 12192000"/>
              <a:gd name="connsiteY1" fmla="*/ 0 h 6456935"/>
              <a:gd name="connsiteX2" fmla="*/ 12172950 w 12192000"/>
              <a:gd name="connsiteY2" fmla="*/ 4666235 h 6456935"/>
              <a:gd name="connsiteX3" fmla="*/ 12192000 w 12192000"/>
              <a:gd name="connsiteY3" fmla="*/ 6456935 h 6456935"/>
              <a:gd name="connsiteX4" fmla="*/ 0 w 12192000"/>
              <a:gd name="connsiteY4" fmla="*/ 6456935 h 6456935"/>
              <a:gd name="connsiteX5" fmla="*/ 0 w 12192000"/>
              <a:gd name="connsiteY5" fmla="*/ 0 h 6456935"/>
              <a:gd name="connsiteX0" fmla="*/ 0 w 12192000"/>
              <a:gd name="connsiteY0" fmla="*/ 0 h 6456935"/>
              <a:gd name="connsiteX1" fmla="*/ 12192000 w 12192000"/>
              <a:gd name="connsiteY1" fmla="*/ 0 h 6456935"/>
              <a:gd name="connsiteX2" fmla="*/ 12172950 w 12192000"/>
              <a:gd name="connsiteY2" fmla="*/ 4666235 h 6456935"/>
              <a:gd name="connsiteX3" fmla="*/ 0 w 12192000"/>
              <a:gd name="connsiteY3" fmla="*/ 6456935 h 6456935"/>
              <a:gd name="connsiteX4" fmla="*/ 0 w 12192000"/>
              <a:gd name="connsiteY4" fmla="*/ 0 h 6456935"/>
              <a:gd name="connsiteX0" fmla="*/ 0 w 12192000"/>
              <a:gd name="connsiteY0" fmla="*/ 0 h 6456935"/>
              <a:gd name="connsiteX1" fmla="*/ 12192000 w 12192000"/>
              <a:gd name="connsiteY1" fmla="*/ 0 h 6456935"/>
              <a:gd name="connsiteX2" fmla="*/ 12172950 w 12192000"/>
              <a:gd name="connsiteY2" fmla="*/ 4609085 h 6456935"/>
              <a:gd name="connsiteX3" fmla="*/ 0 w 12192000"/>
              <a:gd name="connsiteY3" fmla="*/ 6456935 h 6456935"/>
              <a:gd name="connsiteX4" fmla="*/ 0 w 12192000"/>
              <a:gd name="connsiteY4" fmla="*/ 0 h 6456935"/>
              <a:gd name="connsiteX0" fmla="*/ 0 w 12192000"/>
              <a:gd name="connsiteY0" fmla="*/ 0 h 6456935"/>
              <a:gd name="connsiteX1" fmla="*/ 12192000 w 12192000"/>
              <a:gd name="connsiteY1" fmla="*/ 0 h 6456935"/>
              <a:gd name="connsiteX2" fmla="*/ 12186598 w 12192000"/>
              <a:gd name="connsiteY2" fmla="*/ 4663676 h 6456935"/>
              <a:gd name="connsiteX3" fmla="*/ 0 w 12192000"/>
              <a:gd name="connsiteY3" fmla="*/ 6456935 h 6456935"/>
              <a:gd name="connsiteX4" fmla="*/ 0 w 12192000"/>
              <a:gd name="connsiteY4" fmla="*/ 0 h 6456935"/>
              <a:gd name="connsiteX0" fmla="*/ 0 w 12200432"/>
              <a:gd name="connsiteY0" fmla="*/ 0 h 6456935"/>
              <a:gd name="connsiteX1" fmla="*/ 12192000 w 12200432"/>
              <a:gd name="connsiteY1" fmla="*/ 0 h 6456935"/>
              <a:gd name="connsiteX2" fmla="*/ 12200246 w 12200432"/>
              <a:gd name="connsiteY2" fmla="*/ 4663676 h 6456935"/>
              <a:gd name="connsiteX3" fmla="*/ 0 w 12200432"/>
              <a:gd name="connsiteY3" fmla="*/ 6456935 h 6456935"/>
              <a:gd name="connsiteX4" fmla="*/ 0 w 12200432"/>
              <a:gd name="connsiteY4" fmla="*/ 0 h 64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32" h="6456935">
                <a:moveTo>
                  <a:pt x="0" y="0"/>
                </a:moveTo>
                <a:lnTo>
                  <a:pt x="12192000" y="0"/>
                </a:lnTo>
                <a:cubicBezTo>
                  <a:pt x="12190199" y="1554559"/>
                  <a:pt x="12202047" y="3109117"/>
                  <a:pt x="12200246" y="4663676"/>
                </a:cubicBezTo>
                <a:lnTo>
                  <a:pt x="0" y="6456935"/>
                </a:lnTo>
                <a:lnTo>
                  <a:pt x="0" y="0"/>
                </a:lnTo>
                <a:close/>
              </a:path>
            </a:pathLst>
          </a:custGeom>
          <a:solidFill>
            <a:srgbClr val="4CB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948AF9-965F-461C-BFE8-BD11D6560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0147" y="-15070"/>
            <a:ext cx="5905501" cy="5748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85B77-60CD-4D87-8FD5-4AD840342E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9335" y="5438231"/>
            <a:ext cx="3276000" cy="1136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82057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3276" y="2649904"/>
            <a:ext cx="7866856" cy="1050505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4629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2B4682-452F-4D0E-8D99-6A5AA5605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79C5C5-A810-42AB-8512-7F0D070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273" y="6444000"/>
            <a:ext cx="928201" cy="237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B925FA-8886-46D2-878B-0AF0DA3EE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1784"/>
            <a:ext cx="1980000" cy="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71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2B4682-452F-4D0E-8D99-6A5AA5605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79C5C5-A810-42AB-8512-7F0D070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0273" y="6444000"/>
            <a:ext cx="928201" cy="237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1DCFF22-76D8-4E55-AE5F-1A49E96AC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267" y="301784"/>
            <a:ext cx="1980000" cy="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70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332000"/>
            <a:ext cx="7866000" cy="4672042"/>
          </a:xfrm>
        </p:spPr>
        <p:txBody>
          <a:bodyPr/>
          <a:lstStyle>
            <a:lvl1pPr>
              <a:lnSpc>
                <a:spcPts val="1700"/>
              </a:lnSpc>
              <a:spcAft>
                <a:spcPts val="1400"/>
              </a:spcAft>
              <a:defRPr sz="1500"/>
            </a:lvl1pPr>
            <a:lvl2pPr>
              <a:lnSpc>
                <a:spcPts val="1700"/>
              </a:lnSpc>
              <a:spcAft>
                <a:spcPts val="1400"/>
              </a:spcAft>
              <a:defRPr sz="1500"/>
            </a:lvl2pPr>
            <a:lvl3pPr>
              <a:lnSpc>
                <a:spcPts val="1700"/>
              </a:lnSpc>
              <a:spcAft>
                <a:spcPts val="1400"/>
              </a:spcAft>
              <a:defRPr sz="1500"/>
            </a:lvl3pPr>
            <a:lvl4pPr>
              <a:lnSpc>
                <a:spcPts val="1700"/>
              </a:lnSpc>
              <a:spcAft>
                <a:spcPts val="1400"/>
              </a:spcAft>
              <a:defRPr sz="1500"/>
            </a:lvl4pPr>
            <a:lvl5pPr>
              <a:lnSpc>
                <a:spcPts val="1700"/>
              </a:lnSpc>
              <a:spcAft>
                <a:spcPts val="14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0273" y="6444000"/>
            <a:ext cx="928201" cy="237233"/>
          </a:xfrm>
        </p:spPr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56593E4-3F82-4C9D-A835-C6A38859A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332000"/>
            <a:ext cx="7632000" cy="4712169"/>
          </a:xfrm>
        </p:spPr>
        <p:txBody>
          <a:bodyPr/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0273" y="6444000"/>
            <a:ext cx="928201" cy="237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CC5CA-05EA-41E3-8F8E-4E736CB74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1784"/>
            <a:ext cx="1980000" cy="68847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9601F37-500D-4E3B-BDF3-40D7567879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44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5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331999"/>
            <a:ext cx="11040532" cy="4896000"/>
          </a:xfrm>
        </p:spPr>
        <p:txBody>
          <a:bodyPr numCol="2" spcCol="288000"/>
          <a:lstStyle>
            <a:lvl1pPr marL="324000" indent="0">
              <a:lnSpc>
                <a:spcPts val="1700"/>
              </a:lnSpc>
              <a:spcAft>
                <a:spcPts val="600"/>
              </a:spcAft>
              <a:tabLst/>
              <a:defRPr sz="1600" b="1">
                <a:solidFill>
                  <a:schemeClr val="accent3"/>
                </a:solidFill>
              </a:defRPr>
            </a:lvl1pPr>
            <a:lvl2pPr marL="0" indent="0">
              <a:lnSpc>
                <a:spcPts val="1700"/>
              </a:lnSpc>
              <a:spcAft>
                <a:spcPts val="600"/>
              </a:spcAft>
              <a:buNone/>
              <a:tabLst>
                <a:tab pos="447675" algn="l"/>
              </a:tabLst>
              <a:defRPr sz="16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0273" y="6444000"/>
            <a:ext cx="928201" cy="237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BE4CC85-324C-42E1-9C77-C4A0C9FF8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1784"/>
            <a:ext cx="1980000" cy="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83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332000"/>
            <a:ext cx="9180000" cy="4712170"/>
          </a:xfrm>
        </p:spPr>
        <p:txBody>
          <a:bodyPr numCol="2" spcCol="432000" rtlCol="0"/>
          <a:lstStyle>
            <a:lvl1pPr>
              <a:lnSpc>
                <a:spcPts val="1700"/>
              </a:lnSpc>
              <a:spcAft>
                <a:spcPts val="1200"/>
              </a:spcAft>
              <a:defRPr sz="1500"/>
            </a:lvl1pPr>
            <a:lvl2pPr marL="179388" indent="-179388">
              <a:lnSpc>
                <a:spcPts val="1700"/>
              </a:lnSpc>
              <a:defRPr sz="1500"/>
            </a:lvl2pPr>
            <a:lvl3pPr>
              <a:lnSpc>
                <a:spcPts val="1700"/>
              </a:lnSpc>
              <a:defRPr sz="1500"/>
            </a:lvl3pPr>
            <a:lvl4pPr>
              <a:lnSpc>
                <a:spcPts val="1700"/>
              </a:lnSpc>
              <a:defRPr sz="1500"/>
            </a:lvl4pPr>
            <a:lvl5pPr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0273" y="6444000"/>
            <a:ext cx="928201" cy="237233"/>
          </a:xfrm>
        </p:spPr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8A89F72-9144-4278-8864-D9F543559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843863F-1C78-4A29-90BF-957765F97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3155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332000"/>
            <a:ext cx="11040532" cy="4712170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CCF21-5196-40D3-90EF-A05A574FB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E6E2BE-AAD5-4A0B-BBFF-3347C2591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5937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332000"/>
            <a:ext cx="3424099" cy="480724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32000"/>
            <a:ext cx="5364000" cy="4807244"/>
          </a:xfrm>
        </p:spPr>
        <p:txBody>
          <a:bodyPr numCol="2" spcCol="2880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FEE0802-9BDA-4580-963B-CCA111BE5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0DEB040-9785-4978-B0CE-5F11C1C65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7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5136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3DB35D-5E89-453E-B92F-085C8480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664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32000"/>
            <a:ext cx="3322498" cy="192942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400" b="1"/>
            </a:lvl1pPr>
            <a:lvl2pPr marL="0" indent="0">
              <a:lnSpc>
                <a:spcPts val="1800"/>
              </a:lnSpc>
              <a:buNone/>
              <a:defRPr sz="1400" b="0"/>
            </a:lvl2pPr>
            <a:lvl3pPr marL="180000" indent="-216000">
              <a:lnSpc>
                <a:spcPts val="1800"/>
              </a:lnSpc>
              <a:buFont typeface="Arial" panose="020B0604020202020204" pitchFamily="34" charset="0"/>
              <a:buChar char="•"/>
              <a:defRPr sz="1400" b="0"/>
            </a:lvl3pPr>
            <a:lvl4pPr>
              <a:lnSpc>
                <a:spcPts val="1800"/>
              </a:lnSpc>
              <a:defRPr sz="1400" b="0"/>
            </a:lvl4pPr>
            <a:lvl5pPr>
              <a:lnSpc>
                <a:spcPts val="1800"/>
              </a:lnSpc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87941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2" y="3865184"/>
            <a:ext cx="3322498" cy="1929426"/>
          </a:xfrm>
        </p:spPr>
        <p:txBody>
          <a:bodyPr/>
          <a:lstStyle>
            <a:lvl1pPr>
              <a:spcAft>
                <a:spcPts val="0"/>
              </a:spcAft>
              <a:defRPr sz="1400" b="1"/>
            </a:lvl1pPr>
            <a:lvl2pPr marL="0" indent="0">
              <a:buNone/>
              <a:defRPr sz="1400" b="0"/>
            </a:lvl2pPr>
            <a:lvl3pPr marL="180000" indent="-216000">
              <a:buFont typeface="Arial" panose="020B0604020202020204" pitchFamily="34" charset="0"/>
              <a:buChar char="•"/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601980" y="1332000"/>
            <a:ext cx="6300000" cy="20589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601127" y="3899015"/>
            <a:ext cx="6300000" cy="20589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B0B28C-D753-4F42-BD5D-27052DBB1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EE02DF3-2915-48FE-BFA2-E6E6FC70C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2967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332000"/>
            <a:ext cx="4500000" cy="2158432"/>
          </a:xfrm>
        </p:spPr>
        <p:txBody>
          <a:bodyPr/>
          <a:lstStyle>
            <a:lvl1pPr>
              <a:lnSpc>
                <a:spcPts val="1700"/>
              </a:lnSpc>
              <a:spcAft>
                <a:spcPts val="1200"/>
              </a:spcAft>
              <a:defRPr sz="1500" b="0"/>
            </a:lvl1pPr>
            <a:lvl2pPr>
              <a:lnSpc>
                <a:spcPts val="1700"/>
              </a:lnSpc>
              <a:spcAft>
                <a:spcPts val="1200"/>
              </a:spcAft>
              <a:defRPr sz="1500" b="0"/>
            </a:lvl2pPr>
            <a:lvl3pPr>
              <a:lnSpc>
                <a:spcPts val="1700"/>
              </a:lnSpc>
              <a:spcAft>
                <a:spcPts val="1200"/>
              </a:spcAft>
              <a:defRPr sz="1500" b="0"/>
            </a:lvl3pPr>
            <a:lvl4pPr>
              <a:lnSpc>
                <a:spcPts val="1700"/>
              </a:lnSpc>
              <a:spcAft>
                <a:spcPts val="1200"/>
              </a:spcAft>
              <a:defRPr sz="1500" b="0"/>
            </a:lvl4pPr>
            <a:lvl5pPr>
              <a:lnSpc>
                <a:spcPts val="1700"/>
              </a:lnSpc>
              <a:spcAft>
                <a:spcPts val="1200"/>
              </a:spcAft>
              <a:defRPr sz="15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332000"/>
            <a:ext cx="4320000" cy="2137144"/>
          </a:xfrm>
        </p:spPr>
        <p:txBody>
          <a:bodyPr/>
          <a:lstStyle>
            <a:lvl1pPr>
              <a:lnSpc>
                <a:spcPts val="1700"/>
              </a:lnSpc>
              <a:spcAft>
                <a:spcPts val="1200"/>
              </a:spcAft>
              <a:defRPr sz="1500" b="0"/>
            </a:lvl1pPr>
            <a:lvl2pPr>
              <a:lnSpc>
                <a:spcPts val="1700"/>
              </a:lnSpc>
              <a:spcAft>
                <a:spcPts val="1200"/>
              </a:spcAft>
              <a:defRPr sz="1500" b="0"/>
            </a:lvl2pPr>
            <a:lvl3pPr>
              <a:lnSpc>
                <a:spcPts val="1700"/>
              </a:lnSpc>
              <a:spcAft>
                <a:spcPts val="1200"/>
              </a:spcAft>
              <a:defRPr sz="1500" b="0"/>
            </a:lvl3pPr>
            <a:lvl4pPr>
              <a:lnSpc>
                <a:spcPts val="1700"/>
              </a:lnSpc>
              <a:spcAft>
                <a:spcPts val="1200"/>
              </a:spcAft>
              <a:defRPr sz="1500" b="0"/>
            </a:lvl4pPr>
            <a:lvl5pPr>
              <a:lnSpc>
                <a:spcPts val="1700"/>
              </a:lnSpc>
              <a:spcAft>
                <a:spcPts val="1200"/>
              </a:spcAft>
              <a:defRPr sz="15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634013"/>
            <a:ext cx="2808000" cy="2232000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3640 w 1938707"/>
              <a:gd name="connsiteY4" fmla="*/ 677043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3640 w 1938707"/>
              <a:gd name="connsiteY4" fmla="*/ 677043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3640 w 1938707"/>
              <a:gd name="connsiteY4" fmla="*/ 677043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3640 w 1938707"/>
              <a:gd name="connsiteY4" fmla="*/ 677043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713921" y="732833"/>
                  <a:pt x="1663640" y="677043"/>
                </a:cubicBezTo>
                <a:cubicBezTo>
                  <a:pt x="1697090" y="642164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703300" y="1005219"/>
                  <a:pt x="1669070" y="970636"/>
                </a:cubicBezTo>
                <a:cubicBezTo>
                  <a:pt x="1715772" y="924911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marL="360000" algn="l">
              <a:defRPr sz="16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3812454"/>
            <a:ext cx="1944000" cy="1944000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6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3812454"/>
            <a:ext cx="1944000" cy="1944000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6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3812454"/>
            <a:ext cx="1944000" cy="1944000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6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6BB18B-FA95-4BB1-A7FA-F5DFE67EA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7BA9330-4851-41B2-9775-13805FDBE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429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65600" y="1332000"/>
            <a:ext cx="6051600" cy="22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65600" y="3836671"/>
            <a:ext cx="6051600" cy="22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332000"/>
            <a:ext cx="4428000" cy="4676347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1A4472B-9B1B-4B14-BDC0-88DFF3D93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7F9E6FE-392B-4E0B-AAED-3E7C68D4D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983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66611" y="1332000"/>
            <a:ext cx="6049657" cy="475681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332000"/>
            <a:ext cx="3924000" cy="4737028"/>
          </a:xfrm>
        </p:spPr>
        <p:txBody>
          <a:bodyPr/>
          <a:lstStyle>
            <a:lvl1pPr>
              <a:lnSpc>
                <a:spcPts val="2300"/>
              </a:lnSpc>
              <a:defRPr sz="2100"/>
            </a:lvl1pPr>
            <a:lvl2pPr>
              <a:lnSpc>
                <a:spcPts val="2300"/>
              </a:lnSpc>
              <a:defRPr sz="2100"/>
            </a:lvl2pPr>
            <a:lvl3pPr>
              <a:lnSpc>
                <a:spcPts val="2300"/>
              </a:lnSpc>
              <a:defRPr sz="2100"/>
            </a:lvl3pPr>
            <a:lvl4pPr>
              <a:lnSpc>
                <a:spcPts val="2300"/>
              </a:lnSpc>
              <a:defRPr sz="2100"/>
            </a:lvl4pPr>
            <a:lvl5pPr>
              <a:lnSpc>
                <a:spcPts val="2300"/>
              </a:lnSpc>
              <a:defRPr sz="2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820C3-DB5B-44B4-8970-4D1DD69C3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D93E43-05FF-484B-BEF0-F92C48C19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8731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743200"/>
            <a:ext cx="11052739" cy="35615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332000"/>
            <a:ext cx="4644000" cy="2024154"/>
          </a:xfrm>
        </p:spPr>
        <p:txBody>
          <a:bodyPr/>
          <a:lstStyle>
            <a:lvl1pPr>
              <a:lnSpc>
                <a:spcPts val="1700"/>
              </a:lnSpc>
              <a:spcAft>
                <a:spcPts val="600"/>
              </a:spcAft>
              <a:defRPr sz="1500"/>
            </a:lvl1pPr>
            <a:lvl2pPr>
              <a:lnSpc>
                <a:spcPts val="1700"/>
              </a:lnSpc>
              <a:spcAft>
                <a:spcPts val="600"/>
              </a:spcAft>
              <a:defRPr sz="1500"/>
            </a:lvl2pPr>
            <a:lvl3pPr>
              <a:lnSpc>
                <a:spcPts val="1700"/>
              </a:lnSpc>
              <a:spcAft>
                <a:spcPts val="600"/>
              </a:spcAft>
              <a:defRPr sz="1500"/>
            </a:lvl3pPr>
            <a:lvl4pPr>
              <a:lnSpc>
                <a:spcPts val="1700"/>
              </a:lnSpc>
              <a:spcAft>
                <a:spcPts val="600"/>
              </a:spcAft>
              <a:defRPr sz="1500"/>
            </a:lvl4pPr>
            <a:lvl5pPr>
              <a:lnSpc>
                <a:spcPts val="17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C02C8-4F34-4032-8EA3-A4FA214C7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1162830-4084-4703-B30A-48927C707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2889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332000"/>
            <a:ext cx="7918992" cy="48072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332000"/>
            <a:ext cx="4464000" cy="2024154"/>
          </a:xfrm>
        </p:spPr>
        <p:txBody>
          <a:bodyPr/>
          <a:lstStyle>
            <a:lvl1pPr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500"/>
            </a:lvl1pPr>
            <a:lvl2pPr>
              <a:lnSpc>
                <a:spcPts val="1700"/>
              </a:lnSpc>
              <a:spcAft>
                <a:spcPts val="600"/>
              </a:spcAft>
              <a:defRPr sz="1500"/>
            </a:lvl2pPr>
            <a:lvl3pPr>
              <a:lnSpc>
                <a:spcPts val="1700"/>
              </a:lnSpc>
              <a:spcAft>
                <a:spcPts val="600"/>
              </a:spcAft>
              <a:defRPr sz="1500"/>
            </a:lvl3pPr>
            <a:lvl4pPr>
              <a:lnSpc>
                <a:spcPts val="1700"/>
              </a:lnSpc>
              <a:spcAft>
                <a:spcPts val="600"/>
              </a:spcAft>
              <a:defRPr sz="1500"/>
            </a:lvl4pPr>
            <a:lvl5pPr>
              <a:lnSpc>
                <a:spcPts val="17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8592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152000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2520000" cy="1430160"/>
          </a:xfrm>
        </p:spPr>
        <p:txBody>
          <a:bodyPr/>
          <a:lstStyle>
            <a:lvl1pPr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ts val="1700"/>
              </a:lnSpc>
              <a:spcAft>
                <a:spcPts val="600"/>
              </a:spcAft>
              <a:defRPr sz="1400"/>
            </a:lvl2pPr>
            <a:lvl3pPr>
              <a:lnSpc>
                <a:spcPts val="1700"/>
              </a:lnSpc>
              <a:spcAft>
                <a:spcPts val="600"/>
              </a:spcAft>
              <a:defRPr sz="1400"/>
            </a:lvl3pPr>
            <a:lvl4pPr>
              <a:lnSpc>
                <a:spcPts val="1700"/>
              </a:lnSpc>
              <a:spcAft>
                <a:spcPts val="600"/>
              </a:spcAft>
              <a:defRPr sz="1400"/>
            </a:lvl4pPr>
            <a:lvl5pPr>
              <a:lnSpc>
                <a:spcPts val="17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5804F-A5A8-4BF2-8616-E992A0855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6267" y="302400"/>
            <a:ext cx="1980000" cy="686802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367698-BE70-476C-89F4-6FB04DAB8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46925"/>
            <a:ext cx="8592000" cy="360000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6146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D97D04-000F-4C69-910B-E567126C3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065" y="5210169"/>
            <a:ext cx="3742952" cy="121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9276-31F6-4C7E-B446-A363A8A5B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10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0F5D9-D588-4B28-8FF0-E9B1A06B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70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6EB48-095D-4A73-A677-7161BB44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228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4AD92-8288-4EC3-94FA-E4A82EBB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7E1C86-D375-4AC9-BBA5-DDD8BECA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0B95-05D5-409C-8B10-4D06959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627514"/>
            <a:ext cx="11398251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638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E175B27-6547-4F17-A8CA-FEDE4C65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637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865FA5-1782-4EAA-B8CF-F305439A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045827-D0B3-4116-B7AE-AC011BCB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60170-0252-4778-B085-20B0CD187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38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0045C-7EE2-4D40-8A65-0F99E126B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92C1D-4743-4071-8BF8-053B6D46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B19A29-B637-4A72-9825-65E3CDD8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4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8445115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48F723-5030-4FA2-A27A-AA4DB3D3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7B6655-7403-4C74-A251-EABF2635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0E3C8-F1C3-4ADA-AE74-7A72710B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09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5600"/>
            <a:ext cx="11040532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632488-B73B-4F35-B333-2B1A967D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40C4BE-E81C-4229-94E3-80A220D5F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CC76B-0AC6-4353-A54E-D32E75F17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575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BF9D90-75A7-4258-ADAD-4BECF61C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71B2DA-F8B5-4112-BCE3-CFDA34BB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EC8F2CA-148C-4883-887D-80A7CFC2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98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530FFDC-955C-4366-B08F-12C9D409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64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46907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46907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AF4BA06-8CF9-4BD6-9318-B16B2393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01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7524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357947"/>
            <a:ext cx="7660216" cy="20589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02F3890-0815-45FA-8F1E-1140F6D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037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91856"/>
            <a:ext cx="532776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291856"/>
            <a:ext cx="5339964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5D73FA-30AA-487E-9D16-422D37580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46907"/>
            <a:ext cx="5118487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329E653-B08C-4FDE-ADD3-028842FD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2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90057"/>
            <a:ext cx="446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3518597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D4C30F-00F2-4C78-A717-48103A4B1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5136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3DB35D-5E89-453E-B92F-085C8480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20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627514"/>
            <a:ext cx="11398251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638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E175B27-6547-4F17-A8CA-FEDE4C65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100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90057"/>
            <a:ext cx="446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3518597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D4C30F-00F2-4C78-A717-48103A4B1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9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F393-5875-4D84-B985-DAC57666921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BB6E-78E0-4F4A-8999-57D5147BD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D97D04-000F-4C69-910B-E567126C3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065" y="5210169"/>
            <a:ext cx="3742952" cy="121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9276-31F6-4C7E-B446-A363A8A5B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84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0F5D9-D588-4B28-8FF0-E9B1A06B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0F5D9-D588-4B28-8FF0-E9B1A06B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6EB48-095D-4A73-A677-7161BB44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9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4AD92-8288-4EC3-94FA-E4A82EBB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7E1C86-D375-4AC9-BBA5-DDD8BECA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0B95-05D5-409C-8B10-4D06959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865FA5-1782-4EAA-B8CF-F305439A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045827-D0B3-4116-B7AE-AC011BCB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60170-0252-4778-B085-20B0CD187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0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0045C-7EE2-4D40-8A65-0F99E126B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92C1D-4743-4071-8BF8-053B6D46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B19A29-B637-4A72-9825-65E3CDD8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8445115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48F723-5030-4FA2-A27A-AA4DB3D3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7B6655-7403-4C74-A251-EABF2635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0E3C8-F1C3-4ADA-AE74-7A72710B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54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5600"/>
            <a:ext cx="11040532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632488-B73B-4F35-B333-2B1A967D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40C4BE-E81C-4229-94E3-80A220D5F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CC76B-0AC6-4353-A54E-D32E75F17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0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BF9D90-75A7-4258-ADAD-4BECF61C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71B2DA-F8B5-4112-BCE3-CFDA34BB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EC8F2CA-148C-4883-887D-80A7CFC2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530FFDC-955C-4366-B08F-12C9D409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46907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46907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AF4BA06-8CF9-4BD6-9318-B16B2393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7524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357947"/>
            <a:ext cx="7660216" cy="20589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02F3890-0815-45FA-8F1E-1140F6D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6EB48-095D-4A73-A677-7161BB44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3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91856"/>
            <a:ext cx="532776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291856"/>
            <a:ext cx="5339964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5D73FA-30AA-487E-9D16-422D37580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9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46907"/>
            <a:ext cx="5118487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329E653-B08C-4FDE-ADD3-028842FD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6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5136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3DB35D-5E89-453E-B92F-085C8480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8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627514"/>
            <a:ext cx="11398251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638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E175B27-6547-4F17-A8CA-FEDE4C65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90057"/>
            <a:ext cx="446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3518597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D4C30F-00F2-4C78-A717-48103A4B1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2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D97D04-000F-4C69-910B-E567126C3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065" y="5210169"/>
            <a:ext cx="3742952" cy="121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9276-31F6-4C7E-B446-A363A8A5B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44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0F5D9-D588-4B28-8FF0-E9B1A06B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3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606523"/>
            <a:ext cx="7888076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49904"/>
            <a:ext cx="7866856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6EB48-095D-4A73-A677-7161BB44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600" y="5209201"/>
            <a:ext cx="3742952" cy="12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03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4AD92-8288-4EC3-94FA-E4A82EBB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7E1C86-D375-4AC9-BBA5-DDD8BECA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0B95-05D5-409C-8B10-4D06959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5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865FA5-1782-4EAA-B8CF-F305439A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045827-D0B3-4116-B7AE-AC011BCB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60170-0252-4778-B085-20B0CD187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4AD92-8288-4EC3-94FA-E4A82EBB8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7E1C86-D375-4AC9-BBA5-DDD8BECA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0B95-05D5-409C-8B10-4D06959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84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0045C-7EE2-4D40-8A65-0F99E126B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92C1D-4743-4071-8BF8-053B6D46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B19A29-B637-4A72-9825-65E3CDD8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2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8445115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48F723-5030-4FA2-A27A-AA4DB3D3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7B6655-7403-4C74-A251-EABF2635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0E3C8-F1C3-4ADA-AE74-7A72710B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5600"/>
            <a:ext cx="11040532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632488-B73B-4F35-B333-2B1A967D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40C4BE-E81C-4229-94E3-80A220D5F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CC76B-0AC6-4353-A54E-D32E75F17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3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BF9D90-75A7-4258-ADAD-4BECF61C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71B2DA-F8B5-4112-BCE3-CFDA34BB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EC8F2CA-148C-4883-887D-80A7CFC2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1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530FFDC-955C-4366-B08F-12C9D409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2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46907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46907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AF4BA06-8CF9-4BD6-9318-B16B2393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24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37524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357947"/>
            <a:ext cx="7660216" cy="20589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02F3890-0815-45FA-8F1E-1140F6D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7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91856"/>
            <a:ext cx="532776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8509" y="1291856"/>
            <a:ext cx="5339964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5D73FA-30AA-487E-9D16-422D37580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8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46907"/>
            <a:ext cx="5118487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329E653-B08C-4FDE-ADD3-028842FD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5136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3DB35D-5E89-453E-B92F-085C8480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181328"/>
            <a:ext cx="7888076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11809"/>
            <a:ext cx="7888076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865FA5-1782-4EAA-B8CF-F305439A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045827-D0B3-4116-B7AE-AC011BCB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60170-0252-4778-B085-20B0CD187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9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2627514"/>
            <a:ext cx="11398251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46907"/>
            <a:ext cx="638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E175B27-6547-4F17-A8CA-FEDE4C65A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90057"/>
            <a:ext cx="4464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304051"/>
            <a:ext cx="3518597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D4C30F-00F2-4C78-A717-48103A4B1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7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3973"/>
            <a:ext cx="7888076" cy="1050505"/>
          </a:xfrm>
        </p:spPr>
        <p:txBody>
          <a:bodyPr anchor="t"/>
          <a:lstStyle>
            <a:lvl1pPr algn="l" rtl="0">
              <a:lnSpc>
                <a:spcPct val="100000"/>
              </a:lnSpc>
              <a:defRPr sz="36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F964C76-526C-487A-999E-0FDAE214C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8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2801"/>
            <a:ext cx="7888076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F4347D-58F3-4628-9916-1246FD9E7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9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2801"/>
            <a:ext cx="7888076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40702F7-3A37-4BC5-A779-C05B0C684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067028"/>
            <a:ext cx="7888076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84400"/>
            <a:ext cx="7888076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376C99-63A2-4F75-A71F-CC3ACBF7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D63F3A-618E-458A-B7DF-6384A180D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9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068000"/>
            <a:ext cx="7888076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84400"/>
            <a:ext cx="7888076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7E3A6-DE46-42DB-A31C-FD745DDC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FE3D4EC-AAF8-4A6F-AB16-9D7BD44C3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2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7F351-6D8A-4649-BC57-85F24A012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41067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B8FF69-AA07-4159-B516-55528A40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FD3F55A-70FD-4004-BCC5-26C5D4B97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4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8C3740-D81F-4499-86C1-03F0735DA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8445115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9F0D83-3B5A-47A1-8143-16321664D343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240DD9-58C3-4AB4-AF9C-FDAB7DF7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0A5FA4A-0550-4314-B066-58C946E06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6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13201"/>
            <a:ext cx="11036299" cy="529555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/>
          <a:lstStyle>
            <a:lvl1pPr marL="270000" indent="0">
              <a:lnSpc>
                <a:spcPct val="10000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207427-9951-4F2D-8CFB-2E70102F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CE22CE0-5B78-4DED-BBC3-49FB97EE3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0045C-7EE2-4D40-8A65-0F99E126B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92C1D-4743-4071-8BF8-053B6D46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B19A29-B637-4A72-9825-65E3CDD8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6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 rtlCol="0"/>
          <a:lstStyle>
            <a:lvl1pPr>
              <a:spcAft>
                <a:spcPts val="1000"/>
              </a:spcAft>
              <a:defRPr/>
            </a:lvl1pPr>
            <a:lvl2pPr marL="179388" indent="-179388"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05E4C-6184-4E72-BC76-9A3CEFED65C5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2947BA-DEEB-4260-AAFB-8E78E2D7E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CA269C4-1D23-44B5-9EEB-A9FF77C0D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1519290-EBFB-4A94-A523-F9ED918D1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2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996A1-5439-4F67-8275-2118E1C9D61D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5E396D-BACB-4E6F-9FE7-DD529EC2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A8C64B-EDF3-47E5-9A99-19F475CE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C69877-AB38-4AE3-A81B-7947DEC55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9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34800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34800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2DE79-CB72-4FDC-8AF5-48BFE4B5E58C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1ABA89F-6967-4891-BBC9-B97467E2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8D794-E52E-415D-A590-7A57C2F8C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5914E27-6E0C-4EE5-8C41-FB9CE3FF2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48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234800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234801"/>
            <a:ext cx="7660216" cy="2058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F77F2-0CA7-4DA8-AE18-3D66CE3B9CFA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42342A-2050-4AC7-BD2F-624CFBC0FD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54B936-0E70-4559-B5DD-6DE558FF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9FA9EE0-0E9B-4AC0-9AED-1BFC68EFD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75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34800"/>
            <a:ext cx="11052740" cy="2158432"/>
          </a:xfrm>
        </p:spPr>
        <p:txBody>
          <a:bodyPr numCol="2" spcCol="288000"/>
          <a:lstStyle>
            <a:lvl1pPr>
              <a:spcAft>
                <a:spcPts val="1000"/>
              </a:spcAft>
              <a:defRPr sz="1400" b="0"/>
            </a:lvl1pPr>
            <a:lvl2pPr>
              <a:spcAft>
                <a:spcPts val="1000"/>
              </a:spcAft>
              <a:defRPr sz="1400" b="0"/>
            </a:lvl2pPr>
            <a:lvl3pPr>
              <a:spcAft>
                <a:spcPts val="1000"/>
              </a:spcAft>
              <a:defRPr sz="1400" b="0"/>
            </a:lvl3pPr>
            <a:lvl4pPr>
              <a:spcAft>
                <a:spcPts val="1000"/>
              </a:spcAft>
              <a:defRPr sz="1400" b="0"/>
            </a:lvl4pPr>
            <a:lvl5pPr>
              <a:spcAft>
                <a:spcPts val="1000"/>
              </a:spcAft>
              <a:defRPr sz="14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F982DF-366D-43A8-895B-BE8FEC06843F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34D1F61-0F4B-4F89-8921-A32DEDB172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1D7B394-5C8B-448E-8211-388536AB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7018E68-DE00-4F0B-9185-8286938F9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4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34800"/>
            <a:ext cx="5118487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AE663D-18E3-4214-A8EC-8724C96010B4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D8D7C4-2072-4966-B25B-FD3096474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197" y="313200"/>
            <a:ext cx="1104053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B987E93-5B92-41DF-BF44-1AAE7F876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8F7B234-BF36-4B7C-9BE7-139F7CD9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21015"/>
            <a:ext cx="5136000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900"/>
            </a:lvl1pPr>
            <a:lvl2pPr>
              <a:lnSpc>
                <a:spcPct val="100000"/>
              </a:lnSpc>
              <a:spcAft>
                <a:spcPts val="1000"/>
              </a:spcAft>
              <a:defRPr sz="1900"/>
            </a:lvl2pPr>
            <a:lvl3pPr>
              <a:lnSpc>
                <a:spcPct val="100000"/>
              </a:lnSpc>
              <a:spcAft>
                <a:spcPts val="1000"/>
              </a:spcAft>
              <a:defRPr sz="1900"/>
            </a:lvl3pPr>
            <a:lvl4pPr>
              <a:lnSpc>
                <a:spcPct val="100000"/>
              </a:lnSpc>
              <a:spcAft>
                <a:spcPts val="1000"/>
              </a:spcAft>
              <a:defRPr sz="1900"/>
            </a:lvl4pPr>
            <a:lvl5pPr>
              <a:lnSpc>
                <a:spcPct val="100000"/>
              </a:lnSpc>
              <a:spcAft>
                <a:spcPts val="1000"/>
              </a:spcAft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13DF0F-5873-49AF-9208-39854D61C90D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0AD0A5-224F-4C9B-9A27-D9C0E5E71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2708CC-01EC-4CF0-8C61-BC51F119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AD7C1D-95A6-4122-89D2-98CC016E4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1306288"/>
            <a:ext cx="11040532" cy="4998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34800"/>
            <a:ext cx="5520000" cy="202415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400"/>
            </a:lvl1pPr>
            <a:lvl2pPr>
              <a:lnSpc>
                <a:spcPct val="100000"/>
              </a:lnSpc>
              <a:spcAft>
                <a:spcPts val="1000"/>
              </a:spcAft>
              <a:defRPr sz="1400"/>
            </a:lvl2pPr>
            <a:lvl3pPr>
              <a:lnSpc>
                <a:spcPct val="100000"/>
              </a:lnSpc>
              <a:spcAft>
                <a:spcPts val="1000"/>
              </a:spcAft>
              <a:defRPr sz="1400"/>
            </a:lvl3pPr>
            <a:lvl4pPr>
              <a:lnSpc>
                <a:spcPct val="100000"/>
              </a:lnSpc>
              <a:spcAft>
                <a:spcPts val="1000"/>
              </a:spcAft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D3A4B6-3484-43F3-860D-793187396B3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9E9801-F1B9-4C57-A25B-2CFE611C42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4559B67-857E-42A8-B029-16972D90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FC7BE36-0DF7-467A-AF41-D83F4CA50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3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34800"/>
            <a:ext cx="4464000" cy="2024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400"/>
            </a:lvl2pPr>
            <a:lvl3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spcAft>
                <a:spcPts val="800"/>
              </a:spcAft>
              <a:defRPr sz="1400"/>
            </a:lvl4pPr>
            <a:lvl5pPr>
              <a:lnSpc>
                <a:spcPct val="100000"/>
              </a:lnSpc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278651"/>
            <a:ext cx="3518597" cy="143016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200"/>
            </a:lvl2pPr>
            <a:lvl3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3pPr>
            <a:lvl4pPr>
              <a:lnSpc>
                <a:spcPct val="100000"/>
              </a:lnSpc>
              <a:spcAft>
                <a:spcPts val="800"/>
              </a:spcAft>
              <a:defRPr sz="1200"/>
            </a:lvl4pPr>
            <a:lvl5pPr>
              <a:lnSpc>
                <a:spcPct val="100000"/>
              </a:lnSpc>
              <a:spcAft>
                <a:spcPts val="8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36DAE-312D-4B83-8B89-5E61561677D5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3C0FF2E-6A98-4868-8ACD-921A0ADEA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88CAC6A-E4A6-43F4-A73D-06A3C416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487DED2-3BF9-49DE-A188-1477B6DA9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78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8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8445115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48F723-5030-4FA2-A27A-AA4DB3D3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7B6655-7403-4C74-A251-EABF2635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0E3C8-F1C3-4ADA-AE74-7A72710BA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6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3973"/>
            <a:ext cx="7888076" cy="1050505"/>
          </a:xfrm>
        </p:spPr>
        <p:txBody>
          <a:bodyPr anchor="t"/>
          <a:lstStyle>
            <a:lvl1pPr algn="l" rtl="0">
              <a:lnSpc>
                <a:spcPct val="100000"/>
              </a:lnSpc>
              <a:defRPr sz="36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F964C76-526C-487A-999E-0FDAE214C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5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2801"/>
            <a:ext cx="7888076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F4347D-58F3-4628-9916-1246FD9E7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16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2801"/>
            <a:ext cx="7888076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40702F7-3A37-4BC5-A779-C05B0C684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3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067028"/>
            <a:ext cx="7888076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84400"/>
            <a:ext cx="7888076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376C99-63A2-4F75-A71F-CC3ACBF7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D63F3A-618E-458A-B7DF-6384A180D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26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068000"/>
            <a:ext cx="7888076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84400"/>
            <a:ext cx="7888076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7E3A6-DE46-42DB-A31C-FD745DDC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FE3D4EC-AAF8-4A6F-AB16-9D7BD44C3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22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7F351-6D8A-4649-BC57-85F24A012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41067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B8FF69-AA07-4159-B516-55528A40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FD3F55A-70FD-4004-BCC5-26C5D4B97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591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8C3740-D81F-4499-86C1-03F0735DA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8445115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9F0D83-3B5A-47A1-8143-16321664D343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240DD9-58C3-4AB4-AF9C-FDAB7DF7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0A5FA4A-0550-4314-B066-58C946E06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31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13201"/>
            <a:ext cx="11036299" cy="529555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/>
          <a:lstStyle>
            <a:lvl1pPr marL="270000" indent="0">
              <a:lnSpc>
                <a:spcPct val="10000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207427-9951-4F2D-8CFB-2E70102F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CE22CE0-5B78-4DED-BBC3-49FB97EE3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8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 rtlCol="0"/>
          <a:lstStyle>
            <a:lvl1pPr>
              <a:spcAft>
                <a:spcPts val="1000"/>
              </a:spcAft>
              <a:defRPr/>
            </a:lvl1pPr>
            <a:lvl2pPr marL="179388" indent="-179388"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05E4C-6184-4E72-BC76-9A3CEFED65C5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2947BA-DEEB-4260-AAFB-8E78E2D7E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CA269C4-1D23-44B5-9EEB-A9FF77C0D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1519290-EBFB-4A94-A523-F9ED918D1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56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996A1-5439-4F67-8275-2118E1C9D61D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5E396D-BACB-4E6F-9FE7-DD529EC2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A8C64B-EDF3-47E5-9A99-19F475CE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C69877-AB38-4AE3-A81B-7947DEC55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5600"/>
            <a:ext cx="11040532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632488-B73B-4F35-B333-2B1A967D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here | Month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40C4BE-E81C-4229-94E3-80A220D5F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CC76B-0AC6-4353-A54E-D32E75F17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2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34800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34800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2DE79-CB72-4FDC-8AF5-48BFE4B5E58C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1ABA89F-6967-4891-BBC9-B97467E2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8D794-E52E-415D-A590-7A57C2F8C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5914E27-6E0C-4EE5-8C41-FB9CE3FF2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44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234800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234801"/>
            <a:ext cx="7660216" cy="2058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F77F2-0CA7-4DA8-AE18-3D66CE3B9CFA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42342A-2050-4AC7-BD2F-624CFBC0FD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54B936-0E70-4559-B5DD-6DE558FF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9FA9EE0-0E9B-4AC0-9AED-1BFC68EFD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13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34800"/>
            <a:ext cx="11052740" cy="2158432"/>
          </a:xfrm>
        </p:spPr>
        <p:txBody>
          <a:bodyPr numCol="2" spcCol="288000"/>
          <a:lstStyle>
            <a:lvl1pPr>
              <a:spcAft>
                <a:spcPts val="1000"/>
              </a:spcAft>
              <a:defRPr sz="1400" b="0"/>
            </a:lvl1pPr>
            <a:lvl2pPr>
              <a:spcAft>
                <a:spcPts val="1000"/>
              </a:spcAft>
              <a:defRPr sz="1400" b="0"/>
            </a:lvl2pPr>
            <a:lvl3pPr>
              <a:spcAft>
                <a:spcPts val="1000"/>
              </a:spcAft>
              <a:defRPr sz="1400" b="0"/>
            </a:lvl3pPr>
            <a:lvl4pPr>
              <a:spcAft>
                <a:spcPts val="1000"/>
              </a:spcAft>
              <a:defRPr sz="1400" b="0"/>
            </a:lvl4pPr>
            <a:lvl5pPr>
              <a:spcAft>
                <a:spcPts val="1000"/>
              </a:spcAft>
              <a:defRPr sz="14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72" y="3960000"/>
            <a:ext cx="2782483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8555" y="4072545"/>
            <a:ext cx="1950072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7045" y="4072545"/>
            <a:ext cx="1950072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5536" y="4072545"/>
            <a:ext cx="1950072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F982DF-366D-43A8-895B-BE8FEC06843F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34D1F61-0F4B-4F89-8921-A32DEDB172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1D7B394-5C8B-448E-8211-388536AB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7018E68-DE00-4F0B-9185-8286938F9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7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3836671"/>
            <a:ext cx="5507567" cy="241172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2" y="1234800"/>
            <a:ext cx="5118487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AE663D-18E3-4214-A8EC-8724C96010B4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D8D7C4-2072-4966-B25B-FD3096474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197" y="313200"/>
            <a:ext cx="1104053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B987E93-5B92-41DF-BF44-1AAE7F876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8F7B234-BF36-4B7C-9BE7-139F7CD9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620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701" y="1255396"/>
            <a:ext cx="5507567" cy="495064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21015"/>
            <a:ext cx="5136000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900"/>
            </a:lvl1pPr>
            <a:lvl2pPr>
              <a:lnSpc>
                <a:spcPct val="100000"/>
              </a:lnSpc>
              <a:spcAft>
                <a:spcPts val="1000"/>
              </a:spcAft>
              <a:defRPr sz="1900"/>
            </a:lvl2pPr>
            <a:lvl3pPr>
              <a:lnSpc>
                <a:spcPct val="100000"/>
              </a:lnSpc>
              <a:spcAft>
                <a:spcPts val="1000"/>
              </a:spcAft>
              <a:defRPr sz="1900"/>
            </a:lvl3pPr>
            <a:lvl4pPr>
              <a:lnSpc>
                <a:spcPct val="100000"/>
              </a:lnSpc>
              <a:spcAft>
                <a:spcPts val="1000"/>
              </a:spcAft>
              <a:defRPr sz="1900"/>
            </a:lvl4pPr>
            <a:lvl5pPr>
              <a:lnSpc>
                <a:spcPct val="100000"/>
              </a:lnSpc>
              <a:spcAft>
                <a:spcPts val="1000"/>
              </a:spcAft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13DF0F-5873-49AF-9208-39854D61C90D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0AD0A5-224F-4C9B-9A27-D9C0E5E71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2708CC-01EC-4CF0-8C61-BC51F119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AD7C1D-95A6-4122-89D2-98CC016E4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2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5735" y="1306288"/>
            <a:ext cx="11040532" cy="4998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34800"/>
            <a:ext cx="5520000" cy="202415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400"/>
            </a:lvl1pPr>
            <a:lvl2pPr>
              <a:lnSpc>
                <a:spcPct val="100000"/>
              </a:lnSpc>
              <a:spcAft>
                <a:spcPts val="1000"/>
              </a:spcAft>
              <a:defRPr sz="1400"/>
            </a:lvl2pPr>
            <a:lvl3pPr>
              <a:lnSpc>
                <a:spcPct val="100000"/>
              </a:lnSpc>
              <a:spcAft>
                <a:spcPts val="1000"/>
              </a:spcAft>
              <a:defRPr sz="1400"/>
            </a:lvl3pPr>
            <a:lvl4pPr>
              <a:lnSpc>
                <a:spcPct val="100000"/>
              </a:lnSpc>
              <a:spcAft>
                <a:spcPts val="1000"/>
              </a:spcAft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D3A4B6-3484-43F3-860D-793187396B37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9E9801-F1B9-4C57-A25B-2CFE611C42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4559B67-857E-42A8-B029-16972D90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FC7BE36-0DF7-467A-AF41-D83F4CA50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709481" y="1250554"/>
            <a:ext cx="7918992" cy="505423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1" y="1234800"/>
            <a:ext cx="4464000" cy="2024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400"/>
            </a:lvl2pPr>
            <a:lvl3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spcAft>
                <a:spcPts val="800"/>
              </a:spcAft>
              <a:defRPr sz="1400"/>
            </a:lvl4pPr>
            <a:lvl5pPr>
              <a:lnSpc>
                <a:spcPct val="100000"/>
              </a:lnSpc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75731" y="4278651"/>
            <a:ext cx="3518597" cy="143016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200"/>
            </a:lvl2pPr>
            <a:lvl3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3pPr>
            <a:lvl4pPr>
              <a:lnSpc>
                <a:spcPct val="100000"/>
              </a:lnSpc>
              <a:spcAft>
                <a:spcPts val="800"/>
              </a:spcAft>
              <a:defRPr sz="1200"/>
            </a:lvl4pPr>
            <a:lvl5pPr>
              <a:lnSpc>
                <a:spcPct val="100000"/>
              </a:lnSpc>
              <a:spcAft>
                <a:spcPts val="8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36DAE-312D-4B83-8B89-5E61561677D5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3C0FF2E-6A98-4868-8ACD-921A0ADEA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88CAC6A-E4A6-43F4-A73D-06A3C416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487DED2-3BF9-49DE-A188-1477B6DA9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85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851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3973"/>
            <a:ext cx="7888076" cy="1050505"/>
          </a:xfrm>
        </p:spPr>
        <p:txBody>
          <a:bodyPr anchor="t"/>
          <a:lstStyle>
            <a:lvl1pPr algn="l" rtl="0">
              <a:lnSpc>
                <a:spcPct val="100000"/>
              </a:lnSpc>
              <a:defRPr sz="36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F964C76-526C-487A-999E-0FDAE214C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6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2801"/>
            <a:ext cx="7888076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F4347D-58F3-4628-9916-1246FD9E7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415634"/>
            <a:ext cx="11040000" cy="3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40532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705829"/>
            <a:ext cx="1104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BF9D90-75A7-4258-ADAD-4BECF61C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71B2DA-F8B5-4112-BCE3-CFDA34BB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EC8F2CA-148C-4883-887D-80A7CFC2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6401" y="6426001"/>
            <a:ext cx="1688596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3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12192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522801"/>
            <a:ext cx="7888076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851201"/>
            <a:ext cx="7866856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40702F7-3A37-4BC5-A779-C05B0C684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1600" y="5101200"/>
            <a:ext cx="411545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4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067028"/>
            <a:ext cx="7888076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84400"/>
            <a:ext cx="7888076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376C99-63A2-4F75-A71F-CC3ACBF7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D63F3A-618E-458A-B7DF-6384A180D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72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057" y="4068000"/>
            <a:ext cx="7888076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55" y="5684400"/>
            <a:ext cx="7888076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7E3A6-DE46-42DB-A31C-FD745DDC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FE3D4EC-AAF8-4A6F-AB16-9D7BD44C3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11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7F351-6D8A-4649-BC57-85F24A012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41067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B8FF69-AA07-4159-B516-55528A40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FD3F55A-70FD-4004-BCC5-26C5D4B97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30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8C3740-D81F-4499-86C1-03F0735DA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8445115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9F0D83-3B5A-47A1-8143-16321664D343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240DD9-58C3-4AB4-AF9C-FDAB7DF7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0A5FA4A-0550-4314-B066-58C946E06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296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13201"/>
            <a:ext cx="11036299" cy="529555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/>
          <a:lstStyle>
            <a:lvl1pPr marL="270000" indent="0">
              <a:lnSpc>
                <a:spcPct val="10000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207427-9951-4F2D-8CFB-2E70102F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CE22CE0-5B78-4DED-BBC3-49FB97EE3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01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 rtlCol="0"/>
          <a:lstStyle>
            <a:lvl1pPr>
              <a:spcAft>
                <a:spcPts val="1000"/>
              </a:spcAft>
              <a:defRPr/>
            </a:lvl1pPr>
            <a:lvl2pPr marL="179388" indent="-179388"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05E4C-6184-4E72-BC76-9A3CEFED65C5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2947BA-DEEB-4260-AAFB-8E78E2D7E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CA269C4-1D23-44B5-9EEB-A9FF77C0D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1519290-EBFB-4A94-A523-F9ED918D1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609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34800"/>
            <a:ext cx="11040532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996A1-5439-4F67-8275-2118E1C9D61D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5E396D-BACB-4E6F-9FE7-DD529EC2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197" y="313200"/>
            <a:ext cx="11036835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A8C64B-EDF3-47E5-9A99-19F475CE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C69877-AB38-4AE3-A81B-7947DEC55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103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3" y="1234800"/>
            <a:ext cx="3424099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730" y="1234800"/>
            <a:ext cx="6468532" cy="4930056"/>
          </a:xfrm>
        </p:spPr>
        <p:txBody>
          <a:bodyPr numCol="2" spcCol="28800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2DE79-CB72-4FDC-8AF5-48BFE4B5E58C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1ABA89F-6967-4891-BBC9-B97467E2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8D794-E52E-415D-A590-7A57C2F8C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5914E27-6E0C-4EE5-8C41-FB9CE3FF2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8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734" y="1234800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575734" y="6405418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5734" y="3560103"/>
            <a:ext cx="3124645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956051" y="1234801"/>
            <a:ext cx="7660216" cy="2058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955200" y="3593934"/>
            <a:ext cx="7660216" cy="2058987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F77F2-0CA7-4DA8-AE18-3D66CE3B9CFA}"/>
              </a:ext>
            </a:extLst>
          </p:cNvPr>
          <p:cNvCxnSpPr/>
          <p:nvPr userDrawn="1"/>
        </p:nvCxnSpPr>
        <p:spPr>
          <a:xfrm>
            <a:off x="575734" y="1062181"/>
            <a:ext cx="1104053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42342A-2050-4AC7-BD2F-624CFBC0FD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198" y="313200"/>
            <a:ext cx="1104106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54B936-0E70-4559-B5DD-6DE558FF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9FA9EE0-0E9B-4AC0-9AED-1BFC68EFD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1" y="6454800"/>
            <a:ext cx="15630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43.xml"/><Relationship Id="rId21" Type="http://schemas.openxmlformats.org/officeDocument/2006/relationships/image" Target="../media/image12.emf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42.xml"/><Relationship Id="rId16" Type="http://schemas.openxmlformats.org/officeDocument/2006/relationships/theme" Target="../theme/theme9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11040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46907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11040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46907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11040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46907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11040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46907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5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313201"/>
            <a:ext cx="11036300" cy="474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34874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6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646">
          <p15:clr>
            <a:srgbClr val="F26B43"/>
          </p15:clr>
        </p15:guide>
        <p15:guide id="3" orient="horz" pos="4070">
          <p15:clr>
            <a:srgbClr val="F26B43"/>
          </p15:clr>
        </p15:guide>
        <p15:guide id="4" pos="5486">
          <p15:clr>
            <a:srgbClr val="F26B43"/>
          </p15:clr>
        </p15:guide>
        <p15:guide id="5" pos="264">
          <p15:clr>
            <a:srgbClr val="F26B43"/>
          </p15:clr>
        </p15:guide>
        <p15:guide id="6" orient="horz" pos="3558">
          <p15:clr>
            <a:srgbClr val="F26B43"/>
          </p15:clr>
        </p15:guide>
        <p15:guide id="7" orient="horz" pos="801">
          <p15:clr>
            <a:srgbClr val="F26B43"/>
          </p15:clr>
        </p15:guide>
        <p15:guide id="8" orient="horz" pos="169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313201"/>
            <a:ext cx="11036300" cy="474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34874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646">
          <p15:clr>
            <a:srgbClr val="F26B43"/>
          </p15:clr>
        </p15:guide>
        <p15:guide id="3" orient="horz" pos="4070">
          <p15:clr>
            <a:srgbClr val="F26B43"/>
          </p15:clr>
        </p15:guide>
        <p15:guide id="4" pos="5486">
          <p15:clr>
            <a:srgbClr val="F26B43"/>
          </p15:clr>
        </p15:guide>
        <p15:guide id="5" pos="264">
          <p15:clr>
            <a:srgbClr val="F26B43"/>
          </p15:clr>
        </p15:guide>
        <p15:guide id="6" orient="horz" pos="3558">
          <p15:clr>
            <a:srgbClr val="F26B43"/>
          </p15:clr>
        </p15:guide>
        <p15:guide id="7" orient="horz" pos="801">
          <p15:clr>
            <a:srgbClr val="F26B43"/>
          </p15:clr>
        </p15:guide>
        <p15:guide id="8" orient="horz" pos="169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313201"/>
            <a:ext cx="11036300" cy="474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34874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064" y="6427957"/>
            <a:ext cx="1173969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646">
          <p15:clr>
            <a:srgbClr val="F26B43"/>
          </p15:clr>
        </p15:guide>
        <p15:guide id="3" orient="horz" pos="4070">
          <p15:clr>
            <a:srgbClr val="F26B43"/>
          </p15:clr>
        </p15:guide>
        <p15:guide id="4" pos="5486">
          <p15:clr>
            <a:srgbClr val="F26B43"/>
          </p15:clr>
        </p15:guide>
        <p15:guide id="5" pos="264">
          <p15:clr>
            <a:srgbClr val="F26B43"/>
          </p15:clr>
        </p15:guide>
        <p15:guide id="6" orient="horz" pos="3558">
          <p15:clr>
            <a:srgbClr val="F26B43"/>
          </p15:clr>
        </p15:guide>
        <p15:guide id="7" orient="horz" pos="801">
          <p15:clr>
            <a:srgbClr val="F26B43"/>
          </p15:clr>
        </p15:guide>
        <p15:guide id="8" orient="horz" pos="169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11040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46907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here | Month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3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11040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46907"/>
            <a:ext cx="9192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2544"/>
            <a:ext cx="49440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100" y="6444001"/>
            <a:ext cx="9779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hf hdr="0" ft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1319E8F-D5FB-48EC-90A9-BB1A54FBD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Slide" r:id="rId20" imgW="395" imgH="394" progId="TCLayout.ActiveDocument.1">
                  <p:embed/>
                </p:oleObj>
              </mc:Choice>
              <mc:Fallback>
                <p:oleObj name="think-cell Slide" r:id="rId20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1319E8F-D5FB-48EC-90A9-BB1A54FBD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84431E-1D47-40BB-A833-235D679C4AA3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415635"/>
            <a:ext cx="8592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332000"/>
            <a:ext cx="9192000" cy="4672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733" y="6444000"/>
            <a:ext cx="6333067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here | Month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0273" y="6444000"/>
            <a:ext cx="92820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hf hdr="0" ft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7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597A164-D57B-4AE1-A0B8-5C1D896AB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606523"/>
            <a:ext cx="8691289" cy="1050505"/>
          </a:xfrm>
        </p:spPr>
        <p:txBody>
          <a:bodyPr/>
          <a:lstStyle/>
          <a:p>
            <a:r>
              <a:rPr lang="en-GB" dirty="0" smtClean="0"/>
              <a:t>COVID-19: Causes for change and optimism panel presentation:  Healthcare related fallout</a:t>
            </a:r>
            <a:endParaRPr lang="en-GB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D4AABA6C-01ED-4757-A715-A4CA3C494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3297176"/>
            <a:ext cx="7866856" cy="1050505"/>
          </a:xfrm>
        </p:spPr>
        <p:txBody>
          <a:bodyPr/>
          <a:lstStyle/>
          <a:p>
            <a:r>
              <a:rPr lang="en-GB" sz="2000" dirty="0" smtClean="0"/>
              <a:t>Presented by Matthew C. </a:t>
            </a:r>
            <a:r>
              <a:rPr lang="en-GB" sz="2000" dirty="0" err="1" smtClean="0"/>
              <a:t>Germak</a:t>
            </a:r>
            <a:r>
              <a:rPr lang="en-GB" sz="2000" dirty="0" smtClean="0"/>
              <a:t>, MD, MPH</a:t>
            </a:r>
          </a:p>
          <a:p>
            <a:r>
              <a:rPr lang="en-GB" sz="2000" dirty="0" smtClean="0"/>
              <a:t>Chief Quality and Safety Officer</a:t>
            </a:r>
          </a:p>
          <a:p>
            <a:r>
              <a:rPr lang="en-GB" sz="2000" dirty="0" smtClean="0"/>
              <a:t>Beth Israel </a:t>
            </a:r>
            <a:r>
              <a:rPr lang="en-GB" sz="2000" dirty="0" err="1" smtClean="0"/>
              <a:t>Lahey</a:t>
            </a:r>
            <a:r>
              <a:rPr lang="en-GB" sz="2000" dirty="0" smtClean="0"/>
              <a:t> Health Primary Care</a:t>
            </a:r>
          </a:p>
          <a:p>
            <a:endParaRPr lang="en-GB" sz="2000" dirty="0"/>
          </a:p>
          <a:p>
            <a:r>
              <a:rPr lang="en-GB" sz="2000" dirty="0" smtClean="0"/>
              <a:t>Regis College President’s Lecture Series</a:t>
            </a:r>
          </a:p>
          <a:p>
            <a:r>
              <a:rPr lang="en-GB" sz="2000" dirty="0" smtClean="0"/>
              <a:t>April 7, 2021</a:t>
            </a:r>
          </a:p>
        </p:txBody>
      </p:sp>
    </p:spTree>
    <p:extLst>
      <p:ext uri="{BB962C8B-B14F-4D97-AF65-F5344CB8AC3E}">
        <p14:creationId xmlns:p14="http://schemas.microsoft.com/office/powerpoint/2010/main" val="15134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74B61-50D3-3946-8366-1E447A2A84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49" y="370234"/>
            <a:ext cx="959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Experience During the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COVID-19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Pandemic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1221904"/>
            <a:ext cx="11049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March – June 2020, performed patient outreach calls to assess patients’ engagement and satisfaction with telemedicine visits (600+ calls)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-98% were “satisfied or very satisfied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summer of 2020, performed outreach call to assess patients’ engagement and satisfaction with in-person visits at re-opened practices (1,000+ calls)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-99.5% reported feeling safe during their visit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98.3% of patients reported being “satisfied” or “very satisfied”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fall of 2020, created QR codes which were displayed in the practices to get real time patient feedback (400+ digital responses)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93% reported they were “very satisfied”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their health care needs being met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winter of 2021, performed patient outreach calls and sent digital surveys to patients receiving vaccines at our clinics (3,000 responses)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-87.4% reported they felt safe in our care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Response and Preparedness:  Overnight Shift to Virtual Care Delivery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BILH Primary Care Visit Volume: March 2020 – February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5732" y="1941095"/>
            <a:ext cx="11040000" cy="4416946"/>
            <a:chOff x="431799" y="2381459"/>
            <a:chExt cx="8319913" cy="3976582"/>
          </a:xfrm>
        </p:grpSpPr>
        <p:grpSp>
          <p:nvGrpSpPr>
            <p:cNvPr id="14" name="Group 13"/>
            <p:cNvGrpSpPr/>
            <p:nvPr/>
          </p:nvGrpSpPr>
          <p:grpSpPr>
            <a:xfrm>
              <a:off x="431799" y="2381459"/>
              <a:ext cx="8319913" cy="3976582"/>
              <a:chOff x="391886" y="2381460"/>
              <a:chExt cx="8319913" cy="3976582"/>
            </a:xfrm>
          </p:grpSpPr>
          <p:graphicFrame>
            <p:nvGraphicFramePr>
              <p:cNvPr id="16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537316749"/>
                  </p:ext>
                </p:extLst>
              </p:nvPr>
            </p:nvGraphicFramePr>
            <p:xfrm>
              <a:off x="391886" y="2381460"/>
              <a:ext cx="8319913" cy="39765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7" name="Straight Connector 16"/>
              <p:cNvCxnSpPr/>
              <p:nvPr/>
            </p:nvCxnSpPr>
            <p:spPr>
              <a:xfrm>
                <a:off x="1150678" y="3178045"/>
                <a:ext cx="72598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71693" y="3008767"/>
              <a:ext cx="1690772" cy="335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Historical (Pre-COVID) volume ~75,000 visits per month</a:t>
              </a:r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5732" y="1246907"/>
            <a:ext cx="11039999" cy="7037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Telehealth </a:t>
            </a:r>
            <a:r>
              <a:rPr lang="en-US" sz="1800" dirty="0" smtClean="0"/>
              <a:t>is currently </a:t>
            </a:r>
            <a:r>
              <a:rPr lang="en-US" sz="1800" dirty="0"/>
              <a:t>~40% of total </a:t>
            </a:r>
            <a:r>
              <a:rPr lang="en-US" sz="1800" dirty="0" smtClean="0"/>
              <a:t>BILH Primary Care </a:t>
            </a:r>
            <a:r>
              <a:rPr lang="en-US" sz="1800" dirty="0"/>
              <a:t>visit </a:t>
            </a:r>
            <a:r>
              <a:rPr lang="en-US" sz="1800" dirty="0" smtClean="0"/>
              <a:t>volume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Video visits are currently 75% of total telehealth visits. In March 2020, video visits were only 30% of total telehealth visits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6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and Preparedness</a:t>
            </a:r>
            <a:r>
              <a:rPr lang="en-US" dirty="0" smtClean="0"/>
              <a:t>:  Seismic Shift in Care Delivery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BILH Primary Care: COVID-19 Surge Cohort Model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908" y="1642782"/>
            <a:ext cx="2394622" cy="46469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5732" y="1186941"/>
            <a:ext cx="2969572" cy="36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All BILH Primary Care Practices</a:t>
            </a:r>
            <a:endParaRPr lang="en-US" sz="13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1" y="1648043"/>
            <a:ext cx="2969573" cy="464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3F578D-B9FE-40A5-8539-225C39609DA9}"/>
              </a:ext>
            </a:extLst>
          </p:cNvPr>
          <p:cNvSpPr txBox="1"/>
          <p:nvPr/>
        </p:nvSpPr>
        <p:spPr>
          <a:xfrm>
            <a:off x="4125494" y="1608173"/>
            <a:ext cx="44922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BILH primary </a:t>
            </a:r>
            <a:r>
              <a:rPr lang="en-US" sz="2000" dirty="0">
                <a:solidFill>
                  <a:schemeClr val="tx2"/>
                </a:solidFill>
              </a:rPr>
              <a:t>care providers </a:t>
            </a:r>
            <a:r>
              <a:rPr lang="en-US" sz="2000" dirty="0" smtClean="0">
                <a:solidFill>
                  <a:schemeClr val="tx2"/>
                </a:solidFill>
              </a:rPr>
              <a:t>are </a:t>
            </a:r>
            <a:r>
              <a:rPr lang="en-US" sz="2000" b="1" dirty="0" smtClean="0">
                <a:solidFill>
                  <a:schemeClr val="tx2"/>
                </a:solidFill>
              </a:rPr>
              <a:t>located at over 85 </a:t>
            </a:r>
            <a:r>
              <a:rPr lang="en-US" sz="2000" b="1" dirty="0">
                <a:solidFill>
                  <a:schemeClr val="tx2"/>
                </a:solidFill>
              </a:rPr>
              <a:t>practices </a:t>
            </a:r>
            <a:r>
              <a:rPr lang="en-US" sz="2000" dirty="0">
                <a:solidFill>
                  <a:schemeClr val="tx2"/>
                </a:solidFill>
              </a:rPr>
              <a:t>throughout Eastern </a:t>
            </a:r>
            <a:r>
              <a:rPr lang="en-US" sz="2000" dirty="0" smtClean="0">
                <a:solidFill>
                  <a:schemeClr val="tx2"/>
                </a:solidFill>
              </a:rPr>
              <a:t>Massachusetts, within 3 legacy organizations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In the first surge and lockdown phase, BILH moved to a cohort site model to see patients in-person </a:t>
            </a:r>
            <a:r>
              <a:rPr lang="en-US" sz="2000" b="1" dirty="0" smtClean="0">
                <a:solidFill>
                  <a:schemeClr val="tx2"/>
                </a:solidFill>
              </a:rPr>
              <a:t>(14 cohort sites open)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76045" y="1186941"/>
            <a:ext cx="2416485" cy="36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COVID-19 Cohort Sites</a:t>
            </a:r>
            <a:endParaRPr lang="en-US" sz="1300" b="1" dirty="0"/>
          </a:p>
        </p:txBody>
      </p:sp>
      <p:sp>
        <p:nvSpPr>
          <p:cNvPr id="13" name="Right Arrow 12"/>
          <p:cNvSpPr/>
          <p:nvPr/>
        </p:nvSpPr>
        <p:spPr>
          <a:xfrm>
            <a:off x="3886200" y="3380894"/>
            <a:ext cx="5105400" cy="10096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Cohort Approach: March 2020 – June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1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02" y="463385"/>
            <a:ext cx="10774790" cy="516484"/>
          </a:xfrm>
        </p:spPr>
        <p:txBody>
          <a:bodyPr/>
          <a:lstStyle/>
          <a:p>
            <a:endParaRPr lang="en-US" sz="2400" dirty="0">
              <a:solidFill>
                <a:srgbClr val="183E7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74B61-50D3-3946-8366-1E447A2A84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21" t="28042" r="23605" b="26369"/>
          <a:stretch/>
        </p:blipFill>
        <p:spPr>
          <a:xfrm>
            <a:off x="397622" y="234314"/>
            <a:ext cx="11375278" cy="59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and Preparedness</a:t>
            </a:r>
            <a:r>
              <a:rPr lang="en-US" dirty="0" smtClean="0"/>
              <a:t>:  Safety Protocol Implementation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5732" y="1187750"/>
            <a:ext cx="10869678" cy="4930056"/>
          </a:xfrm>
        </p:spPr>
        <p:txBody>
          <a:bodyPr/>
          <a:lstStyle/>
          <a:p>
            <a:r>
              <a:rPr lang="en-US" b="1" u="sng" dirty="0" smtClean="0"/>
              <a:t>Rapid development and implementation, as well as sustainability: </a:t>
            </a:r>
            <a:endParaRPr lang="en-US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Three-point pre-visit COVID-19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Virtual rooming, check-in, check-out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Visitor restrictions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Personal Protective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Enhanced disinfection protocols</a:t>
            </a:r>
          </a:p>
          <a:p>
            <a:pPr marL="918900" lvl="4" indent="-342900"/>
            <a:r>
              <a:rPr lang="en-US" dirty="0"/>
              <a:t>Waiting rooms closed, </a:t>
            </a:r>
            <a:r>
              <a:rPr lang="en-US" dirty="0" err="1"/>
              <a:t>plexiglass</a:t>
            </a:r>
            <a:r>
              <a:rPr lang="en-US" dirty="0"/>
              <a:t>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u="sng" dirty="0" smtClean="0"/>
              <a:t>Implications: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Operational:  increased visit length, reduced number of team members on-site, decreased throughput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Care team safety and wellbeing:  stress, fatigue, need for enhanced structured team communication (e.g., huddles)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Numerous new protocols and workflows to support patient and workplace safety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74B61-50D3-3946-8366-1E447A2A84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Focusing a Lens on Health Disparities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 DPH COVID Data by Race/Ethnicity: 2/28/21 – 3/13/21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26100" y="6443663"/>
            <a:ext cx="977900" cy="238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77414" y="2872255"/>
            <a:ext cx="1847851" cy="242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MA </a:t>
            </a:r>
            <a:r>
              <a:rPr lang="en-US" sz="1400" b="1" dirty="0"/>
              <a:t>Race/Ethnicity Demographics: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White: 70.5%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Black: 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Hispanic: 12.4%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Asian: 6.7%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American Indian/Alaska Native: 0.2%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2FFED-08B1-7241-941B-6022DEE52683}"/>
              </a:ext>
            </a:extLst>
          </p:cNvPr>
          <p:cNvSpPr txBox="1"/>
          <p:nvPr/>
        </p:nvSpPr>
        <p:spPr>
          <a:xfrm>
            <a:off x="572472" y="3852735"/>
            <a:ext cx="503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Other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14692-6F07-4C49-8E21-C434852F5F32}"/>
              </a:ext>
            </a:extLst>
          </p:cNvPr>
          <p:cNvSpPr txBox="1"/>
          <p:nvPr/>
        </p:nvSpPr>
        <p:spPr>
          <a:xfrm>
            <a:off x="883613" y="5041546"/>
            <a:ext cx="763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0EACB-789E-A044-8EED-D17709EAFE57}"/>
              </a:ext>
            </a:extLst>
          </p:cNvPr>
          <p:cNvSpPr txBox="1"/>
          <p:nvPr/>
        </p:nvSpPr>
        <p:spPr>
          <a:xfrm>
            <a:off x="313769" y="4712238"/>
            <a:ext cx="6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Hispanic (12.4)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C644E-F90A-224F-954D-24CB0FB798A3}"/>
              </a:ext>
            </a:extLst>
          </p:cNvPr>
          <p:cNvSpPr txBox="1"/>
          <p:nvPr/>
        </p:nvSpPr>
        <p:spPr>
          <a:xfrm>
            <a:off x="388948" y="4056269"/>
            <a:ext cx="5035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</a:rPr>
              <a:t>Black</a:t>
            </a:r>
          </a:p>
          <a:p>
            <a:r>
              <a:rPr lang="en-US" sz="850" dirty="0">
                <a:solidFill>
                  <a:schemeClr val="bg1"/>
                </a:solidFill>
              </a:rPr>
              <a:t>    </a:t>
            </a:r>
            <a:r>
              <a:rPr lang="en-US" sz="800" dirty="0">
                <a:solidFill>
                  <a:schemeClr val="bg1"/>
                </a:solidFill>
              </a:rPr>
              <a:t>(7)</a:t>
            </a:r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DC15A-0EBF-4F44-88C1-B5CA704BB09E}"/>
              </a:ext>
            </a:extLst>
          </p:cNvPr>
          <p:cNvSpPr txBox="1"/>
          <p:nvPr/>
        </p:nvSpPr>
        <p:spPr>
          <a:xfrm>
            <a:off x="1232201" y="4299646"/>
            <a:ext cx="72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</a:rPr>
              <a:t>White</a:t>
            </a:r>
          </a:p>
          <a:p>
            <a:r>
              <a:rPr lang="en-US" sz="850" dirty="0">
                <a:solidFill>
                  <a:schemeClr val="bg1"/>
                </a:solidFill>
              </a:rPr>
              <a:t>(70.5)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2C52E-326C-6F4A-857B-AC7A57C73812}"/>
              </a:ext>
            </a:extLst>
          </p:cNvPr>
          <p:cNvSpPr txBox="1"/>
          <p:nvPr/>
        </p:nvSpPr>
        <p:spPr>
          <a:xfrm>
            <a:off x="883613" y="3916281"/>
            <a:ext cx="50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Asian</a:t>
            </a:r>
          </a:p>
          <a:p>
            <a:r>
              <a:rPr lang="en-US" sz="900" dirty="0">
                <a:solidFill>
                  <a:schemeClr val="bg1"/>
                </a:solidFill>
              </a:rPr>
              <a:t>(7)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335" y="1150165"/>
            <a:ext cx="11054793" cy="66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 DPH Data: Cases, Hospitalizations, and Deaths by Race / Ethnicity</a:t>
            </a:r>
          </a:p>
          <a:p>
            <a:pPr algn="ctr"/>
            <a:r>
              <a:rPr lang="en-US" b="1" dirty="0" smtClean="0"/>
              <a:t>2/28/21 – 3/13/21</a:t>
            </a:r>
            <a:endParaRPr lang="en-US" b="1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563586"/>
              </p:ext>
            </p:extLst>
          </p:nvPr>
        </p:nvGraphicFramePr>
        <p:xfrm>
          <a:off x="-812486" y="1937518"/>
          <a:ext cx="5082772" cy="392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69461"/>
              </p:ext>
            </p:extLst>
          </p:nvPr>
        </p:nvGraphicFramePr>
        <p:xfrm>
          <a:off x="2370933" y="1924050"/>
          <a:ext cx="4938394" cy="395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22"/>
          <p:cNvSpPr/>
          <p:nvPr/>
        </p:nvSpPr>
        <p:spPr>
          <a:xfrm>
            <a:off x="575732" y="5934282"/>
            <a:ext cx="1726996" cy="34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White, non-Hispanic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4259389" y="5931020"/>
            <a:ext cx="1726996" cy="3552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Hispanic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2431393" y="5926240"/>
            <a:ext cx="1726996" cy="3647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Black or African American, Non-Hispanic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6115050" y="5931020"/>
            <a:ext cx="1726996" cy="355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Asian, non-Hispanic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7997155" y="5926240"/>
            <a:ext cx="1718139" cy="3647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Other race, non-Hispanic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9870403" y="5926240"/>
            <a:ext cx="1718139" cy="3647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Unknown, missing, or refused</a:t>
            </a:r>
            <a:endParaRPr lang="en-US" sz="1000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781865"/>
              </p:ext>
            </p:extLst>
          </p:nvPr>
        </p:nvGraphicFramePr>
        <p:xfrm>
          <a:off x="5039020" y="1897135"/>
          <a:ext cx="6549522" cy="416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71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BILH Patient Vaccination Outreach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74B61-50D3-3946-8366-1E447A2A84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83E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83E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3425" y="1356024"/>
            <a:ext cx="3262307" cy="45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Initial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outreach utilized a combination of text and email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booked appointments through text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responses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eligible patients without an email or cell phone, BILH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sends out computer-assisted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phone messages inviting patients to call the BILH scheduling assistance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 materials are translated into several languages and interpreter services are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/>
          </p:nvPr>
        </p:nvGraphicFramePr>
        <p:xfrm>
          <a:off x="576264" y="1246188"/>
          <a:ext cx="7573126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0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02" y="463385"/>
            <a:ext cx="10774790" cy="516484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Silent Pandemic</a:t>
            </a:r>
            <a:endParaRPr lang="en-US" sz="2400" dirty="0">
              <a:solidFill>
                <a:srgbClr val="183E7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74B61-50D3-3946-8366-1E447A2A84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1099196" cy="49300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Bereavement </a:t>
            </a:r>
            <a:r>
              <a:rPr lang="en-US" sz="2000" dirty="0"/>
              <a:t>- loss of someone or </a:t>
            </a:r>
            <a:r>
              <a:rPr lang="en-US" sz="2000" dirty="0" smtClean="0"/>
              <a:t>something </a:t>
            </a:r>
            <a:r>
              <a:rPr lang="en-US" sz="2000" dirty="0"/>
              <a:t>due to the </a:t>
            </a:r>
            <a:r>
              <a:rPr lang="en-US" sz="2000" dirty="0" smtClean="0"/>
              <a:t>pandemic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Social isolation </a:t>
            </a:r>
            <a:r>
              <a:rPr lang="en-US" sz="2000" dirty="0"/>
              <a:t>- not being able to meet with family, friends, neighbors, </a:t>
            </a:r>
            <a:r>
              <a:rPr lang="en-US" sz="2000" dirty="0" smtClean="0"/>
              <a:t>colleagues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Loss of income </a:t>
            </a:r>
            <a:r>
              <a:rPr lang="en-US" sz="2000" dirty="0"/>
              <a:t>- unemployment, insurance, child </a:t>
            </a:r>
            <a:r>
              <a:rPr lang="en-US" sz="2000" dirty="0" smtClean="0"/>
              <a:t>care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Front line workers </a:t>
            </a:r>
            <a:r>
              <a:rPr lang="en-US" sz="2000" dirty="0"/>
              <a:t>- trauma associated with </a:t>
            </a:r>
            <a:r>
              <a:rPr lang="en-US" sz="2000" dirty="0" smtClean="0"/>
              <a:t>work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Remote learning </a:t>
            </a:r>
            <a:r>
              <a:rPr lang="en-US" sz="2000" dirty="0"/>
              <a:t>- families impacted by change in routine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Media</a:t>
            </a:r>
            <a:r>
              <a:rPr lang="en-US" sz="2000" dirty="0"/>
              <a:t> - politically induced stress</a:t>
            </a:r>
          </a:p>
          <a:p>
            <a:r>
              <a:rPr lang="en-US" sz="2000" b="1" dirty="0"/>
              <a:t>Underlying mental health conditions </a:t>
            </a:r>
            <a:r>
              <a:rPr lang="en-US" sz="2000" dirty="0"/>
              <a:t>–</a:t>
            </a:r>
          </a:p>
          <a:p>
            <a:pPr lvl="1"/>
            <a:r>
              <a:rPr lang="en-US" sz="2000" dirty="0"/>
              <a:t>exacerbated or triggered by the pandemic (anxiety and depression, major mental illness)</a:t>
            </a:r>
          </a:p>
          <a:p>
            <a:pPr lvl="1"/>
            <a:r>
              <a:rPr lang="en-US" sz="2000" dirty="0"/>
              <a:t>Surge in suicide rates and domestic violence</a:t>
            </a:r>
          </a:p>
          <a:p>
            <a:pPr lvl="1"/>
            <a:r>
              <a:rPr lang="en-US" sz="2000" dirty="0"/>
              <a:t>Increased levels of alcohol and drug use</a:t>
            </a:r>
          </a:p>
          <a:p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263" y="706438"/>
            <a:ext cx="11039475" cy="358775"/>
          </a:xfrm>
        </p:spPr>
        <p:txBody>
          <a:bodyPr/>
          <a:lstStyle/>
          <a:p>
            <a:r>
              <a:rPr lang="en-US" dirty="0" smtClean="0"/>
              <a:t>Multi-factorial Increased Risk for Worsened Mental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9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02" y="463385"/>
            <a:ext cx="8280000" cy="324000"/>
          </a:xfrm>
        </p:spPr>
        <p:txBody>
          <a:bodyPr/>
          <a:lstStyle/>
          <a:p>
            <a:r>
              <a:rPr lang="en-US" sz="2400" dirty="0" smtClean="0"/>
              <a:t>Light at the End of the Tunnel…</a:t>
            </a:r>
            <a:endParaRPr lang="en-US" sz="2400" dirty="0">
              <a:solidFill>
                <a:srgbClr val="183E7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74B61-50D3-3946-8366-1E447A2A84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246907"/>
            <a:ext cx="10723638" cy="4930056"/>
          </a:xfrm>
        </p:spPr>
        <p:txBody>
          <a:bodyPr/>
          <a:lstStyle/>
          <a:p>
            <a:r>
              <a:rPr lang="en-US" b="1" dirty="0"/>
              <a:t>Behavioral health issues to the forefront-ex. Michelle </a:t>
            </a:r>
            <a:r>
              <a:rPr lang="en-US" b="1" dirty="0" smtClean="0"/>
              <a:t>Obama, Carson Daly, Kevin Love, Michael Phelps</a:t>
            </a:r>
          </a:p>
          <a:p>
            <a:endParaRPr lang="en-US" b="1" dirty="0"/>
          </a:p>
          <a:p>
            <a:r>
              <a:rPr lang="en-US" b="1" dirty="0"/>
              <a:t>Providers have come together to address impact of the pandemic-some clinicians offering free services. </a:t>
            </a:r>
            <a:r>
              <a:rPr lang="en-US" b="1" u="sng" dirty="0"/>
              <a:t>https://</a:t>
            </a:r>
            <a:r>
              <a:rPr lang="en-US" b="1" u="sng" dirty="0" smtClean="0"/>
              <a:t>www.emotionalppe.org/</a:t>
            </a:r>
            <a:endParaRPr lang="en-US" b="1" u="sng" dirty="0"/>
          </a:p>
          <a:p>
            <a:endParaRPr lang="en-US" b="1" u="sng" dirty="0" smtClean="0"/>
          </a:p>
          <a:p>
            <a:r>
              <a:rPr lang="en-US" b="1" dirty="0" smtClean="0"/>
              <a:t>BILH </a:t>
            </a:r>
            <a:r>
              <a:rPr lang="en-US" b="1" dirty="0"/>
              <a:t>and other employers are offering EAP programs, support groups for                                                 employees, moments of </a:t>
            </a:r>
            <a:r>
              <a:rPr lang="en-US" b="1" dirty="0" smtClean="0"/>
              <a:t>reflection</a:t>
            </a:r>
          </a:p>
          <a:p>
            <a:endParaRPr lang="en-US" b="1" dirty="0"/>
          </a:p>
          <a:p>
            <a:r>
              <a:rPr lang="en-US" b="1" dirty="0"/>
              <a:t>Insurance companies offering free wellness programs </a:t>
            </a:r>
            <a:r>
              <a:rPr lang="en-US" b="1" dirty="0" smtClean="0"/>
              <a:t>virtually</a:t>
            </a:r>
          </a:p>
          <a:p>
            <a:endParaRPr lang="en-US" b="1" dirty="0"/>
          </a:p>
          <a:p>
            <a:r>
              <a:rPr lang="en-US" b="1" dirty="0"/>
              <a:t>Virtual therapy and psychiatry, as well as online programs such as AA, Partial and Intensive Out-Patient Programs are most likely here to </a:t>
            </a:r>
            <a:r>
              <a:rPr lang="en-US" b="1" dirty="0" smtClean="0"/>
              <a:t>stay</a:t>
            </a:r>
          </a:p>
          <a:p>
            <a:endParaRPr lang="en-US" b="1" dirty="0"/>
          </a:p>
          <a:p>
            <a:r>
              <a:rPr lang="en-US" b="1" dirty="0"/>
              <a:t>Hope and Resilience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0" fontAlgn="base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122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hgW0N2pOsK1Dmrr3EifQ"/>
</p:tagLst>
</file>

<file path=ppt/theme/theme1.xml><?xml version="1.0" encoding="utf-8"?>
<a:theme xmlns:a="http://schemas.openxmlformats.org/drawingml/2006/main" name="1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f-care Resources_March2020" id="{B74F3293-9A34-460C-A15F-EED2B69898FA}" vid="{5A7AC586-289A-4983-B1D7-3E8CE82CDC85}"/>
    </a:ext>
  </a:extLst>
</a:theme>
</file>

<file path=ppt/theme/theme10.xml><?xml version="1.0" encoding="utf-8"?>
<a:theme xmlns:a="http://schemas.openxmlformats.org/drawingml/2006/main" name="6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f-care Resources_March2020" id="{B74F3293-9A34-460C-A15F-EED2B69898FA}" vid="{5A7AC586-289A-4983-B1D7-3E8CE82CDC85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16.2020 PFAC SlideDeck" id="{EB6C1E11-8424-4C01-A04D-F70C77ED91D8}" vid="{07B1C440-F449-477F-B68B-1E264857F7B9}"/>
    </a:ext>
  </a:extLst>
</a:theme>
</file>

<file path=ppt/theme/theme3.xml><?xml version="1.0" encoding="utf-8"?>
<a:theme xmlns:a="http://schemas.openxmlformats.org/drawingml/2006/main" name="2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16.2020 PFAC SlideDeck" id="{EB6C1E11-8424-4C01-A04D-F70C77ED91D8}" vid="{07B1C440-F449-477F-B68B-1E264857F7B9}"/>
    </a:ext>
  </a:extLst>
</a:theme>
</file>

<file path=ppt/theme/theme4.xml><?xml version="1.0" encoding="utf-8"?>
<a:theme xmlns:a="http://schemas.openxmlformats.org/drawingml/2006/main" name="3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706F6F"/>
      </a:lt2>
      <a:accent1>
        <a:srgbClr val="183E75"/>
      </a:accent1>
      <a:accent2>
        <a:srgbClr val="0069B4"/>
      </a:accent2>
      <a:accent3>
        <a:srgbClr val="009EDF"/>
      </a:accent3>
      <a:accent4>
        <a:srgbClr val="784A99"/>
      </a:accent4>
      <a:accent5>
        <a:srgbClr val="F28F0F"/>
      </a:accent5>
      <a:accent6>
        <a:srgbClr val="F7C425"/>
      </a:accent6>
      <a:hlink>
        <a:srgbClr val="9D9D9C"/>
      </a:hlink>
      <a:folHlink>
        <a:srgbClr val="007CC1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Prf_Ntw_Standard_PPT_10_21_2019" id="{01AB6B6A-6A90-410D-94DB-B99C27016202}" vid="{C103DC47-4E71-4562-9183-B5302E5B455F}"/>
    </a:ext>
  </a:extLst>
</a:theme>
</file>

<file path=ppt/theme/theme5.xml><?xml version="1.0" encoding="utf-8"?>
<a:theme xmlns:a="http://schemas.openxmlformats.org/drawingml/2006/main" name="4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706F6F"/>
      </a:lt2>
      <a:accent1>
        <a:srgbClr val="183E75"/>
      </a:accent1>
      <a:accent2>
        <a:srgbClr val="0069B4"/>
      </a:accent2>
      <a:accent3>
        <a:srgbClr val="009EDF"/>
      </a:accent3>
      <a:accent4>
        <a:srgbClr val="784A99"/>
      </a:accent4>
      <a:accent5>
        <a:srgbClr val="F28F0F"/>
      </a:accent5>
      <a:accent6>
        <a:srgbClr val="F7C425"/>
      </a:accent6>
      <a:hlink>
        <a:srgbClr val="9D9D9C"/>
      </a:hlink>
      <a:folHlink>
        <a:srgbClr val="007CC1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Prf_Ntw_Standard_PPT_10_21_2019" id="{01AB6B6A-6A90-410D-94DB-B99C27016202}" vid="{C103DC47-4E71-4562-9183-B5302E5B455F}"/>
    </a:ext>
  </a:extLst>
</a:theme>
</file>

<file path=ppt/theme/theme6.xml><?xml version="1.0" encoding="utf-8"?>
<a:theme xmlns:a="http://schemas.openxmlformats.org/drawingml/2006/main" name="5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706F6F"/>
      </a:lt2>
      <a:accent1>
        <a:srgbClr val="183E75"/>
      </a:accent1>
      <a:accent2>
        <a:srgbClr val="0069B4"/>
      </a:accent2>
      <a:accent3>
        <a:srgbClr val="009EDF"/>
      </a:accent3>
      <a:accent4>
        <a:srgbClr val="784A99"/>
      </a:accent4>
      <a:accent5>
        <a:srgbClr val="F28F0F"/>
      </a:accent5>
      <a:accent6>
        <a:srgbClr val="F7C425"/>
      </a:accent6>
      <a:hlink>
        <a:srgbClr val="9D9D9C"/>
      </a:hlink>
      <a:folHlink>
        <a:srgbClr val="007CC1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Prf_Ntw_Standard_PPT_10_21_2019" id="{01AB6B6A-6A90-410D-94DB-B99C27016202}" vid="{C103DC47-4E71-4562-9183-B5302E5B455F}"/>
    </a:ext>
  </a:extLst>
</a:theme>
</file>

<file path=ppt/theme/theme7.xml><?xml version="1.0" encoding="utf-8"?>
<a:theme xmlns:a="http://schemas.openxmlformats.org/drawingml/2006/main" name="7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Standard_Care_PPT" id="{37B8858A-426F-4547-9842-D3E61E3040F5}" vid="{B035EFBA-D1B3-4C8A-8D3D-CB3DD8EC4C5E}"/>
    </a:ext>
  </a:extLst>
</a:theme>
</file>

<file path=ppt/theme/theme8.xml><?xml version="1.0" encoding="utf-8"?>
<a:theme xmlns:a="http://schemas.openxmlformats.org/drawingml/2006/main" name="8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f-care Resources_March2020" id="{B74F3293-9A34-460C-A15F-EED2B69898FA}" vid="{5A7AC586-289A-4983-B1D7-3E8CE82CDC85}"/>
    </a:ext>
  </a:extLst>
</a:theme>
</file>

<file path=ppt/theme/theme9.xml><?xml version="1.0" encoding="utf-8"?>
<a:theme xmlns:a="http://schemas.openxmlformats.org/drawingml/2006/main" name="9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Presentation_Widescreen" id="{65901C7C-7AA9-47D6-9764-4CA697FF0DCB}" vid="{9C292F3D-D933-473B-9AE7-685489C11C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31702</TotalTime>
  <Words>942</Words>
  <Application>Microsoft Office PowerPoint</Application>
  <PresentationFormat>Widescreen</PresentationFormat>
  <Paragraphs>139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1_Office Theme</vt:lpstr>
      <vt:lpstr>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6_Office Theme</vt:lpstr>
      <vt:lpstr>think-cell Slide</vt:lpstr>
      <vt:lpstr>COVID-19: Causes for change and optimism panel presentation:  Healthcare related fallout</vt:lpstr>
      <vt:lpstr>Rapid Response and Preparedness:  Overnight Shift to Virtual Care Delivery</vt:lpstr>
      <vt:lpstr>Rapid Response and Preparedness:  Seismic Shift in Care Delivery Model</vt:lpstr>
      <vt:lpstr>PowerPoint Presentation</vt:lpstr>
      <vt:lpstr>Rapid Response and Preparedness:  Safety Protocol Implementation</vt:lpstr>
      <vt:lpstr>Pandemic Focusing a Lens on Health Disparities</vt:lpstr>
      <vt:lpstr>PowerPoint Presentation</vt:lpstr>
      <vt:lpstr>The Silent Pandemic</vt:lpstr>
      <vt:lpstr>Light at the End of the Tunnel…</vt:lpstr>
      <vt:lpstr>PowerPoint Presentation</vt:lpstr>
    </vt:vector>
  </TitlesOfParts>
  <Company>BIDMC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PFAC Meeting advanced care directives</dc:title>
  <dc:creator>Hersom,Abby  (APG - APG Administration)</dc:creator>
  <cp:lastModifiedBy>Windows User</cp:lastModifiedBy>
  <cp:revision>493</cp:revision>
  <dcterms:created xsi:type="dcterms:W3CDTF">2020-04-27T13:50:08Z</dcterms:created>
  <dcterms:modified xsi:type="dcterms:W3CDTF">2021-04-05T20:05:31Z</dcterms:modified>
</cp:coreProperties>
</file>